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handoutMasterIdLst>
    <p:handoutMasterId r:id="rId4"/>
  </p:handoutMasterIdLst>
  <p:sldIdLst>
    <p:sldId id="259" r:id="rId2"/>
    <p:sldId id="260" r:id="rId3"/>
  </p:sldIdLst>
  <p:sldSz cx="9144000" cy="6858000" type="screen4x3"/>
  <p:notesSz cx="6797675" cy="9926638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9C3"/>
    <a:srgbClr val="B6AD80"/>
    <a:srgbClr val="FF6600"/>
    <a:srgbClr val="663300"/>
    <a:srgbClr val="996633"/>
    <a:srgbClr val="FF9933"/>
    <a:srgbClr val="FF8989"/>
    <a:srgbClr val="81C0FF"/>
    <a:srgbClr val="1F8F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94660"/>
  </p:normalViewPr>
  <p:slideViewPr>
    <p:cSldViewPr>
      <p:cViewPr varScale="1">
        <p:scale>
          <a:sx n="76" d="100"/>
          <a:sy n="76" d="100"/>
        </p:scale>
        <p:origin x="9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146966865600544E-2"/>
          <c:y val="4.0652803229490345E-2"/>
          <c:w val="0.90196084046545111"/>
          <c:h val="0.8131207220568739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CO2/Generation</c:v>
                </c:pt>
              </c:strCache>
            </c:strRef>
          </c:tx>
          <c:spPr>
            <a:ln w="41275">
              <a:solidFill>
                <a:srgbClr val="C00000"/>
              </a:solidFill>
            </a:ln>
            <a:effectLst/>
          </c:spPr>
          <c:marker>
            <c:symbol val="circle"/>
            <c:size val="7"/>
            <c:spPr>
              <a:solidFill>
                <a:schemeClr val="bg1"/>
              </a:solidFill>
              <a:ln w="25400">
                <a:solidFill>
                  <a:srgbClr val="C00000"/>
                </a:solidFill>
              </a:ln>
            </c:spPr>
          </c:marker>
          <c:cat>
            <c:strRef>
              <c:f>Sheet1!$A$2:$A$29</c:f>
              <c:strCache>
                <c:ptCount val="28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  <c:pt idx="23">
                  <c:v>2022</c:v>
                </c:pt>
                <c:pt idx="24">
                  <c:v>2023</c:v>
                </c:pt>
                <c:pt idx="25">
                  <c:v>2024</c:v>
                </c:pt>
                <c:pt idx="26">
                  <c:v>2025</c:v>
                </c:pt>
                <c:pt idx="27">
                  <c:v>2026*</c:v>
                </c:pt>
              </c:strCache>
            </c:strRef>
          </c:cat>
          <c:val>
            <c:numRef>
              <c:f>Sheet1!$B$2:$B$29</c:f>
              <c:numCache>
                <c:formatCode>0.000</c:formatCode>
                <c:ptCount val="28"/>
                <c:pt idx="0">
                  <c:v>0.64555208161049527</c:v>
                </c:pt>
                <c:pt idx="1">
                  <c:v>0.63395754079212341</c:v>
                </c:pt>
                <c:pt idx="2">
                  <c:v>0.6042117349734929</c:v>
                </c:pt>
                <c:pt idx="3">
                  <c:v>0.5866641156362844</c:v>
                </c:pt>
                <c:pt idx="4">
                  <c:v>0.5733818639788365</c:v>
                </c:pt>
                <c:pt idx="5">
                  <c:v>0.58128088497863017</c:v>
                </c:pt>
                <c:pt idx="6">
                  <c:v>0.57059715555538393</c:v>
                </c:pt>
                <c:pt idx="7">
                  <c:v>0.57115108626835187</c:v>
                </c:pt>
                <c:pt idx="8">
                  <c:v>0.57060120033686046</c:v>
                </c:pt>
                <c:pt idx="9">
                  <c:v>0.57032409302570108</c:v>
                </c:pt>
                <c:pt idx="10">
                  <c:v>0.55988510913376954</c:v>
                </c:pt>
                <c:pt idx="11">
                  <c:v>0.55138082140585387</c:v>
                </c:pt>
                <c:pt idx="12">
                  <c:v>0.53020727060904149</c:v>
                </c:pt>
                <c:pt idx="13">
                  <c:v>0.52978545357857654</c:v>
                </c:pt>
                <c:pt idx="14">
                  <c:v>0.53174488690172239</c:v>
                </c:pt>
                <c:pt idx="15">
                  <c:v>0.53247875503713271</c:v>
                </c:pt>
                <c:pt idx="16">
                  <c:v>0.50736512172098824</c:v>
                </c:pt>
                <c:pt idx="17">
                  <c:v>0.49287266030515786</c:v>
                </c:pt>
                <c:pt idx="18">
                  <c:v>0.47063710490740879</c:v>
                </c:pt>
                <c:pt idx="19">
                  <c:v>0.45941632178419889</c:v>
                </c:pt>
                <c:pt idx="20">
                  <c:v>0.44600000000000001</c:v>
                </c:pt>
                <c:pt idx="21">
                  <c:v>0.442</c:v>
                </c:pt>
                <c:pt idx="22">
                  <c:v>0.433</c:v>
                </c:pt>
                <c:pt idx="23">
                  <c:v>0.41199999999999998</c:v>
                </c:pt>
                <c:pt idx="24">
                  <c:v>0.4</c:v>
                </c:pt>
                <c:pt idx="25">
                  <c:v>0.39900000000000002</c:v>
                </c:pt>
                <c:pt idx="26">
                  <c:v>0.38300000000000001</c:v>
                </c:pt>
                <c:pt idx="27">
                  <c:v>0.34300000000000003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EC5C-43E9-8423-3970126C8A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4454656"/>
        <c:axId val="1194450304"/>
      </c:lineChart>
      <c:catAx>
        <c:axId val="119445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Tahoma"/>
                <a:ea typeface="Tahoma"/>
                <a:cs typeface="Tahoma"/>
              </a:defRPr>
            </a:pPr>
            <a:endParaRPr lang="en-US"/>
          </a:p>
        </c:txPr>
        <c:crossAx val="1194450304"/>
        <c:crossesAt val="0"/>
        <c:auto val="1"/>
        <c:lblAlgn val="ctr"/>
        <c:lblOffset val="100"/>
        <c:tickLblSkip val="1"/>
        <c:noMultiLvlLbl val="0"/>
      </c:catAx>
      <c:valAx>
        <c:axId val="1194450304"/>
        <c:scaling>
          <c:orientation val="minMax"/>
          <c:max val="0.8"/>
          <c:min val="0.30000000000000004"/>
        </c:scaling>
        <c:delete val="0"/>
        <c:axPos val="l"/>
        <c:numFmt formatCode="#,##0.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156" b="1" i="0" u="none" strike="noStrike" baseline="0">
                <a:solidFill>
                  <a:srgbClr val="000000"/>
                </a:solidFill>
                <a:latin typeface="Tahoma"/>
                <a:ea typeface="Tahoma"/>
                <a:cs typeface="Tahoma"/>
              </a:defRPr>
            </a:pPr>
            <a:endParaRPr lang="en-US"/>
          </a:p>
        </c:txPr>
        <c:crossAx val="1194454656"/>
        <c:crosses val="autoZero"/>
        <c:crossBetween val="midCat"/>
        <c:majorUnit val="0.1"/>
        <c:minorUnit val="1.0000000000000002E-2"/>
      </c:valAx>
      <c:spPr>
        <a:solidFill>
          <a:schemeClr val="bg1"/>
        </a:solidFill>
        <a:ln w="2446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33" b="0" i="0" u="none" strike="noStrike" baseline="0">
          <a:solidFill>
            <a:srgbClr val="000000"/>
          </a:solidFill>
          <a:latin typeface="Angsana New"/>
          <a:ea typeface="Angsana New"/>
          <a:cs typeface="Angsana New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641698431312826E-2"/>
          <c:y val="3.7596012424271803E-2"/>
          <c:w val="0.8757644900477517"/>
          <c:h val="0.8017854020482625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CO2/Consumption Kwh</c:v>
                </c:pt>
              </c:strCache>
            </c:strRef>
          </c:tx>
          <c:spPr>
            <a:ln w="41275">
              <a:solidFill>
                <a:srgbClr val="FF6600"/>
              </a:solidFill>
            </a:ln>
            <a:effectLst/>
          </c:spPr>
          <c:marker>
            <c:symbol val="circle"/>
            <c:size val="7"/>
            <c:spPr>
              <a:solidFill>
                <a:schemeClr val="bg1"/>
              </a:solidFill>
              <a:ln w="25400">
                <a:solidFill>
                  <a:srgbClr val="FF6600"/>
                </a:solidFill>
              </a:ln>
            </c:spPr>
          </c:marker>
          <c:cat>
            <c:strRef>
              <c:f>Sheet1!$A$2:$A$29</c:f>
              <c:strCache>
                <c:ptCount val="28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  <c:pt idx="23">
                  <c:v>2022</c:v>
                </c:pt>
                <c:pt idx="24">
                  <c:v>2023</c:v>
                </c:pt>
                <c:pt idx="25">
                  <c:v>2024</c:v>
                </c:pt>
                <c:pt idx="26">
                  <c:v>2025</c:v>
                </c:pt>
                <c:pt idx="27">
                  <c:v>2026*</c:v>
                </c:pt>
              </c:strCache>
            </c:strRef>
          </c:cat>
          <c:val>
            <c:numRef>
              <c:f>Sheet1!$B$2:$B$29</c:f>
              <c:numCache>
                <c:formatCode>0.000</c:formatCode>
                <c:ptCount val="28"/>
                <c:pt idx="0">
                  <c:v>0.73860819591562155</c:v>
                </c:pt>
                <c:pt idx="1">
                  <c:v>0.7127730756214895</c:v>
                </c:pt>
                <c:pt idx="2">
                  <c:v>0.67589314926117827</c:v>
                </c:pt>
                <c:pt idx="3">
                  <c:v>0.65222356475820653</c:v>
                </c:pt>
                <c:pt idx="4">
                  <c:v>0.63583295788470839</c:v>
                </c:pt>
                <c:pt idx="5">
                  <c:v>0.64366338829976866</c:v>
                </c:pt>
                <c:pt idx="6">
                  <c:v>0.63433985294473128</c:v>
                </c:pt>
                <c:pt idx="7">
                  <c:v>0.63386993942958736</c:v>
                </c:pt>
                <c:pt idx="8">
                  <c:v>0.63</c:v>
                </c:pt>
                <c:pt idx="9">
                  <c:v>0.62377370661413145</c:v>
                </c:pt>
                <c:pt idx="10">
                  <c:v>0.61446253956231256</c:v>
                </c:pt>
                <c:pt idx="11">
                  <c:v>0.6087329233472315</c:v>
                </c:pt>
                <c:pt idx="12">
                  <c:v>0.58446032116769309</c:v>
                </c:pt>
                <c:pt idx="13">
                  <c:v>0.58776415253653314</c:v>
                </c:pt>
                <c:pt idx="14">
                  <c:v>0.58631838957727156</c:v>
                </c:pt>
                <c:pt idx="15">
                  <c:v>0.58717133689590773</c:v>
                </c:pt>
                <c:pt idx="16">
                  <c:v>0.55790283356665471</c:v>
                </c:pt>
                <c:pt idx="17">
                  <c:v>0.5381960220854124</c:v>
                </c:pt>
                <c:pt idx="18">
                  <c:v>0.51158050095646845</c:v>
                </c:pt>
                <c:pt idx="19">
                  <c:v>0.50001345380967743</c:v>
                </c:pt>
                <c:pt idx="20">
                  <c:v>0.48898354926686566</c:v>
                </c:pt>
                <c:pt idx="21">
                  <c:v>0.48646104324338157</c:v>
                </c:pt>
                <c:pt idx="22">
                  <c:v>0.47700549772562367</c:v>
                </c:pt>
                <c:pt idx="23">
                  <c:v>0.45063105238024986</c:v>
                </c:pt>
                <c:pt idx="24">
                  <c:v>0.43796431246004053</c:v>
                </c:pt>
                <c:pt idx="25">
                  <c:v>0.43775793581985828</c:v>
                </c:pt>
                <c:pt idx="26">
                  <c:v>0.41799999999999998</c:v>
                </c:pt>
                <c:pt idx="27">
                  <c:v>0.378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F2C4-4436-811C-CA39EBEE80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4457376"/>
        <c:axId val="1194455744"/>
      </c:lineChart>
      <c:catAx>
        <c:axId val="1194457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Tahoma"/>
                <a:ea typeface="Tahoma"/>
                <a:cs typeface="Tahoma"/>
              </a:defRPr>
            </a:pPr>
            <a:endParaRPr lang="en-US"/>
          </a:p>
        </c:txPr>
        <c:crossAx val="1194455744"/>
        <c:crossesAt val="0"/>
        <c:auto val="1"/>
        <c:lblAlgn val="ctr"/>
        <c:lblOffset val="100"/>
        <c:tickLblSkip val="1"/>
        <c:noMultiLvlLbl val="0"/>
      </c:catAx>
      <c:valAx>
        <c:axId val="1194455744"/>
        <c:scaling>
          <c:orientation val="minMax"/>
          <c:max val="0.9"/>
          <c:min val="0.30000000000000004"/>
        </c:scaling>
        <c:delete val="0"/>
        <c:axPos val="l"/>
        <c:numFmt formatCode="#,##0.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152" b="1" i="0" u="none" strike="noStrike" baseline="0">
                <a:solidFill>
                  <a:srgbClr val="000000"/>
                </a:solidFill>
                <a:latin typeface="Tahoma"/>
                <a:ea typeface="Tahoma"/>
                <a:cs typeface="Tahoma"/>
              </a:defRPr>
            </a:pPr>
            <a:endParaRPr lang="en-US"/>
          </a:p>
        </c:txPr>
        <c:crossAx val="1194457376"/>
        <c:crosses val="autoZero"/>
        <c:crossBetween val="midCat"/>
        <c:majorUnit val="0.1"/>
        <c:minorUnit val="1.0000000000000002E-2"/>
      </c:valAx>
      <c:spPr>
        <a:solidFill>
          <a:schemeClr val="bg1"/>
        </a:solidFill>
        <a:ln w="2438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28" b="0" i="0" u="none" strike="noStrike" baseline="0">
          <a:solidFill>
            <a:srgbClr val="000000"/>
          </a:solidFill>
          <a:latin typeface="Angsana New"/>
          <a:ea typeface="Angsana New"/>
          <a:cs typeface="Angsana New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0.8854</cdr:x>
      <cdr:y>0.05289</cdr:y>
    </cdr:from>
    <cdr:to>
      <cdr:x>0.99377</cdr:x>
      <cdr:y>0.1197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xmlns="" id="{46A7C9FA-5255-437A-B813-D0D3D16899CC}"/>
            </a:ext>
          </a:extLst>
        </cdr:cNvPr>
        <cdr:cNvSpPr txBox="1"/>
      </cdr:nvSpPr>
      <cdr:spPr>
        <a:xfrm xmlns:a="http://schemas.openxmlformats.org/drawingml/2006/main">
          <a:off x="7297093" y="219266"/>
          <a:ext cx="893193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th-TH"/>
          </a:defPPr>
          <a:lvl1pPr algn="l" rtl="0" fontAlgn="base">
            <a:spcBef>
              <a:spcPct val="0"/>
            </a:spcBef>
            <a:spcAft>
              <a:spcPct val="0"/>
            </a:spcAft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5pPr>
          <a:lvl6pPr marL="2286000" algn="l" defTabSz="914400" rtl="0" eaLnBrk="1" latinLnBrk="0" hangingPunct="1"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6pPr>
          <a:lvl7pPr marL="2743200" algn="l" defTabSz="914400" rtl="0" eaLnBrk="1" latinLnBrk="0" hangingPunct="1"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7pPr>
          <a:lvl8pPr marL="3200400" algn="l" defTabSz="914400" rtl="0" eaLnBrk="1" latinLnBrk="0" hangingPunct="1"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8pPr>
          <a:lvl9pPr marL="3657600" algn="l" defTabSz="914400" rtl="0" eaLnBrk="1" latinLnBrk="0" hangingPunct="1"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9pPr>
        </a:lstStyle>
        <a:p xmlns:a="http://schemas.openxmlformats.org/drawingml/2006/main">
          <a:r>
            <a:rPr lang="en-US" sz="1200" dirty="0"/>
            <a:t>*Jan - </a:t>
          </a:r>
          <a:r>
            <a:rPr lang="en-US" sz="1200" dirty="0" smtClean="0"/>
            <a:t>Mar</a:t>
          </a:r>
          <a:endParaRPr lang="th-TH" sz="12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146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0" tIns="46085" rIns="92170" bIns="4608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911" y="0"/>
            <a:ext cx="294614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0" tIns="46085" rIns="92170" bIns="4608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4"/>
            <a:ext cx="2946146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0" tIns="46085" rIns="92170" bIns="4608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911" y="9428164"/>
            <a:ext cx="294614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0" tIns="46085" rIns="92170" bIns="4608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960407F-CBD9-47EB-9ACE-3C63B25E5A01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149247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54EAD-83CD-4EB9-8ABF-4CA64A095C1D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48820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5EF84-12EB-4EE2-995A-F31CA63C7EB6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33009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33CCE-71A9-4B02-9085-2D41BB64B3F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62985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E8575-AA10-4946-A978-2792ED378EA0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5651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FE331D-3BFC-4932-97A2-FECB61BAD5AC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92973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316E6-8E2A-4D4C-868A-19906BD8EB8B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2429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B323B-648B-4EC3-9238-3274C6948F2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70647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0E5C70-5F11-4689-B474-AA437C322C30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79671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12D03-F145-4A10-B5F3-E2307FEAFC72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68066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678DC-1CED-4F61-A952-E39AB83972BB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02357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8D8ED-502C-4BAF-9443-243DC3E032D5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63635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F04C6-8B0C-4035-904D-D382D88909A1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3421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/>
              <a:t>Click to edit Master text styles</a:t>
            </a:r>
          </a:p>
          <a:p>
            <a:pPr lvl="1"/>
            <a:r>
              <a:rPr lang="th-TH"/>
              <a:t>Second level</a:t>
            </a:r>
          </a:p>
          <a:p>
            <a:pPr lvl="2"/>
            <a:r>
              <a:rPr lang="th-TH"/>
              <a:t>Third level</a:t>
            </a:r>
          </a:p>
          <a:p>
            <a:pPr lvl="3"/>
            <a:r>
              <a:rPr lang="th-TH"/>
              <a:t>Fourth level</a:t>
            </a:r>
          </a:p>
          <a:p>
            <a:pPr lvl="4"/>
            <a:r>
              <a:rPr lang="th-TH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BABF9508-1B2D-4170-B1FE-4EF4A2660D0E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03"/>
          <p:cNvGrpSpPr>
            <a:grpSpLocks/>
          </p:cNvGrpSpPr>
          <p:nvPr/>
        </p:nvGrpSpPr>
        <p:grpSpPr bwMode="auto">
          <a:xfrm>
            <a:off x="6350" y="1588"/>
            <a:ext cx="9144000" cy="866775"/>
            <a:chOff x="0" y="0"/>
            <a:chExt cx="5760" cy="546"/>
          </a:xfrm>
        </p:grpSpPr>
        <p:sp>
          <p:nvSpPr>
            <p:cNvPr id="2154" name="Rectangle 104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B8005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155" name="Rectangle 105"/>
            <p:cNvSpPr>
              <a:spLocks noChangeArrowheads="1"/>
            </p:cNvSpPr>
            <p:nvPr/>
          </p:nvSpPr>
          <p:spPr bwMode="auto">
            <a:xfrm>
              <a:off x="0" y="480"/>
              <a:ext cx="5760" cy="66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F505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59499" name="Rectangle 107"/>
          <p:cNvSpPr>
            <a:spLocks noChangeArrowheads="1"/>
          </p:cNvSpPr>
          <p:nvPr/>
        </p:nvSpPr>
        <p:spPr bwMode="auto">
          <a:xfrm>
            <a:off x="1334857" y="115888"/>
            <a:ext cx="658064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CO</a:t>
            </a:r>
            <a:r>
              <a:rPr lang="en-US" b="1" baseline="-25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</a:t>
            </a:r>
            <a:r>
              <a:rPr lang="en-US" b="1" baseline="-25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Emission per kWh (Generation)</a:t>
            </a:r>
            <a:endParaRPr lang="th-TH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2052" name="Text Box 108"/>
          <p:cNvSpPr txBox="1">
            <a:spLocks noChangeArrowheads="1"/>
          </p:cNvSpPr>
          <p:nvPr/>
        </p:nvSpPr>
        <p:spPr bwMode="auto">
          <a:xfrm>
            <a:off x="6877050" y="5534025"/>
            <a:ext cx="1943100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800" b="1" dirty="0">
                <a:latin typeface="Tahoma" pitchFamily="34" charset="0"/>
                <a:cs typeface="Tahoma" pitchFamily="34" charset="0"/>
              </a:rPr>
              <a:t>Unit : </a:t>
            </a:r>
            <a:r>
              <a:rPr lang="en-US" sz="900" b="1" dirty="0">
                <a:latin typeface="Tahoma" pitchFamily="34" charset="0"/>
                <a:cs typeface="Tahoma" pitchFamily="34" charset="0"/>
              </a:rPr>
              <a:t>kg-CO</a:t>
            </a:r>
            <a:r>
              <a:rPr lang="en-US" sz="900" b="1" baseline="-25000" dirty="0">
                <a:latin typeface="Tahoma" pitchFamily="34" charset="0"/>
                <a:cs typeface="Tahoma" pitchFamily="34" charset="0"/>
              </a:rPr>
              <a:t>2</a:t>
            </a:r>
            <a:r>
              <a:rPr lang="en-US" sz="900" b="1" dirty="0">
                <a:latin typeface="Tahoma" pitchFamily="34" charset="0"/>
                <a:cs typeface="Tahoma" pitchFamily="34" charset="0"/>
              </a:rPr>
              <a:t>/kWh</a:t>
            </a:r>
            <a:endParaRPr lang="th-TH" sz="800" b="1" dirty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59632" name="Group 2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963150"/>
              </p:ext>
            </p:extLst>
          </p:nvPr>
        </p:nvGraphicFramePr>
        <p:xfrm>
          <a:off x="361006" y="5768944"/>
          <a:ext cx="8566720" cy="487368"/>
        </p:xfrm>
        <a:graphic>
          <a:graphicData uri="http://schemas.openxmlformats.org/drawingml/2006/table">
            <a:tbl>
              <a:tblPr/>
              <a:tblGrid>
                <a:gridCol w="5556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84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9088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844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8447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9088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8767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8127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181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57252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84475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722264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633118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807737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</a:tblGrid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Year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7" marR="91457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2000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2001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2002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2003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2004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2005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2006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2007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2008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2009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2010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2011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2012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CO</a:t>
                      </a:r>
                      <a:r>
                        <a:rPr kumimoji="0" lang="en-US" sz="1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0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7" marR="91457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59631" name="Group 2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085753"/>
              </p:ext>
            </p:extLst>
          </p:nvPr>
        </p:nvGraphicFramePr>
        <p:xfrm>
          <a:off x="342234" y="6267450"/>
          <a:ext cx="8582498" cy="487368"/>
        </p:xfrm>
        <a:graphic>
          <a:graphicData uri="http://schemas.openxmlformats.org/drawingml/2006/table">
            <a:tbl>
              <a:tblPr/>
              <a:tblGrid>
                <a:gridCol w="5081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99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404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3456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3456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4042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3749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31631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4042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34561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34562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656271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586232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741626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741626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</a:tblGrid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Year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2013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2014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2015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2016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2017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2018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2019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2020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2021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2022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2023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2024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2025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2026*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CO</a:t>
                      </a:r>
                      <a:r>
                        <a:rPr kumimoji="0" lang="en-US" sz="10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000" b="1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0.399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0.383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0.345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395288" y="957263"/>
            <a:ext cx="8497887" cy="455295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/>
          </a:p>
        </p:txBody>
      </p:sp>
      <p:sp>
        <p:nvSpPr>
          <p:cNvPr id="18" name="Text Box 257"/>
          <p:cNvSpPr txBox="1">
            <a:spLocks noChangeArrowheads="1"/>
          </p:cNvSpPr>
          <p:nvPr/>
        </p:nvSpPr>
        <p:spPr bwMode="auto">
          <a:xfrm>
            <a:off x="334160" y="5537870"/>
            <a:ext cx="7190167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900" b="1" dirty="0"/>
              <a:t>Power Generation mean Gross Energy Generation of EGAT and Net Energy Generation of IPP, SPP and VSPP</a:t>
            </a:r>
            <a:endParaRPr lang="th-TH" sz="900" b="1" dirty="0"/>
          </a:p>
        </p:txBody>
      </p:sp>
      <p:graphicFrame>
        <p:nvGraphicFramePr>
          <p:cNvPr id="19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801470"/>
              </p:ext>
            </p:extLst>
          </p:nvPr>
        </p:nvGraphicFramePr>
        <p:xfrm>
          <a:off x="641218" y="1115235"/>
          <a:ext cx="8178932" cy="4141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0" name="Group 19"/>
          <p:cNvGrpSpPr/>
          <p:nvPr/>
        </p:nvGrpSpPr>
        <p:grpSpPr>
          <a:xfrm>
            <a:off x="842715" y="1700808"/>
            <a:ext cx="920973" cy="549442"/>
            <a:chOff x="1115616" y="1380603"/>
            <a:chExt cx="920973" cy="549442"/>
          </a:xfrm>
        </p:grpSpPr>
        <p:sp>
          <p:nvSpPr>
            <p:cNvPr id="21" name="Striped Right Arrow 20"/>
            <p:cNvSpPr/>
            <p:nvPr/>
          </p:nvSpPr>
          <p:spPr>
            <a:xfrm rot="5400000">
              <a:off x="1420326" y="1766852"/>
              <a:ext cx="178558" cy="147828"/>
            </a:xfrm>
            <a:prstGeom prst="stripedRightArrow">
              <a:avLst/>
            </a:prstGeom>
            <a:solidFill>
              <a:srgbClr val="99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115616" y="1568242"/>
              <a:ext cx="745982" cy="216024"/>
            </a:xfrm>
            <a:prstGeom prst="roundRect">
              <a:avLst>
                <a:gd name="adj" fmla="val 50000"/>
              </a:avLst>
            </a:prstGeom>
            <a:solidFill>
              <a:srgbClr val="990033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3" name="Picture 2" descr="D:\7. Infographic EPPO\Picture icon\Color Icon\103000067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7133" y="1380603"/>
              <a:ext cx="329456" cy="3294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1128672" y="1547352"/>
              <a:ext cx="6613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0.646</a:t>
              </a:r>
              <a:endParaRPr lang="th-TH" sz="11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8460432" y="3789040"/>
            <a:ext cx="920973" cy="549442"/>
            <a:chOff x="1115616" y="1380603"/>
            <a:chExt cx="920973" cy="549442"/>
          </a:xfrm>
        </p:grpSpPr>
        <p:sp>
          <p:nvSpPr>
            <p:cNvPr id="31" name="Striped Right Arrow 30"/>
            <p:cNvSpPr/>
            <p:nvPr/>
          </p:nvSpPr>
          <p:spPr>
            <a:xfrm rot="5400000">
              <a:off x="1229136" y="1766852"/>
              <a:ext cx="178558" cy="147828"/>
            </a:xfrm>
            <a:prstGeom prst="stripedRightArrow">
              <a:avLst/>
            </a:prstGeom>
            <a:solidFill>
              <a:srgbClr val="99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1115616" y="1568242"/>
              <a:ext cx="745982" cy="216024"/>
            </a:xfrm>
            <a:prstGeom prst="roundRect">
              <a:avLst>
                <a:gd name="adj" fmla="val 50000"/>
              </a:avLst>
            </a:prstGeom>
            <a:solidFill>
              <a:srgbClr val="990033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3" name="Picture 2" descr="D:\7. Infographic EPPO\Picture icon\Color Icon\103000067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7133" y="1380603"/>
              <a:ext cx="329456" cy="3294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TextBox 33"/>
            <p:cNvSpPr txBox="1"/>
            <p:nvPr/>
          </p:nvSpPr>
          <p:spPr>
            <a:xfrm>
              <a:off x="1172493" y="1547352"/>
              <a:ext cx="6613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0.345</a:t>
              </a:r>
              <a:endParaRPr lang="th-TH" sz="11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pic>
        <p:nvPicPr>
          <p:cNvPr id="36" name="Picture 6" descr="D:\7. Infographic EPPO\Picture icon\Black and White\transform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145305"/>
            <a:ext cx="1152128" cy="1391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36"/>
          <p:cNvSpPr txBox="1"/>
          <p:nvPr/>
        </p:nvSpPr>
        <p:spPr>
          <a:xfrm>
            <a:off x="372008" y="1196752"/>
            <a:ext cx="400110" cy="3600400"/>
          </a:xfrm>
          <a:prstGeom prst="rect">
            <a:avLst/>
          </a:prstGeom>
          <a:noFill/>
        </p:spPr>
        <p:txBody>
          <a:bodyPr vert="vert270" wrap="square">
            <a:spAutoFit/>
          </a:bodyPr>
          <a:lstStyle/>
          <a:p>
            <a:pPr algn="ctr">
              <a:defRPr/>
            </a:pPr>
            <a:r>
              <a:rPr lang="en-US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kg-CO</a:t>
            </a:r>
            <a:r>
              <a:rPr lang="en-US" sz="1400" b="1" baseline="-25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/kWh</a:t>
            </a:r>
            <a:endParaRPr lang="th-TH" sz="1400" b="1" baseline="-25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TextBox 1"/>
          <p:cNvSpPr txBox="1"/>
          <p:nvPr/>
        </p:nvSpPr>
        <p:spPr>
          <a:xfrm>
            <a:off x="7972713" y="1196752"/>
            <a:ext cx="8931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*Jan - </a:t>
            </a:r>
            <a:r>
              <a:rPr lang="en-US" sz="1200" dirty="0" smtClean="0"/>
              <a:t>Mar</a:t>
            </a:r>
            <a:endParaRPr lang="th-TH" sz="1200" dirty="0"/>
          </a:p>
        </p:txBody>
      </p:sp>
    </p:spTree>
    <p:extLst>
      <p:ext uri="{BB962C8B-B14F-4D97-AF65-F5344CB8AC3E}">
        <p14:creationId xmlns:p14="http://schemas.microsoft.com/office/powerpoint/2010/main" val="273468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03"/>
          <p:cNvGrpSpPr>
            <a:grpSpLocks/>
          </p:cNvGrpSpPr>
          <p:nvPr/>
        </p:nvGrpSpPr>
        <p:grpSpPr bwMode="auto">
          <a:xfrm>
            <a:off x="6350" y="1588"/>
            <a:ext cx="9144000" cy="866775"/>
            <a:chOff x="0" y="0"/>
            <a:chExt cx="5760" cy="546"/>
          </a:xfrm>
        </p:grpSpPr>
        <p:sp>
          <p:nvSpPr>
            <p:cNvPr id="3178" name="Rectangle 104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B8005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79" name="Rectangle 105"/>
            <p:cNvSpPr>
              <a:spLocks noChangeArrowheads="1"/>
            </p:cNvSpPr>
            <p:nvPr/>
          </p:nvSpPr>
          <p:spPr bwMode="auto">
            <a:xfrm>
              <a:off x="0" y="480"/>
              <a:ext cx="5760" cy="66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F505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59499" name="Rectangle 107"/>
          <p:cNvSpPr>
            <a:spLocks noChangeArrowheads="1"/>
          </p:cNvSpPr>
          <p:nvPr/>
        </p:nvSpPr>
        <p:spPr bwMode="auto">
          <a:xfrm>
            <a:off x="1144902" y="115888"/>
            <a:ext cx="696056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CO</a:t>
            </a:r>
            <a:r>
              <a:rPr lang="en-US" b="1" baseline="-25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</a:t>
            </a:r>
            <a:r>
              <a:rPr lang="en-US" b="1" baseline="-25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Emission per kWh (Consumption)</a:t>
            </a:r>
            <a:endParaRPr lang="th-TH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076" name="Text Box 108"/>
          <p:cNvSpPr txBox="1">
            <a:spLocks noChangeArrowheads="1"/>
          </p:cNvSpPr>
          <p:nvPr/>
        </p:nvSpPr>
        <p:spPr bwMode="auto">
          <a:xfrm>
            <a:off x="6804248" y="5534025"/>
            <a:ext cx="1943100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800" b="1" dirty="0">
                <a:latin typeface="Tahoma" pitchFamily="34" charset="0"/>
                <a:cs typeface="Tahoma" pitchFamily="34" charset="0"/>
              </a:rPr>
              <a:t>Unit : </a:t>
            </a:r>
            <a:r>
              <a:rPr lang="en-US" sz="900" b="1" dirty="0">
                <a:latin typeface="Tahoma" pitchFamily="34" charset="0"/>
                <a:cs typeface="Tahoma" pitchFamily="34" charset="0"/>
              </a:rPr>
              <a:t>kg-CO</a:t>
            </a:r>
            <a:r>
              <a:rPr lang="en-US" sz="900" b="1" baseline="-25000" dirty="0">
                <a:latin typeface="Tahoma" pitchFamily="34" charset="0"/>
                <a:cs typeface="Tahoma" pitchFamily="34" charset="0"/>
              </a:rPr>
              <a:t>2</a:t>
            </a:r>
            <a:r>
              <a:rPr lang="en-US" sz="900" b="1" dirty="0">
                <a:latin typeface="Tahoma" pitchFamily="34" charset="0"/>
                <a:cs typeface="Tahoma" pitchFamily="34" charset="0"/>
              </a:rPr>
              <a:t>/kWh</a:t>
            </a:r>
            <a:endParaRPr lang="th-TH" sz="800" b="1" dirty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14" name="Group 2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138879"/>
              </p:ext>
            </p:extLst>
          </p:nvPr>
        </p:nvGraphicFramePr>
        <p:xfrm>
          <a:off x="411700" y="5688321"/>
          <a:ext cx="8494713" cy="502608"/>
        </p:xfrm>
        <a:graphic>
          <a:graphicData uri="http://schemas.openxmlformats.org/drawingml/2006/table">
            <a:tbl>
              <a:tblPr/>
              <a:tblGrid>
                <a:gridCol w="5733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52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8578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8578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8578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0690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0973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0642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20664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576760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</a:tblGrid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Year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7" marR="91457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2000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2001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2002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2003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2004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2005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2006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2007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2008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2009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2010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2011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2012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CO</a:t>
                      </a:r>
                      <a:r>
                        <a:rPr kumimoji="0" lang="en-US" sz="1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0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7" marR="91457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0.713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0.630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0.624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0.614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0.609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0.584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0.58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5" name="Group 2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037852"/>
              </p:ext>
            </p:extLst>
          </p:nvPr>
        </p:nvGraphicFramePr>
        <p:xfrm>
          <a:off x="395288" y="6267450"/>
          <a:ext cx="8538736" cy="502608"/>
        </p:xfrm>
        <a:graphic>
          <a:graphicData uri="http://schemas.openxmlformats.org/drawingml/2006/table">
            <a:tbl>
              <a:tblPr/>
              <a:tblGrid>
                <a:gridCol w="52139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35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210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444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484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484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5444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5144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4543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5444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48437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548438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586592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631104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631104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</a:tblGrid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Year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2013 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2014 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2015 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2016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2017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2018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2019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2020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2021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2022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2023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2024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2025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2026*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CO</a:t>
                      </a:r>
                      <a:r>
                        <a:rPr kumimoji="0" lang="en-US" sz="1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0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0.586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0.587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0.558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0.538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0.512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0.500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0.489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0.486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0.4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77</a:t>
                      </a:r>
                      <a:endParaRPr lang="th-TH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0.451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0.438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0.438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0.418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0.378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395288" y="957263"/>
            <a:ext cx="8497887" cy="441595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/>
          </a:p>
        </p:txBody>
      </p:sp>
      <p:graphicFrame>
        <p:nvGraphicFramePr>
          <p:cNvPr id="18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3695055"/>
              </p:ext>
            </p:extLst>
          </p:nvPr>
        </p:nvGraphicFramePr>
        <p:xfrm>
          <a:off x="604769" y="1092200"/>
          <a:ext cx="8241605" cy="41460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9" name="Picture 4" descr="D:\7. Infographic EPPO\Picture icon\Color Icon\power-line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184" y="3348601"/>
            <a:ext cx="1812275" cy="1359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Group 19"/>
          <p:cNvGrpSpPr/>
          <p:nvPr/>
        </p:nvGrpSpPr>
        <p:grpSpPr>
          <a:xfrm>
            <a:off x="872296" y="1788013"/>
            <a:ext cx="873252" cy="470555"/>
            <a:chOff x="1126249" y="1438224"/>
            <a:chExt cx="873252" cy="470555"/>
          </a:xfrm>
        </p:grpSpPr>
        <p:grpSp>
          <p:nvGrpSpPr>
            <p:cNvPr id="21" name="Group 20"/>
            <p:cNvGrpSpPr/>
            <p:nvPr/>
          </p:nvGrpSpPr>
          <p:grpSpPr>
            <a:xfrm>
              <a:off x="1126249" y="1438224"/>
              <a:ext cx="873252" cy="470555"/>
              <a:chOff x="1126249" y="1438224"/>
              <a:chExt cx="873252" cy="470555"/>
            </a:xfrm>
          </p:grpSpPr>
          <p:sp>
            <p:nvSpPr>
              <p:cNvPr id="24" name="Striped Right Arrow 23"/>
              <p:cNvSpPr/>
              <p:nvPr/>
            </p:nvSpPr>
            <p:spPr>
              <a:xfrm rot="5400000">
                <a:off x="1430959" y="1745586"/>
                <a:ext cx="178558" cy="147828"/>
              </a:xfrm>
              <a:prstGeom prst="stripedRightArrow">
                <a:avLst/>
              </a:prstGeom>
              <a:solidFill>
                <a:srgbClr val="EE6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ounded Rectangle 24"/>
              <p:cNvSpPr/>
              <p:nvPr/>
            </p:nvSpPr>
            <p:spPr>
              <a:xfrm>
                <a:off x="1126249" y="1546976"/>
                <a:ext cx="745982" cy="216024"/>
              </a:xfrm>
              <a:prstGeom prst="roundRect">
                <a:avLst>
                  <a:gd name="adj" fmla="val 50000"/>
                </a:avLst>
              </a:prstGeom>
              <a:solidFill>
                <a:srgbClr val="D657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6" name="Picture 2" descr="D:\7. Infographic EPPO\Picture icon\Color Icon\Socket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44961" y="1438224"/>
                <a:ext cx="254540" cy="36004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2" name="TextBox 21"/>
            <p:cNvSpPr txBox="1"/>
            <p:nvPr/>
          </p:nvSpPr>
          <p:spPr>
            <a:xfrm>
              <a:off x="1139305" y="1516588"/>
              <a:ext cx="6613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0.</a:t>
              </a:r>
              <a:r>
                <a:rPr lang="th-TH" sz="11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7</a:t>
              </a:r>
              <a:r>
                <a:rPr lang="en-US" sz="11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39</a:t>
              </a:r>
              <a:endParaRPr lang="th-TH" sz="11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8028384" y="3678525"/>
            <a:ext cx="873252" cy="470555"/>
            <a:chOff x="1126249" y="1438224"/>
            <a:chExt cx="873252" cy="470555"/>
          </a:xfrm>
        </p:grpSpPr>
        <p:grpSp>
          <p:nvGrpSpPr>
            <p:cNvPr id="34" name="Group 33"/>
            <p:cNvGrpSpPr/>
            <p:nvPr/>
          </p:nvGrpSpPr>
          <p:grpSpPr>
            <a:xfrm>
              <a:off x="1126249" y="1438224"/>
              <a:ext cx="873252" cy="470555"/>
              <a:chOff x="1126249" y="1438224"/>
              <a:chExt cx="873252" cy="470555"/>
            </a:xfrm>
          </p:grpSpPr>
          <p:sp>
            <p:nvSpPr>
              <p:cNvPr id="36" name="Striped Right Arrow 35"/>
              <p:cNvSpPr/>
              <p:nvPr/>
            </p:nvSpPr>
            <p:spPr>
              <a:xfrm rot="5400000">
                <a:off x="1430959" y="1745586"/>
                <a:ext cx="178558" cy="147828"/>
              </a:xfrm>
              <a:prstGeom prst="stripedRightArrow">
                <a:avLst/>
              </a:prstGeom>
              <a:solidFill>
                <a:srgbClr val="EE6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ounded Rectangle 36"/>
              <p:cNvSpPr/>
              <p:nvPr/>
            </p:nvSpPr>
            <p:spPr>
              <a:xfrm>
                <a:off x="1126249" y="1546976"/>
                <a:ext cx="745982" cy="216024"/>
              </a:xfrm>
              <a:prstGeom prst="roundRect">
                <a:avLst>
                  <a:gd name="adj" fmla="val 50000"/>
                </a:avLst>
              </a:prstGeom>
              <a:solidFill>
                <a:srgbClr val="D657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8" name="Picture 2" descr="D:\7. Infographic EPPO\Picture icon\Color Icon\Socket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44961" y="1438224"/>
                <a:ext cx="254540" cy="36004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5" name="TextBox 34"/>
            <p:cNvSpPr txBox="1"/>
            <p:nvPr/>
          </p:nvSpPr>
          <p:spPr>
            <a:xfrm>
              <a:off x="1139305" y="1516588"/>
              <a:ext cx="6613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0.378</a:t>
              </a:r>
              <a:endParaRPr lang="en-US" sz="11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395536" y="1196752"/>
            <a:ext cx="400110" cy="3744416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>
              <a:defRPr/>
            </a:pPr>
            <a:r>
              <a:rPr lang="en-US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kg-CO</a:t>
            </a:r>
            <a:r>
              <a:rPr lang="en-US" sz="1400" b="1" baseline="-25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/kWh</a:t>
            </a:r>
            <a:endParaRPr lang="th-TH" sz="1400" b="1" baseline="-25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20119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ngsana New"/>
      </a:majorFont>
      <a:minorFont>
        <a:latin typeface="Arial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4041</TotalTime>
  <Words>180</Words>
  <Application>Microsoft Office PowerPoint</Application>
  <PresentationFormat>On-screen Show (4:3)</PresentationFormat>
  <Paragraphs>129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Angsana New</vt:lpstr>
      <vt:lpstr>Arial</vt:lpstr>
      <vt:lpstr>Tahoma</vt:lpstr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สัดส่วนการปล่อย CO2 ต่อการใช้พลังงาน</dc:title>
  <dc:creator>user</dc:creator>
  <cp:lastModifiedBy>Bubpha Kunathai</cp:lastModifiedBy>
  <cp:revision>619</cp:revision>
  <cp:lastPrinted>2015-12-02T10:55:39Z</cp:lastPrinted>
  <dcterms:created xsi:type="dcterms:W3CDTF">2009-10-12T02:55:37Z</dcterms:created>
  <dcterms:modified xsi:type="dcterms:W3CDTF">2026-05-12T08:21:00Z</dcterms:modified>
</cp:coreProperties>
</file>