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819900" cy="99314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AD80"/>
    <a:srgbClr val="B1A777"/>
    <a:srgbClr val="FF6600"/>
    <a:srgbClr val="800000"/>
    <a:srgbClr val="CC6600"/>
    <a:srgbClr val="FF5050"/>
    <a:srgbClr val="D2A000"/>
    <a:srgbClr val="000099"/>
    <a:srgbClr val="F8A96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60" d="100"/>
          <a:sy n="60" d="100"/>
        </p:scale>
        <p:origin x="-157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5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โรงแยกก๊าซ</c:v>
                </c:pt>
              </c:strCache>
            </c:strRef>
          </c:tx>
          <c:spPr>
            <a:ln w="28575">
              <a:solidFill>
                <a:srgbClr val="92D050"/>
              </a:solidFill>
              <a:prstDash val="solid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2555</c:v>
                </c:pt>
                <c:pt idx="1">
                  <c:v>2556</c:v>
                </c:pt>
                <c:pt idx="2">
                  <c:v>2557</c:v>
                </c:pt>
                <c:pt idx="3">
                  <c:v>2558</c:v>
                </c:pt>
                <c:pt idx="4">
                  <c:v>2559*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309.63841666666667</c:v>
                </c:pt>
                <c:pt idx="1">
                  <c:v>293.62858333333338</c:v>
                </c:pt>
                <c:pt idx="2">
                  <c:v>304.28824999999989</c:v>
                </c:pt>
                <c:pt idx="3">
                  <c:v>299.41550000000012</c:v>
                </c:pt>
                <c:pt idx="4">
                  <c:v>354.50200000000001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โรงกลั่นน้ำมัน</c:v>
                </c:pt>
              </c:strCache>
            </c:strRef>
          </c:tx>
          <c:spPr>
            <a:ln w="28575">
              <a:solidFill>
                <a:srgbClr val="FFC000"/>
              </a:solidFill>
              <a:prstDash val="solid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2555</c:v>
                </c:pt>
                <c:pt idx="1">
                  <c:v>2556</c:v>
                </c:pt>
                <c:pt idx="2">
                  <c:v>2557</c:v>
                </c:pt>
                <c:pt idx="3">
                  <c:v>2558</c:v>
                </c:pt>
                <c:pt idx="4">
                  <c:v>2559*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164.21683333333331</c:v>
                </c:pt>
                <c:pt idx="1">
                  <c:v>160.29158333333334</c:v>
                </c:pt>
                <c:pt idx="2">
                  <c:v>154.56158333333337</c:v>
                </c:pt>
                <c:pt idx="3">
                  <c:v>159.96725000000001</c:v>
                </c:pt>
                <c:pt idx="4">
                  <c:v>174.268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นำเข้า</c:v>
                </c:pt>
              </c:strCache>
            </c:strRef>
          </c:tx>
          <c:spPr>
            <a:ln w="28575">
              <a:solidFill>
                <a:srgbClr val="FF7C80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2555</c:v>
                </c:pt>
                <c:pt idx="1">
                  <c:v>2556</c:v>
                </c:pt>
                <c:pt idx="2">
                  <c:v>2557</c:v>
                </c:pt>
                <c:pt idx="3">
                  <c:v>2558</c:v>
                </c:pt>
                <c:pt idx="4">
                  <c:v>2559*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144.18391666666665</c:v>
                </c:pt>
                <c:pt idx="1">
                  <c:v>164.30608333333331</c:v>
                </c:pt>
                <c:pt idx="2">
                  <c:v>174.93925000000002</c:v>
                </c:pt>
                <c:pt idx="3">
                  <c:v>114.12649999999998</c:v>
                </c:pt>
                <c:pt idx="4">
                  <c:v>47.13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610944"/>
        <c:axId val="220612864"/>
      </c:lineChart>
      <c:catAx>
        <c:axId val="22061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20612864"/>
        <c:crosses val="autoZero"/>
        <c:auto val="1"/>
        <c:lblAlgn val="ctr"/>
        <c:lblOffset val="100"/>
        <c:noMultiLvlLbl val="0"/>
      </c:catAx>
      <c:valAx>
        <c:axId val="2206128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20610944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83100285356865"/>
          <c:y val="8.2046793586557462E-2"/>
          <c:w val="0.71546709158652577"/>
          <c:h val="0.8424220534426182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ปริมาณ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FF7C80"/>
              </a:solidFill>
            </c:spPr>
          </c:dPt>
          <c:dLbls>
            <c:txPr>
              <a:bodyPr/>
              <a:lstStyle/>
              <a:p>
                <a:pPr>
                  <a:defRPr sz="10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โรงแยกก๊าซ</c:v>
                </c:pt>
                <c:pt idx="1">
                  <c:v>โรงกลั่นน้ำมัน</c:v>
                </c:pt>
                <c:pt idx="2">
                  <c:v>นำเข้า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354.50200000000001</c:v>
                </c:pt>
                <c:pt idx="1">
                  <c:v>174.268</c:v>
                </c:pt>
                <c:pt idx="2">
                  <c:v>47.13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13"/>
            <a:ext cx="2955290" cy="496570"/>
          </a:xfrm>
          <a:prstGeom prst="rect">
            <a:avLst/>
          </a:prstGeom>
        </p:spPr>
        <p:txBody>
          <a:bodyPr vert="horz" lIns="91521" tIns="45760" rIns="91521" bIns="457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41" y="13"/>
            <a:ext cx="2955290" cy="496570"/>
          </a:xfrm>
          <a:prstGeom prst="rect">
            <a:avLst/>
          </a:prstGeom>
        </p:spPr>
        <p:txBody>
          <a:bodyPr vert="horz" lIns="91521" tIns="45760" rIns="91521" bIns="4576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B169CF-51F4-45FC-9A54-DB946E52C8C4}" type="datetimeFigureOut">
              <a:rPr lang="th-TH"/>
              <a:pPr>
                <a:defRPr/>
              </a:pPr>
              <a:t>17/03/59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7713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1" tIns="45760" rIns="91521" bIns="45760" rtlCol="0" anchor="ctr"/>
          <a:lstStyle/>
          <a:p>
            <a:pPr lvl="0"/>
            <a:endParaRPr lang="th-T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1" y="4717416"/>
            <a:ext cx="5455920" cy="4469130"/>
          </a:xfrm>
          <a:prstGeom prst="rect">
            <a:avLst/>
          </a:prstGeom>
        </p:spPr>
        <p:txBody>
          <a:bodyPr vert="horz" lIns="91521" tIns="45760" rIns="91521" bIns="4576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33125"/>
            <a:ext cx="2955290" cy="496570"/>
          </a:xfrm>
          <a:prstGeom prst="rect">
            <a:avLst/>
          </a:prstGeom>
        </p:spPr>
        <p:txBody>
          <a:bodyPr vert="horz" lIns="91521" tIns="45760" rIns="91521" bIns="457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41" y="9433125"/>
            <a:ext cx="2955290" cy="496570"/>
          </a:xfrm>
          <a:prstGeom prst="rect">
            <a:avLst/>
          </a:prstGeom>
        </p:spPr>
        <p:txBody>
          <a:bodyPr vert="horz" lIns="91521" tIns="45760" rIns="91521" bIns="4576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D031BB-D554-4818-BD64-38C07AE1B30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2586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-15875" y="39688"/>
            <a:ext cx="9164638" cy="111125"/>
            <a:chOff x="-16625" y="23206"/>
            <a:chExt cx="6874625" cy="111687"/>
          </a:xfrm>
        </p:grpSpPr>
        <p:sp>
          <p:nvSpPr>
            <p:cNvPr id="5" name="Line 16"/>
            <p:cNvSpPr>
              <a:spLocks noChangeShapeType="1"/>
            </p:cNvSpPr>
            <p:nvPr/>
          </p:nvSpPr>
          <p:spPr bwMode="auto">
            <a:xfrm>
              <a:off x="-16625" y="23206"/>
              <a:ext cx="68580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" name="Line 43"/>
            <p:cNvSpPr>
              <a:spLocks noChangeShapeType="1"/>
            </p:cNvSpPr>
            <p:nvPr/>
          </p:nvSpPr>
          <p:spPr bwMode="auto">
            <a:xfrm>
              <a:off x="0" y="134893"/>
              <a:ext cx="6858000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7" name="Picture 2" descr="D:\1. EPPO\fff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627"/>
          <a:stretch>
            <a:fillRect/>
          </a:stretch>
        </p:blipFill>
        <p:spPr bwMode="auto">
          <a:xfrm>
            <a:off x="0" y="3362325"/>
            <a:ext cx="9144000" cy="352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-6350" y="19050"/>
            <a:ext cx="9145588" cy="111125"/>
            <a:chOff x="-5867" y="39831"/>
            <a:chExt cx="9144650" cy="111687"/>
          </a:xfrm>
        </p:grpSpPr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-5867" y="39831"/>
              <a:ext cx="9143999" cy="0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0" name="Line 43"/>
            <p:cNvSpPr>
              <a:spLocks noChangeShapeType="1"/>
            </p:cNvSpPr>
            <p:nvPr/>
          </p:nvSpPr>
          <p:spPr bwMode="auto">
            <a:xfrm>
              <a:off x="-5216" y="151518"/>
              <a:ext cx="9143999" cy="0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11" name="Picture 55" descr="โลโก้สนพ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69863"/>
            <a:ext cx="296386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itle 1"/>
          <p:cNvSpPr>
            <a:spLocks noGrp="1"/>
          </p:cNvSpPr>
          <p:nvPr>
            <p:ph type="ctrTitle"/>
          </p:nvPr>
        </p:nvSpPr>
        <p:spPr>
          <a:xfrm>
            <a:off x="685800" y="1166887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3148604" y="3382144"/>
            <a:ext cx="5383836" cy="1270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1772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15875" y="0"/>
            <a:ext cx="9164638" cy="1052513"/>
            <a:chOff x="-15875" y="0"/>
            <a:chExt cx="9164638" cy="1052513"/>
          </a:xfrm>
        </p:grpSpPr>
        <p:sp>
          <p:nvSpPr>
            <p:cNvPr id="5" name="Rectangle 4"/>
            <p:cNvSpPr/>
            <p:nvPr/>
          </p:nvSpPr>
          <p:spPr bwMode="auto">
            <a:xfrm>
              <a:off x="0" y="0"/>
              <a:ext cx="9144000" cy="105251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b="1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-15875" y="895897"/>
              <a:ext cx="9164638" cy="84623"/>
              <a:chOff x="-16625" y="608055"/>
              <a:chExt cx="9166166" cy="84641"/>
            </a:xfrm>
          </p:grpSpPr>
          <p:sp>
            <p:nvSpPr>
              <p:cNvPr id="7" name="Line 16"/>
              <p:cNvSpPr>
                <a:spLocks noChangeShapeType="1"/>
              </p:cNvSpPr>
              <p:nvPr/>
            </p:nvSpPr>
            <p:spPr bwMode="auto">
              <a:xfrm>
                <a:off x="-16625" y="692696"/>
                <a:ext cx="9143999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8" name="Line 43"/>
              <p:cNvSpPr>
                <a:spLocks noChangeShapeType="1"/>
              </p:cNvSpPr>
              <p:nvPr/>
            </p:nvSpPr>
            <p:spPr bwMode="auto">
              <a:xfrm>
                <a:off x="5542" y="608055"/>
                <a:ext cx="9143999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9807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24BB0009-38EB-4CD4-B7DD-F57FDEB959D8}" type="slidenum">
              <a:rPr lang="th-TH" smtClean="0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9335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954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 smtClean="0"/>
              <a:t>Click to edit Master text styles</a:t>
            </a:r>
          </a:p>
          <a:p>
            <a:pPr lvl="1"/>
            <a:r>
              <a:rPr lang="en-US" altLang="th-TH" smtClean="0"/>
              <a:t>Second level</a:t>
            </a:r>
          </a:p>
          <a:p>
            <a:pPr lvl="2"/>
            <a:r>
              <a:rPr lang="en-US" altLang="th-TH" smtClean="0"/>
              <a:t>Third level</a:t>
            </a:r>
          </a:p>
          <a:p>
            <a:pPr lvl="3"/>
            <a:r>
              <a:rPr lang="en-US" altLang="th-TH" smtClean="0"/>
              <a:t>Fourth level</a:t>
            </a:r>
          </a:p>
          <a:p>
            <a:pPr lvl="4"/>
            <a:r>
              <a:rPr lang="en-US" altLang="th-TH" smtClean="0"/>
              <a:t>Fifth level</a:t>
            </a:r>
            <a:endParaRPr lang="th-TH" alt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781FDA-E84F-4C51-A82B-2506D74A4F23}" type="datetime1">
              <a:rPr lang="th-TH"/>
              <a:pPr>
                <a:defRPr/>
              </a:pPr>
              <a:t>17/03/59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DD95B-E877-4FDC-B3E2-DC0F7DB05FD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-26988"/>
            <a:ext cx="82296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th-TH" altLang="th-TH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07653-756C-4964-8F69-7810C956AD0D}" type="slidenum">
              <a:rPr lang="th-TH" smtClean="0"/>
              <a:pPr>
                <a:defRPr/>
              </a:pPr>
              <a:t>1</a:t>
            </a:fld>
            <a:endParaRPr lang="th-TH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1833"/>
            <a:ext cx="8458200" cy="765175"/>
          </a:xfrm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th-TH" altLang="th-TH" dirty="0" smtClean="0"/>
              <a:t>การจัดหา </a:t>
            </a:r>
            <a:r>
              <a:rPr lang="en-US" altLang="th-TH" dirty="0" smtClean="0"/>
              <a:t>LPG</a:t>
            </a:r>
            <a:r>
              <a:rPr lang="th-TH" altLang="th-TH" dirty="0" smtClean="0"/>
              <a:t> เดือนมกราคม 2558</a:t>
            </a:r>
            <a:r>
              <a:rPr lang="en-US" altLang="th-TH" dirty="0" smtClean="0"/>
              <a:t> </a:t>
            </a:r>
            <a:endParaRPr lang="th-TH" altLang="th-TH" dirty="0" smtClean="0">
              <a:cs typeface="Tahoma" pitchFamily="34" charset="0"/>
            </a:endParaRP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4045720204"/>
              </p:ext>
            </p:extLst>
          </p:nvPr>
        </p:nvGraphicFramePr>
        <p:xfrm>
          <a:off x="444606" y="1589715"/>
          <a:ext cx="4919482" cy="408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Box 20"/>
          <p:cNvSpPr txBox="1"/>
          <p:nvPr/>
        </p:nvSpPr>
        <p:spPr>
          <a:xfrm rot="16200000">
            <a:off x="-1455712" y="3253126"/>
            <a:ext cx="3467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พันตัน</a:t>
            </a:r>
            <a:r>
              <a: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42580781"/>
              </p:ext>
            </p:extLst>
          </p:nvPr>
        </p:nvGraphicFramePr>
        <p:xfrm>
          <a:off x="5094526" y="1628800"/>
          <a:ext cx="4590042" cy="389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08104" y="1346865"/>
            <a:ext cx="36174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7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สัดส่วนการจัดหา </a:t>
            </a:r>
            <a:r>
              <a:rPr lang="en-US" sz="17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endParaRPr lang="th-TH" sz="17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88946" y="2060848"/>
            <a:ext cx="1083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โรงแยกก๊าซ</a:t>
            </a:r>
            <a:endParaRPr lang="th-TH" sz="12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00965" y="3449324"/>
            <a:ext cx="1245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 smtClean="0">
                <a:solidFill>
                  <a:srgbClr val="C092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โรงกลั่นน้ำมัน</a:t>
            </a:r>
            <a:endParaRPr lang="th-TH" sz="1200" b="1" dirty="0">
              <a:solidFill>
                <a:srgbClr val="C092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34412" y="4605217"/>
            <a:ext cx="1083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 smtClean="0">
                <a:solidFill>
                  <a:srgbClr val="FF57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นำเข้า</a:t>
            </a:r>
            <a:endParaRPr lang="th-TH" sz="1200" b="1" dirty="0">
              <a:solidFill>
                <a:srgbClr val="FF575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24128" y="5445224"/>
            <a:ext cx="3123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รวมทั้งสิ้น 5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พันตัน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61641" y="6116824"/>
            <a:ext cx="2709919" cy="493807"/>
            <a:chOff x="507050" y="6034936"/>
            <a:chExt cx="2288278" cy="493807"/>
          </a:xfrm>
        </p:grpSpPr>
        <p:sp>
          <p:nvSpPr>
            <p:cNvPr id="28" name="TextBox 27"/>
            <p:cNvSpPr txBox="1"/>
            <p:nvPr/>
          </p:nvSpPr>
          <p:spPr>
            <a:xfrm>
              <a:off x="520046" y="6111006"/>
              <a:ext cx="22752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600" b="1" dirty="0" smtClean="0">
                  <a:solidFill>
                    <a:srgbClr val="0000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การจัดหา </a:t>
              </a:r>
              <a:r>
                <a:rPr lang="en-US" sz="1600" b="1" dirty="0" smtClean="0">
                  <a:solidFill>
                    <a:srgbClr val="0000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LPG  </a:t>
              </a:r>
              <a:r>
                <a:rPr lang="en-US" sz="1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 3"/>
                </a:rPr>
                <a:t></a:t>
              </a:r>
              <a:r>
                <a:rPr lang="en-US" sz="1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th-TH" sz="16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7.0 </a:t>
              </a:r>
              <a:r>
                <a:rPr lang="en-US" sz="1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%</a:t>
              </a:r>
              <a:endParaRPr lang="th-TH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507050" y="6528743"/>
              <a:ext cx="2288278" cy="0"/>
            </a:xfrm>
            <a:prstGeom prst="line">
              <a:avLst/>
            </a:prstGeom>
            <a:ln w="34925" cmpd="thinThick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0046" y="6034936"/>
              <a:ext cx="2275282" cy="0"/>
            </a:xfrm>
            <a:prstGeom prst="line">
              <a:avLst/>
            </a:prstGeom>
            <a:ln w="34925" cmpd="thickThin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4427984" y="6207471"/>
            <a:ext cx="39372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หมายถึง 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โพรเพน และบิวเทน</a:t>
            </a:r>
          </a:p>
          <a:p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2.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2558-2559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การนำข้า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ลดลง เนื่องจากมีการผลิต</a:t>
            </a:r>
          </a:p>
          <a:p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จาก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โรงกลั่นและโรงแยกก๊าซภายในประเทศ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เพิ่มขึ้น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70808" y="3356992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9*</a:t>
            </a:r>
            <a:endParaRPr lang="en-US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4288" y="5877272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 เดือน ม.ค.</a:t>
            </a:r>
            <a:endParaRPr lang="th-TH" sz="1200" b="1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04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ergy Grap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14267</TotalTime>
  <Words>78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Energy Graph</vt:lpstr>
      <vt:lpstr>การจัดหา LPG เดือนมกราคม 2558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สถานการณ์พลังงานไทย ม.ค. – พ.ย. ปี 2556</dc:title>
  <dc:creator>User</dc:creator>
  <cp:lastModifiedBy>Wachira Jitpranee</cp:lastModifiedBy>
  <cp:revision>1578</cp:revision>
  <cp:lastPrinted>2015-03-20T02:54:07Z</cp:lastPrinted>
  <dcterms:created xsi:type="dcterms:W3CDTF">2014-01-18T04:06:52Z</dcterms:created>
  <dcterms:modified xsi:type="dcterms:W3CDTF">2016-03-17T08:19:37Z</dcterms:modified>
</cp:coreProperties>
</file>