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19900" cy="99314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AD80"/>
    <a:srgbClr val="B1A777"/>
    <a:srgbClr val="FF6600"/>
    <a:srgbClr val="800000"/>
    <a:srgbClr val="CC6600"/>
    <a:srgbClr val="FF5050"/>
    <a:srgbClr val="D2A000"/>
    <a:srgbClr val="000099"/>
    <a:srgbClr val="F8A968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60" d="100"/>
          <a:sy n="60" d="100"/>
        </p:scale>
        <p:origin x="-157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5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ครัวเรือน</c:v>
                </c:pt>
              </c:strCache>
            </c:strRef>
          </c:tx>
          <c:spPr>
            <a:ln w="28575">
              <a:solidFill>
                <a:srgbClr val="FF7619"/>
              </a:solidFill>
              <a:prstDash val="sysDash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2555</c:v>
                </c:pt>
                <c:pt idx="1">
                  <c:v>2556</c:v>
                </c:pt>
                <c:pt idx="2">
                  <c:v>2557</c:v>
                </c:pt>
                <c:pt idx="3">
                  <c:v>2558</c:v>
                </c:pt>
                <c:pt idx="4">
                  <c:v>2559*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253.92050000000017</c:v>
                </c:pt>
                <c:pt idx="1">
                  <c:v>200.72658333333322</c:v>
                </c:pt>
                <c:pt idx="2">
                  <c:v>182.33966666666672</c:v>
                </c:pt>
                <c:pt idx="3">
                  <c:v>174.47458333333338</c:v>
                </c:pt>
                <c:pt idx="4">
                  <c:v>178.30500000000004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อุตสาหกรรม</c:v>
                </c:pt>
              </c:strCache>
            </c:strRef>
          </c:tx>
          <c:spPr>
            <a:ln w="28575">
              <a:solidFill>
                <a:srgbClr val="FF7C80"/>
              </a:solidFill>
              <a:prstDash val="sysDash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2555</c:v>
                </c:pt>
                <c:pt idx="1">
                  <c:v>2556</c:v>
                </c:pt>
                <c:pt idx="2">
                  <c:v>2557</c:v>
                </c:pt>
                <c:pt idx="3">
                  <c:v>2558</c:v>
                </c:pt>
                <c:pt idx="4">
                  <c:v>2559*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51.138249999999971</c:v>
                </c:pt>
                <c:pt idx="1">
                  <c:v>50.174916666666668</c:v>
                </c:pt>
                <c:pt idx="2">
                  <c:v>48.051500000000004</c:v>
                </c:pt>
                <c:pt idx="3">
                  <c:v>49.473083333333285</c:v>
                </c:pt>
                <c:pt idx="4">
                  <c:v>49.24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รถยนต์</c:v>
                </c:pt>
              </c:strCache>
            </c:strRef>
          </c:tx>
          <c:spPr>
            <a:ln w="28575">
              <a:solidFill>
                <a:srgbClr val="92D050"/>
              </a:solidFill>
              <a:prstDash val="solid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2555</c:v>
                </c:pt>
                <c:pt idx="1">
                  <c:v>2556</c:v>
                </c:pt>
                <c:pt idx="2">
                  <c:v>2557</c:v>
                </c:pt>
                <c:pt idx="3">
                  <c:v>2558</c:v>
                </c:pt>
                <c:pt idx="4">
                  <c:v>2559*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88.393416666666681</c:v>
                </c:pt>
                <c:pt idx="1">
                  <c:v>147.87541666666669</c:v>
                </c:pt>
                <c:pt idx="2">
                  <c:v>164.50149999999994</c:v>
                </c:pt>
                <c:pt idx="3">
                  <c:v>144.27741666666665</c:v>
                </c:pt>
                <c:pt idx="4">
                  <c:v>128.66900000000001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ปิโตรเคมี</c:v>
                </c:pt>
              </c:strCache>
            </c:strRef>
          </c:tx>
          <c:spPr>
            <a:ln w="28575">
              <a:solidFill>
                <a:srgbClr val="FFC000"/>
              </a:solidFill>
              <a:prstDash val="solid"/>
            </a:ln>
          </c:spPr>
          <c:marker>
            <c:symbol val="none"/>
          </c:marker>
          <c:trendline>
            <c:spPr>
              <a:ln>
                <a:noFill/>
              </a:ln>
            </c:spPr>
            <c:trendlineType val="linear"/>
            <c:dispRSqr val="0"/>
            <c:dispEq val="0"/>
          </c:trendline>
          <c:cat>
            <c:strRef>
              <c:f>Sheet1!$A$2:$A$6</c:f>
              <c:strCache>
                <c:ptCount val="5"/>
                <c:pt idx="0">
                  <c:v>2555</c:v>
                </c:pt>
                <c:pt idx="1">
                  <c:v>2556</c:v>
                </c:pt>
                <c:pt idx="2">
                  <c:v>2557</c:v>
                </c:pt>
                <c:pt idx="3">
                  <c:v>2558</c:v>
                </c:pt>
                <c:pt idx="4">
                  <c:v>2559*</c:v>
                </c:pt>
              </c:strCache>
            </c:strRef>
          </c:cat>
          <c:val>
            <c:numRef>
              <c:f>Sheet1!$E$2:$E$6</c:f>
              <c:numCache>
                <c:formatCode>0</c:formatCode>
                <c:ptCount val="5"/>
                <c:pt idx="0">
                  <c:v>212.91525000000001</c:v>
                </c:pt>
                <c:pt idx="1">
                  <c:v>220.10308333333327</c:v>
                </c:pt>
                <c:pt idx="2">
                  <c:v>222.91116666666667</c:v>
                </c:pt>
                <c:pt idx="3">
                  <c:v>176.97674999999995</c:v>
                </c:pt>
                <c:pt idx="4">
                  <c:v>157.58600000000001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ใช้เอง</c:v>
                </c:pt>
              </c:strCache>
            </c:strRef>
          </c:tx>
          <c:spPr>
            <a:ln w="28575">
              <a:solidFill>
                <a:schemeClr val="accent5"/>
              </a:solidFill>
              <a:prstDash val="solid"/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2555</c:v>
                </c:pt>
                <c:pt idx="1">
                  <c:v>2556</c:v>
                </c:pt>
                <c:pt idx="2">
                  <c:v>2557</c:v>
                </c:pt>
                <c:pt idx="3">
                  <c:v>2558</c:v>
                </c:pt>
                <c:pt idx="4">
                  <c:v>2559*</c:v>
                </c:pt>
              </c:strCache>
            </c:strRef>
          </c:cat>
          <c:val>
            <c:numRef>
              <c:f>Sheet1!$F$2:$F$6</c:f>
              <c:numCache>
                <c:formatCode>0</c:formatCode>
                <c:ptCount val="5"/>
                <c:pt idx="0">
                  <c:v>9.1486666666666654</c:v>
                </c:pt>
                <c:pt idx="1">
                  <c:v>8.1822499999999998</c:v>
                </c:pt>
                <c:pt idx="2">
                  <c:v>8.4593333333333316</c:v>
                </c:pt>
                <c:pt idx="3">
                  <c:v>12.742750000000001</c:v>
                </c:pt>
                <c:pt idx="4">
                  <c:v>16.183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001024"/>
        <c:axId val="222002560"/>
      </c:lineChart>
      <c:catAx>
        <c:axId val="22200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222002560"/>
        <c:crosses val="autoZero"/>
        <c:auto val="1"/>
        <c:lblAlgn val="ctr"/>
        <c:lblOffset val="100"/>
        <c:noMultiLvlLbl val="0"/>
      </c:catAx>
      <c:valAx>
        <c:axId val="2220025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22001024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83100285356865"/>
          <c:y val="8.2046793586557462E-2"/>
          <c:w val="0.71546709158652577"/>
          <c:h val="0.8424220534426182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ปริมาณ</c:v>
                </c:pt>
              </c:strCache>
            </c:strRef>
          </c:tx>
          <c:dPt>
            <c:idx val="0"/>
            <c:bubble3D val="0"/>
            <c:spPr>
              <a:solidFill>
                <a:srgbClr val="FF8A3B"/>
              </a:solidFill>
            </c:spPr>
          </c:dPt>
          <c:dPt>
            <c:idx val="1"/>
            <c:bubble3D val="0"/>
            <c:spPr>
              <a:solidFill>
                <a:srgbClr val="FF7C8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4"/>
            <c:bubble3D val="0"/>
            <c:spPr>
              <a:solidFill>
                <a:schemeClr val="accent5"/>
              </a:solidFill>
            </c:spPr>
          </c:dPt>
          <c:dLbls>
            <c:dLbl>
              <c:idx val="4"/>
              <c:layout>
                <c:manualLayout>
                  <c:x val="0"/>
                  <c:y val="-0.153117554469729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000"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Sheet1!$A$2:$A$6</c:f>
              <c:strCache>
                <c:ptCount val="5"/>
                <c:pt idx="0">
                  <c:v>ครัวเรือน</c:v>
                </c:pt>
                <c:pt idx="1">
                  <c:v>อุตสาหกรรม</c:v>
                </c:pt>
                <c:pt idx="2">
                  <c:v>ขนส่ง</c:v>
                </c:pt>
                <c:pt idx="3">
                  <c:v>ปิโตรเคมี</c:v>
                </c:pt>
                <c:pt idx="4">
                  <c:v>ใช้เอง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178.30500000000004</c:v>
                </c:pt>
                <c:pt idx="1">
                  <c:v>49.24</c:v>
                </c:pt>
                <c:pt idx="2">
                  <c:v>128.66900000000001</c:v>
                </c:pt>
                <c:pt idx="3">
                  <c:v>157.58600000000001</c:v>
                </c:pt>
                <c:pt idx="4">
                  <c:v>16.183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13"/>
            <a:ext cx="2955290" cy="496570"/>
          </a:xfrm>
          <a:prstGeom prst="rect">
            <a:avLst/>
          </a:prstGeom>
        </p:spPr>
        <p:txBody>
          <a:bodyPr vert="horz" lIns="91521" tIns="45760" rIns="91521" bIns="4576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41" y="13"/>
            <a:ext cx="2955290" cy="496570"/>
          </a:xfrm>
          <a:prstGeom prst="rect">
            <a:avLst/>
          </a:prstGeom>
        </p:spPr>
        <p:txBody>
          <a:bodyPr vert="horz" lIns="91521" tIns="45760" rIns="91521" bIns="4576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DB169CF-51F4-45FC-9A54-DB946E52C8C4}" type="datetimeFigureOut">
              <a:rPr lang="th-TH"/>
              <a:pPr>
                <a:defRPr/>
              </a:pPr>
              <a:t>17/03/59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7713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1" tIns="45760" rIns="91521" bIns="45760" rtlCol="0" anchor="ctr"/>
          <a:lstStyle/>
          <a:p>
            <a:pPr lvl="0"/>
            <a:endParaRPr lang="th-TH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1" y="4717416"/>
            <a:ext cx="5455920" cy="4469130"/>
          </a:xfrm>
          <a:prstGeom prst="rect">
            <a:avLst/>
          </a:prstGeom>
        </p:spPr>
        <p:txBody>
          <a:bodyPr vert="horz" lIns="91521" tIns="45760" rIns="91521" bIns="4576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9433125"/>
            <a:ext cx="2955290" cy="496570"/>
          </a:xfrm>
          <a:prstGeom prst="rect">
            <a:avLst/>
          </a:prstGeom>
        </p:spPr>
        <p:txBody>
          <a:bodyPr vert="horz" lIns="91521" tIns="45760" rIns="91521" bIns="4576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41" y="9433125"/>
            <a:ext cx="2955290" cy="496570"/>
          </a:xfrm>
          <a:prstGeom prst="rect">
            <a:avLst/>
          </a:prstGeom>
        </p:spPr>
        <p:txBody>
          <a:bodyPr vert="horz" lIns="91521" tIns="45760" rIns="91521" bIns="4576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D031BB-D554-4818-BD64-38C07AE1B30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2586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-15875" y="39688"/>
            <a:ext cx="9164638" cy="111125"/>
            <a:chOff x="-16625" y="23206"/>
            <a:chExt cx="6874625" cy="111687"/>
          </a:xfrm>
        </p:grpSpPr>
        <p:sp>
          <p:nvSpPr>
            <p:cNvPr id="5" name="Line 16"/>
            <p:cNvSpPr>
              <a:spLocks noChangeShapeType="1"/>
            </p:cNvSpPr>
            <p:nvPr/>
          </p:nvSpPr>
          <p:spPr bwMode="auto">
            <a:xfrm>
              <a:off x="-16625" y="23206"/>
              <a:ext cx="68580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6" name="Line 43"/>
            <p:cNvSpPr>
              <a:spLocks noChangeShapeType="1"/>
            </p:cNvSpPr>
            <p:nvPr/>
          </p:nvSpPr>
          <p:spPr bwMode="auto">
            <a:xfrm>
              <a:off x="0" y="134893"/>
              <a:ext cx="6858000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pic>
        <p:nvPicPr>
          <p:cNvPr id="7" name="Picture 2" descr="D:\1. EPPO\fff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627"/>
          <a:stretch>
            <a:fillRect/>
          </a:stretch>
        </p:blipFill>
        <p:spPr bwMode="auto">
          <a:xfrm>
            <a:off x="0" y="3362325"/>
            <a:ext cx="9144000" cy="352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-6350" y="19050"/>
            <a:ext cx="9145588" cy="111125"/>
            <a:chOff x="-5867" y="39831"/>
            <a:chExt cx="9144650" cy="111687"/>
          </a:xfrm>
        </p:grpSpPr>
        <p:sp>
          <p:nvSpPr>
            <p:cNvPr id="9" name="Line 16"/>
            <p:cNvSpPr>
              <a:spLocks noChangeShapeType="1"/>
            </p:cNvSpPr>
            <p:nvPr/>
          </p:nvSpPr>
          <p:spPr bwMode="auto">
            <a:xfrm>
              <a:off x="-5867" y="39831"/>
              <a:ext cx="9143999" cy="0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0" name="Line 43"/>
            <p:cNvSpPr>
              <a:spLocks noChangeShapeType="1"/>
            </p:cNvSpPr>
            <p:nvPr/>
          </p:nvSpPr>
          <p:spPr bwMode="auto">
            <a:xfrm>
              <a:off x="-5216" y="151518"/>
              <a:ext cx="9143999" cy="0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pic>
        <p:nvPicPr>
          <p:cNvPr id="11" name="Picture 55" descr="โลโก้สนพ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69863"/>
            <a:ext cx="296386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itle 1"/>
          <p:cNvSpPr>
            <a:spLocks noGrp="1"/>
          </p:cNvSpPr>
          <p:nvPr>
            <p:ph type="ctrTitle"/>
          </p:nvPr>
        </p:nvSpPr>
        <p:spPr>
          <a:xfrm>
            <a:off x="685800" y="1166887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3148604" y="3382144"/>
            <a:ext cx="5383836" cy="12709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1772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15875" y="0"/>
            <a:ext cx="9164638" cy="1052513"/>
            <a:chOff x="-15875" y="0"/>
            <a:chExt cx="9164638" cy="1052513"/>
          </a:xfrm>
        </p:grpSpPr>
        <p:sp>
          <p:nvSpPr>
            <p:cNvPr id="5" name="Rectangle 4"/>
            <p:cNvSpPr/>
            <p:nvPr/>
          </p:nvSpPr>
          <p:spPr bwMode="auto">
            <a:xfrm>
              <a:off x="0" y="0"/>
              <a:ext cx="9144000" cy="1052513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b="1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-15875" y="895897"/>
              <a:ext cx="9164638" cy="84623"/>
              <a:chOff x="-16625" y="608055"/>
              <a:chExt cx="9166166" cy="84641"/>
            </a:xfrm>
          </p:grpSpPr>
          <p:sp>
            <p:nvSpPr>
              <p:cNvPr id="7" name="Line 16"/>
              <p:cNvSpPr>
                <a:spLocks noChangeShapeType="1"/>
              </p:cNvSpPr>
              <p:nvPr/>
            </p:nvSpPr>
            <p:spPr bwMode="auto">
              <a:xfrm>
                <a:off x="-16625" y="692696"/>
                <a:ext cx="9143999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8" name="Line 43"/>
              <p:cNvSpPr>
                <a:spLocks noChangeShapeType="1"/>
              </p:cNvSpPr>
              <p:nvPr/>
            </p:nvSpPr>
            <p:spPr bwMode="auto">
              <a:xfrm>
                <a:off x="5542" y="608055"/>
                <a:ext cx="9143999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98072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24BB0009-38EB-4CD4-B7DD-F57FDEB959D8}" type="slidenum">
              <a:rPr lang="th-TH" smtClean="0"/>
              <a:pPr>
                <a:defRPr/>
              </a:pPr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9335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954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h-TH" smtClean="0"/>
              <a:t>Click to edit Master text styles</a:t>
            </a:r>
          </a:p>
          <a:p>
            <a:pPr lvl="1"/>
            <a:r>
              <a:rPr lang="en-US" altLang="th-TH" smtClean="0"/>
              <a:t>Second level</a:t>
            </a:r>
          </a:p>
          <a:p>
            <a:pPr lvl="2"/>
            <a:r>
              <a:rPr lang="en-US" altLang="th-TH" smtClean="0"/>
              <a:t>Third level</a:t>
            </a:r>
          </a:p>
          <a:p>
            <a:pPr lvl="3"/>
            <a:r>
              <a:rPr lang="en-US" altLang="th-TH" smtClean="0"/>
              <a:t>Fourth level</a:t>
            </a:r>
          </a:p>
          <a:p>
            <a:pPr lvl="4"/>
            <a:r>
              <a:rPr lang="en-US" altLang="th-TH" smtClean="0"/>
              <a:t>Fifth level</a:t>
            </a:r>
            <a:endParaRPr lang="th-TH" alt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781FDA-E84F-4C51-A82B-2506D74A4F23}" type="datetime1">
              <a:rPr lang="th-TH"/>
              <a:pPr>
                <a:defRPr/>
              </a:pPr>
              <a:t>17/03/59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8DD95B-E877-4FDC-B3E2-DC0F7DB05FD6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-26988"/>
            <a:ext cx="82296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th-TH" altLang="th-TH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400" b="1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07653-756C-4964-8F69-7810C956AD0D}" type="slidenum">
              <a:rPr lang="th-TH" smtClean="0"/>
              <a:pPr>
                <a:defRPr/>
              </a:pPr>
              <a:t>1</a:t>
            </a:fld>
            <a:endParaRPr lang="th-TH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277793" y="61833"/>
            <a:ext cx="8614687" cy="765175"/>
          </a:xfrm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th-TH" altLang="th-TH" dirty="0" smtClean="0"/>
              <a:t>การใช้ </a:t>
            </a:r>
            <a:r>
              <a:rPr lang="en-US" altLang="th-TH" dirty="0" smtClean="0"/>
              <a:t>LPG </a:t>
            </a:r>
            <a:r>
              <a:rPr lang="th-TH" altLang="th-TH" dirty="0" smtClean="0"/>
              <a:t>เดือนมกราคม 2558</a:t>
            </a:r>
            <a:endParaRPr lang="th-TH" altLang="th-TH" dirty="0" smtClean="0">
              <a:cs typeface="Tahoma" pitchFamily="34" charset="0"/>
            </a:endParaRP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1413399346"/>
              </p:ext>
            </p:extLst>
          </p:nvPr>
        </p:nvGraphicFramePr>
        <p:xfrm>
          <a:off x="444606" y="1589715"/>
          <a:ext cx="4847474" cy="4081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extBox 20"/>
          <p:cNvSpPr txBox="1"/>
          <p:nvPr/>
        </p:nvSpPr>
        <p:spPr>
          <a:xfrm rot="16200000">
            <a:off x="-1455712" y="3253126"/>
            <a:ext cx="3467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พันตัน</a:t>
            </a:r>
            <a:r>
              <a:rPr 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106360936"/>
              </p:ext>
            </p:extLst>
          </p:nvPr>
        </p:nvGraphicFramePr>
        <p:xfrm>
          <a:off x="5094526" y="1628800"/>
          <a:ext cx="4590042" cy="389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08104" y="1227816"/>
            <a:ext cx="36174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7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สัดส่วนการใช้ </a:t>
            </a:r>
            <a:r>
              <a:rPr lang="en-US" sz="17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</a:t>
            </a:r>
            <a:endParaRPr lang="th-TH" sz="17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72186" y="2843198"/>
            <a:ext cx="954574" cy="284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200" b="1" dirty="0" smtClean="0">
                <a:solidFill>
                  <a:srgbClr val="FA6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ครัวเรือน</a:t>
            </a:r>
            <a:endParaRPr lang="th-TH" sz="1200" b="1" dirty="0">
              <a:solidFill>
                <a:srgbClr val="FA6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77466" y="3732006"/>
            <a:ext cx="954574" cy="284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200" b="1" dirty="0" smtClean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ขนส่ง</a:t>
            </a:r>
            <a:endParaRPr lang="th-TH" sz="1200" b="1" dirty="0">
              <a:solidFill>
                <a:srgbClr val="0066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16853" y="2313448"/>
            <a:ext cx="954574" cy="284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200" b="1" dirty="0" err="1" smtClean="0">
                <a:solidFill>
                  <a:srgbClr val="C49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ปิโตร</a:t>
            </a:r>
            <a:r>
              <a:rPr lang="th-TH" sz="1200" b="1" dirty="0" smtClean="0">
                <a:solidFill>
                  <a:srgbClr val="C495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เคมี</a:t>
            </a:r>
            <a:endParaRPr lang="th-TH" sz="1200" b="1" dirty="0">
              <a:solidFill>
                <a:srgbClr val="C495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96632" y="4321239"/>
            <a:ext cx="1083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200" b="1" dirty="0" smtClean="0">
                <a:solidFill>
                  <a:srgbClr val="FF575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อุตสาหกรรม</a:t>
            </a:r>
            <a:endParaRPr lang="th-TH" sz="1200" b="1" dirty="0">
              <a:solidFill>
                <a:srgbClr val="FF575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64872" y="4733788"/>
            <a:ext cx="1014224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2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ใช้เอง</a:t>
            </a:r>
            <a:endParaRPr lang="th-TH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24128" y="5445224"/>
            <a:ext cx="3123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รวมทั้งสิ้น </a:t>
            </a:r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พันตัน</a:t>
            </a:r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561642" y="6116824"/>
            <a:ext cx="2498190" cy="493807"/>
            <a:chOff x="507050" y="6034936"/>
            <a:chExt cx="2288278" cy="493807"/>
          </a:xfrm>
        </p:grpSpPr>
        <p:sp>
          <p:nvSpPr>
            <p:cNvPr id="28" name="TextBox 27"/>
            <p:cNvSpPr txBox="1"/>
            <p:nvPr/>
          </p:nvSpPr>
          <p:spPr>
            <a:xfrm>
              <a:off x="520046" y="6111006"/>
              <a:ext cx="22752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600" b="1" dirty="0" smtClean="0">
                  <a:solidFill>
                    <a:srgbClr val="0000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การใช้ </a:t>
              </a:r>
              <a:r>
                <a:rPr lang="en-US" sz="1600" b="1" dirty="0" smtClean="0">
                  <a:solidFill>
                    <a:srgbClr val="0000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LPG  </a:t>
              </a:r>
              <a:r>
                <a:rPr lang="en-US" sz="16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 3"/>
                </a:rPr>
                <a:t></a:t>
              </a:r>
              <a:r>
                <a:rPr lang="en-US" sz="16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th-TH" sz="1600" b="1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13.7 </a:t>
              </a:r>
              <a:r>
                <a:rPr lang="en-US" sz="16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%</a:t>
              </a:r>
              <a:endParaRPr lang="th-TH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507050" y="6528743"/>
              <a:ext cx="2288278" cy="0"/>
            </a:xfrm>
            <a:prstGeom prst="line">
              <a:avLst/>
            </a:prstGeom>
            <a:ln w="34925" cmpd="thinThick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20046" y="6034936"/>
              <a:ext cx="2275282" cy="0"/>
            </a:xfrm>
            <a:prstGeom prst="line">
              <a:avLst/>
            </a:prstGeom>
            <a:ln w="34925" cmpd="thickThin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3791787" y="5835512"/>
            <a:ext cx="4608512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1. LPG 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หมายถึง 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โพ</a:t>
            </a:r>
            <a:r>
              <a:rPr lang="th-TH" sz="72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รเพน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และบิ</a:t>
            </a:r>
            <a:r>
              <a:rPr lang="th-TH" sz="72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วเทน</a:t>
            </a:r>
            <a:endParaRPr lang="th-TH" sz="72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2. 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ใช้เอง หมายถึง ผู้ผลิตใช้เป็นเชื้อเพลิงในกระบวนการผลิตเอง</a:t>
            </a:r>
            <a:endParaRPr lang="en-US" sz="72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3. 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 2556 – 2557 การใช้ 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ภาคครัวเรือนลดลง โดยเพิ่มขึ้นในภาคขนส่งจาก</a:t>
            </a:r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มาตรการสกัด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กั้น</a:t>
            </a:r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การลักลอบ</a:t>
            </a:r>
            <a:endParaRPr lang="th-TH" sz="72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จำหน่าย 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ผิดประเภท และจำกัดโควต้าโรงบรรจุ 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</a:t>
            </a:r>
            <a:endParaRPr lang="th-TH" sz="72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4. ปี 2558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-2559 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การใช้ 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ภาคขนส่ง </a:t>
            </a:r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และปิโตรเคมีลดลง จากมาตรการปรับ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โครงสร้างราคา 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</a:t>
            </a:r>
            <a:endParaRPr lang="th-TH" sz="72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</a:t>
            </a:r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สะท้อนต้นทุนที่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แท้จริง ทำ</a:t>
            </a:r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ให้ภาพรวมการใช้ </a:t>
            </a:r>
            <a:r>
              <a:rPr lang="en-US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 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ปรับ</a:t>
            </a:r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สู่สมดุลมาก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ขึ้น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โดยการใช้ </a:t>
            </a:r>
            <a:r>
              <a:rPr lang="en-US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</a:t>
            </a:r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ในภาค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ขนส่ง</a:t>
            </a:r>
            <a:r>
              <a:rPr lang="en-US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</a:t>
            </a:r>
          </a:p>
          <a:p>
            <a:r>
              <a:rPr lang="en-US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ลดลงเนื่องจากผู้ใช้รถยนต์บางส่วนกลับไปใช้น้ำมันซึ่งมีราคาถูกลงทดแทน เช่นเดียวกับการใช้ในภาค</a:t>
            </a:r>
            <a:endParaRPr lang="en-US" sz="72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ปิโตร</a:t>
            </a:r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เคมี ที่ลดลงเนื่องจากกลุ่มอุตสาหกรรม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ดังกล่าว</a:t>
            </a:r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เปลี่ยนไป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ใช้แนฟ</a:t>
            </a:r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ทาใน</a:t>
            </a:r>
            <a:r>
              <a:rPr lang="th-TH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การทำ </a:t>
            </a:r>
            <a:r>
              <a:rPr lang="en-US" sz="7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cracking </a:t>
            </a:r>
            <a:r>
              <a:rPr lang="th-TH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แทน </a:t>
            </a:r>
            <a:r>
              <a:rPr lang="en-US" sz="7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LPG</a:t>
            </a:r>
            <a:endParaRPr lang="th-TH" sz="72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11752" y="3356992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9*</a:t>
            </a:r>
            <a:endParaRPr lang="en-US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00940" y="1597070"/>
            <a:ext cx="1037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 เดือน ม.ค.</a:t>
            </a:r>
            <a:endParaRPr lang="th-TH" sz="1200" b="1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80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ergy Grap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14274</TotalTime>
  <Words>188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Energy Graph</vt:lpstr>
      <vt:lpstr>การใช้ LPG เดือนมกราคม 2558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สถานการณ์พลังงานไทย ม.ค. – พ.ย. ปี 2556</dc:title>
  <dc:creator>User</dc:creator>
  <cp:lastModifiedBy>Wachira Jitpranee</cp:lastModifiedBy>
  <cp:revision>1578</cp:revision>
  <cp:lastPrinted>2015-03-20T02:54:07Z</cp:lastPrinted>
  <dcterms:created xsi:type="dcterms:W3CDTF">2014-01-18T04:06:52Z</dcterms:created>
  <dcterms:modified xsi:type="dcterms:W3CDTF">2016-03-17T08:18:59Z</dcterms:modified>
</cp:coreProperties>
</file>