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notesSlides/notesSlide11.xml" ContentType="application/vnd.openxmlformats-officedocument.presentationml.notesSlide+xml"/>
  <Override PartName="/ppt/charts/chart13.xml" ContentType="application/vnd.openxmlformats-officedocument.drawingml.chart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  <p:sldMasterId id="2147483677" r:id="rId3"/>
  </p:sldMasterIdLst>
  <p:notesMasterIdLst>
    <p:notesMasterId r:id="rId25"/>
  </p:notesMasterIdLst>
  <p:handoutMasterIdLst>
    <p:handoutMasterId r:id="rId26"/>
  </p:handoutMasterIdLst>
  <p:sldIdLst>
    <p:sldId id="535" r:id="rId4"/>
    <p:sldId id="397" r:id="rId5"/>
    <p:sldId id="513" r:id="rId6"/>
    <p:sldId id="520" r:id="rId7"/>
    <p:sldId id="530" r:id="rId8"/>
    <p:sldId id="531" r:id="rId9"/>
    <p:sldId id="539" r:id="rId10"/>
    <p:sldId id="521" r:id="rId11"/>
    <p:sldId id="523" r:id="rId12"/>
    <p:sldId id="552" r:id="rId13"/>
    <p:sldId id="506" r:id="rId14"/>
    <p:sldId id="507" r:id="rId15"/>
    <p:sldId id="508" r:id="rId16"/>
    <p:sldId id="540" r:id="rId17"/>
    <p:sldId id="542" r:id="rId18"/>
    <p:sldId id="376" r:id="rId19"/>
    <p:sldId id="522" r:id="rId20"/>
    <p:sldId id="543" r:id="rId21"/>
    <p:sldId id="549" r:id="rId22"/>
    <p:sldId id="550" r:id="rId23"/>
    <p:sldId id="551" r:id="rId24"/>
  </p:sldIdLst>
  <p:sldSz cx="12192000" cy="6858000"/>
  <p:notesSz cx="6858000" cy="9926638"/>
  <p:embeddedFontLst>
    <p:embeddedFont>
      <p:font typeface="맑은 고딕" panose="020B0503020000020004" pitchFamily="34" charset="-127"/>
      <p:regular r:id="rId27"/>
      <p:bold r:id="rId28"/>
    </p:embeddedFont>
    <p:embeddedFont>
      <p:font typeface="Arial Unicode MS" panose="020B0604020202020204" pitchFamily="34" charset="-128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rdia New" panose="020B0304020202020204" pitchFamily="34" charset="-34"/>
      <p:regular r:id="rId34"/>
      <p:bold r:id="rId35"/>
      <p:italic r:id="rId36"/>
      <p:boldItalic r:id="rId37"/>
    </p:embeddedFont>
    <p:embeddedFont>
      <p:font typeface="Kanit" pitchFamily="2" charset="-34"/>
      <p:regular r:id="rId38"/>
      <p:bold r:id="rId39"/>
      <p:italic r:id="rId40"/>
      <p:boldItalic r:id="rId41"/>
    </p:embeddedFont>
    <p:embeddedFont>
      <p:font typeface="Sukhumvit Set" panose="02000506000000020004" pitchFamily="2" charset="-34"/>
      <p:regular r:id="rId42"/>
      <p:bold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TH SarabunPSK" panose="020B0500040200020003" pitchFamily="34" charset="-34"/>
      <p:regular r:id="rId46"/>
      <p:bold r:id="rId47"/>
      <p:italic r:id="rId48"/>
      <p:boldItalic r:id="rId49"/>
    </p:embeddedFont>
    <p:embeddedFont>
      <p:font typeface="Wingdings 3" panose="05040102010807070707" pitchFamily="18" charset="2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5"/>
    <a:srgbClr val="006600"/>
    <a:srgbClr val="1BB765"/>
    <a:srgbClr val="FF3300"/>
    <a:srgbClr val="9BDA56"/>
    <a:srgbClr val="C4BD97"/>
    <a:srgbClr val="33CCFF"/>
    <a:srgbClr val="0099CC"/>
    <a:srgbClr val="C0504D"/>
    <a:srgbClr val="FAC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67" autoAdjust="0"/>
    <p:restoredTop sz="95268" autoAdjust="0"/>
  </p:normalViewPr>
  <p:slideViewPr>
    <p:cSldViewPr>
      <p:cViewPr varScale="1">
        <p:scale>
          <a:sx n="81" d="100"/>
          <a:sy n="81" d="100"/>
        </p:scale>
        <p:origin x="157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7.xml"/><Relationship Id="rId41" Type="http://schemas.openxmlformats.org/officeDocument/2006/relationships/font" Target="fonts/font1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907462313380435E-2"/>
          <c:y val="5.8526647354025303E-2"/>
          <c:w val="0.88018760745886437"/>
          <c:h val="0.87522123816476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การใช้</c:v>
                </c:pt>
              </c:strCache>
            </c:strRef>
          </c:tx>
          <c:spPr>
            <a:solidFill>
              <a:srgbClr val="FF7C80"/>
            </a:solidFill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-1.9299938964187559E-2"/>
                  <c:y val="-1.95964350561367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5F-48FD-B9F1-3CD74EA0D3E4}"/>
                </c:ext>
              </c:extLst>
            </c:dLbl>
            <c:dLbl>
              <c:idx val="1"/>
              <c:layout>
                <c:manualLayout>
                  <c:x val="-3.1486007693098096E-2"/>
                  <c:y val="9.06545203197275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5F-48FD-B9F1-3CD74EA0D3E4}"/>
                </c:ext>
              </c:extLst>
            </c:dLbl>
            <c:dLbl>
              <c:idx val="2"/>
              <c:layout>
                <c:manualLayout>
                  <c:x val="-3.4969029598626591E-2"/>
                  <c:y val="8.12061845652329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5F-48FD-B9F1-3CD74EA0D3E4}"/>
                </c:ext>
              </c:extLst>
            </c:dLbl>
            <c:dLbl>
              <c:idx val="3"/>
              <c:layout>
                <c:manualLayout>
                  <c:x val="-2.6327392831796404E-2"/>
                  <c:y val="2.84672367040335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5F-48FD-B9F1-3CD74EA0D3E4}"/>
                </c:ext>
              </c:extLst>
            </c:dLbl>
            <c:dLbl>
              <c:idx val="4"/>
              <c:layout>
                <c:manualLayout>
                  <c:x val="-2.0464293596786112E-2"/>
                  <c:y val="-1.44348559044079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F5F-48FD-B9F1-3CD74EA0D3E4}"/>
                </c:ext>
              </c:extLst>
            </c:dLbl>
            <c:dLbl>
              <c:idx val="5"/>
              <c:layout>
                <c:manualLayout>
                  <c:x val="-2.8480542792274841E-2"/>
                  <c:y val="8.71562220329202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5F-48FD-B9F1-3CD74EA0D3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2561</c:v>
                </c:pt>
                <c:pt idx="1">
                  <c:v>2562</c:v>
                </c:pt>
                <c:pt idx="2">
                  <c:v>2563</c:v>
                </c:pt>
                <c:pt idx="3">
                  <c:v>2564</c:v>
                </c:pt>
                <c:pt idx="4">
                  <c:v>2565</c:v>
                </c:pt>
                <c:pt idx="5">
                  <c:v>2566</c:v>
                </c:pt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2156.1039999999998</c:v>
                </c:pt>
                <c:pt idx="1">
                  <c:v>2143.3449999999998</c:v>
                </c:pt>
                <c:pt idx="2">
                  <c:v>2012.425</c:v>
                </c:pt>
                <c:pt idx="3">
                  <c:v>1992.769</c:v>
                </c:pt>
                <c:pt idx="4">
                  <c:v>1990</c:v>
                </c:pt>
                <c:pt idx="5">
                  <c:v>2007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F5F-48FD-B9F1-3CD74EA0D3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2561</c:v>
                </c:pt>
                <c:pt idx="1">
                  <c:v>2562</c:v>
                </c:pt>
                <c:pt idx="2">
                  <c:v>2563</c:v>
                </c:pt>
                <c:pt idx="3">
                  <c:v>2564</c:v>
                </c:pt>
                <c:pt idx="4">
                  <c:v>2565</c:v>
                </c:pt>
                <c:pt idx="5">
                  <c:v>2566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7-EF5F-48FD-B9F1-3CD74EA0D3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axId val="296673664"/>
        <c:axId val="296675200"/>
      </c:barChart>
      <c:barChart>
        <c:barDir val="col"/>
        <c:grouping val="stack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การผลิต</c:v>
                </c:pt>
              </c:strCache>
            </c:strRef>
          </c:tx>
          <c:spPr>
            <a:solidFill>
              <a:srgbClr val="53B8D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2561</c:v>
                </c:pt>
                <c:pt idx="1">
                  <c:v>2562</c:v>
                </c:pt>
                <c:pt idx="2">
                  <c:v>2563</c:v>
                </c:pt>
                <c:pt idx="3">
                  <c:v>2564</c:v>
                </c:pt>
                <c:pt idx="4">
                  <c:v>2565</c:v>
                </c:pt>
                <c:pt idx="5">
                  <c:v>2566</c:v>
                </c:pt>
              </c:numCache>
            </c:numRef>
          </c:cat>
          <c:val>
            <c:numRef>
              <c:f>Sheet1!$D$2:$D$7</c:f>
              <c:numCache>
                <c:formatCode>#,##0</c:formatCode>
                <c:ptCount val="6"/>
                <c:pt idx="0">
                  <c:v>941.66049079253287</c:v>
                </c:pt>
                <c:pt idx="1">
                  <c:v>951.84950937210726</c:v>
                </c:pt>
                <c:pt idx="2">
                  <c:v>853.67301219645663</c:v>
                </c:pt>
                <c:pt idx="3">
                  <c:v>824.07510140476586</c:v>
                </c:pt>
                <c:pt idx="4">
                  <c:v>692</c:v>
                </c:pt>
                <c:pt idx="5">
                  <c:v>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F5F-48FD-B9F1-3CD74EA0D3E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การนำเข้า (สุทธิ)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-3.5197844141692737E-3"/>
                  <c:y val="-6.2751559983568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F5F-48FD-B9F1-3CD74EA0D3E4}"/>
                </c:ext>
              </c:extLst>
            </c:dLbl>
            <c:dLbl>
              <c:idx val="1"/>
              <c:layout>
                <c:manualLayout>
                  <c:x val="3.5935701410826153E-17"/>
                  <c:y val="-5.126056258416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F5F-48FD-B9F1-3CD74EA0D3E4}"/>
                </c:ext>
              </c:extLst>
            </c:dLbl>
            <c:dLbl>
              <c:idx val="2"/>
              <c:layout>
                <c:manualLayout>
                  <c:x val="-6.0070164174289909E-4"/>
                  <c:y val="-7.9584640228827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F5F-48FD-B9F1-3CD74EA0D3E4}"/>
                </c:ext>
              </c:extLst>
            </c:dLbl>
            <c:dLbl>
              <c:idx val="3"/>
              <c:layout>
                <c:manualLayout>
                  <c:x val="-1.759969378415868E-3"/>
                  <c:y val="-7.0664465732407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F5F-48FD-B9F1-3CD74EA0D3E4}"/>
                </c:ext>
              </c:extLst>
            </c:dLbl>
            <c:dLbl>
              <c:idx val="4"/>
              <c:layout>
                <c:manualLayout>
                  <c:x val="8.0407896787973426E-3"/>
                  <c:y val="-0.10221441776549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F5F-48FD-B9F1-3CD74EA0D3E4}"/>
                </c:ext>
              </c:extLst>
            </c:dLbl>
            <c:dLbl>
              <c:idx val="5"/>
              <c:layout>
                <c:manualLayout>
                  <c:x val="-1.9601518114427999E-3"/>
                  <c:y val="-0.101453095917112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BF-4BC1-92E7-15C060686D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2561</c:v>
                </c:pt>
                <c:pt idx="1">
                  <c:v>2562</c:v>
                </c:pt>
                <c:pt idx="2">
                  <c:v>2563</c:v>
                </c:pt>
                <c:pt idx="3">
                  <c:v>2564</c:v>
                </c:pt>
                <c:pt idx="4">
                  <c:v>2565</c:v>
                </c:pt>
                <c:pt idx="5">
                  <c:v>2566</c:v>
                </c:pt>
              </c:numCache>
            </c:numRef>
          </c:cat>
          <c:val>
            <c:numRef>
              <c:f>Sheet1!$E$2:$E$7</c:f>
              <c:numCache>
                <c:formatCode>#,##0</c:formatCode>
                <c:ptCount val="6"/>
                <c:pt idx="0">
                  <c:v>1412.296</c:v>
                </c:pt>
                <c:pt idx="1">
                  <c:v>1378.3130000000001</c:v>
                </c:pt>
                <c:pt idx="2">
                  <c:v>1400.1130000000001</c:v>
                </c:pt>
                <c:pt idx="3">
                  <c:v>1511.48</c:v>
                </c:pt>
                <c:pt idx="4">
                  <c:v>1575</c:v>
                </c:pt>
                <c:pt idx="5">
                  <c:v>1571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F5F-48FD-B9F1-3CD74EA0D3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2"/>
        <c:overlap val="100"/>
        <c:axId val="296555648"/>
        <c:axId val="296676736"/>
      </c:barChart>
      <c:catAx>
        <c:axId val="296673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0"/>
            </a:pPr>
            <a:endParaRPr lang="en-US"/>
          </a:p>
        </c:txPr>
        <c:crossAx val="296675200"/>
        <c:crosses val="autoZero"/>
        <c:auto val="1"/>
        <c:lblAlgn val="ctr"/>
        <c:lblOffset val="100"/>
        <c:noMultiLvlLbl val="0"/>
      </c:catAx>
      <c:valAx>
        <c:axId val="296675200"/>
        <c:scaling>
          <c:orientation val="minMax"/>
          <c:max val="2500"/>
          <c:min val="0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b="0"/>
            </a:pPr>
            <a:endParaRPr lang="en-US"/>
          </a:p>
        </c:txPr>
        <c:crossAx val="296673664"/>
        <c:crosses val="autoZero"/>
        <c:crossBetween val="between"/>
        <c:majorUnit val="500"/>
        <c:minorUnit val="100"/>
      </c:valAx>
      <c:valAx>
        <c:axId val="296676736"/>
        <c:scaling>
          <c:orientation val="minMax"/>
          <c:max val="2500"/>
        </c:scaling>
        <c:delete val="0"/>
        <c:axPos val="r"/>
        <c:numFmt formatCode="#,##0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="0"/>
            </a:pPr>
            <a:endParaRPr lang="en-US"/>
          </a:p>
        </c:txPr>
        <c:crossAx val="296555648"/>
        <c:crosses val="max"/>
        <c:crossBetween val="between"/>
      </c:valAx>
      <c:catAx>
        <c:axId val="2965556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667673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200" b="0">
          <a:solidFill>
            <a:schemeClr val="tx1"/>
          </a:solidFill>
          <a:effectLst/>
          <a:latin typeface="Kanit" pitchFamily="2" charset="-34"/>
          <a:cs typeface="Kanit" pitchFamily="2" charset="-34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717109263386049E-2"/>
          <c:y val="0.35354235773405046"/>
          <c:w val="0.6918235821966251"/>
          <c:h val="0.342806994943802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%gr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40D1-4093-9A3A-53731763D035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D-40D1-4093-9A3A-53731763D035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40D1-4093-9A3A-53731763D03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40D1-4093-9A3A-53731763D03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40D1-4093-9A3A-53731763D035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40D1-4093-9A3A-53731763D035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40D1-4093-9A3A-53731763D035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40D1-4093-9A3A-53731763D035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40D1-4093-9A3A-53731763D035}"/>
              </c:ext>
            </c:extLst>
          </c:dPt>
          <c:dLbls>
            <c:dLbl>
              <c:idx val="0"/>
              <c:layout>
                <c:manualLayout>
                  <c:x val="-7.5759703724190383E-4"/>
                  <c:y val="3.1487176033028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D1-4093-9A3A-53731763D035}"/>
                </c:ext>
              </c:extLst>
            </c:dLbl>
            <c:dLbl>
              <c:idx val="1"/>
              <c:layout>
                <c:manualLayout>
                  <c:x val="-1.3606930106981985E-3"/>
                  <c:y val="1.9602595634392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0D1-4093-9A3A-53731763D035}"/>
                </c:ext>
              </c:extLst>
            </c:dLbl>
            <c:dLbl>
              <c:idx val="2"/>
              <c:layout>
                <c:manualLayout>
                  <c:x val="-7.8304645021437644E-4"/>
                  <c:y val="2.3811398575178104E-2"/>
                </c:manualLayout>
              </c:layout>
              <c:spPr/>
              <c:txPr>
                <a:bodyPr/>
                <a:lstStyle/>
                <a:p>
                  <a:pPr>
                    <a:defRPr sz="1050" b="1" i="0">
                      <a:solidFill>
                        <a:srgbClr val="FF0000"/>
                      </a:solidFill>
                      <a:effectLst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D1-4093-9A3A-53731763D035}"/>
                </c:ext>
              </c:extLst>
            </c:dLbl>
            <c:dLbl>
              <c:idx val="3"/>
              <c:layout>
                <c:manualLayout>
                  <c:x val="0"/>
                  <c:y val="2.5972624127071305E-2"/>
                </c:manualLayout>
              </c:layout>
              <c:spPr/>
              <c:txPr>
                <a:bodyPr/>
                <a:lstStyle/>
                <a:p>
                  <a:pPr>
                    <a:defRPr sz="1050" b="1" i="0">
                      <a:solidFill>
                        <a:srgbClr val="00B050"/>
                      </a:solidFill>
                      <a:effectLst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0D1-4093-9A3A-53731763D035}"/>
                </c:ext>
              </c:extLst>
            </c:dLbl>
            <c:dLbl>
              <c:idx val="4"/>
              <c:layout>
                <c:manualLayout>
                  <c:x val="-1.5971658038253743E-3"/>
                  <c:y val="1.7820828011782058E-2"/>
                </c:manualLayout>
              </c:layout>
              <c:spPr/>
              <c:txPr>
                <a:bodyPr/>
                <a:lstStyle/>
                <a:p>
                  <a:pPr>
                    <a:defRPr sz="1050" b="1" i="0">
                      <a:solidFill>
                        <a:srgbClr val="00B050"/>
                      </a:solidFill>
                      <a:effectLst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0D1-4093-9A3A-53731763D035}"/>
                </c:ext>
              </c:extLst>
            </c:dLbl>
            <c:dLbl>
              <c:idx val="5"/>
              <c:layout>
                <c:manualLayout>
                  <c:x val="-1.1882524653639059E-3"/>
                  <c:y val="2.0631643303653493E-2"/>
                </c:manualLayout>
              </c:layout>
              <c:spPr/>
              <c:txPr>
                <a:bodyPr/>
                <a:lstStyle/>
                <a:p>
                  <a:pPr>
                    <a:defRPr sz="1050" b="1" i="0">
                      <a:solidFill>
                        <a:srgbClr val="00B050"/>
                      </a:solidFill>
                      <a:effectLst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0D1-4093-9A3A-53731763D035}"/>
                </c:ext>
              </c:extLst>
            </c:dLbl>
            <c:dLbl>
              <c:idx val="6"/>
              <c:layout>
                <c:manualLayout>
                  <c:x val="-3.9147644254952212E-4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050" b="1" i="0">
                      <a:solidFill>
                        <a:srgbClr val="00B050"/>
                      </a:solidFill>
                      <a:effectLst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0D1-4093-9A3A-53731763D035}"/>
                </c:ext>
              </c:extLst>
            </c:dLbl>
            <c:dLbl>
              <c:idx val="7"/>
              <c:layout>
                <c:manualLayout>
                  <c:x val="-1.5797534072671529E-3"/>
                  <c:y val="-1.1904761904761904E-2"/>
                </c:manualLayout>
              </c:layout>
              <c:spPr/>
              <c:txPr>
                <a:bodyPr/>
                <a:lstStyle/>
                <a:p>
                  <a:pPr>
                    <a:defRPr sz="1050" b="1" i="0">
                      <a:solidFill>
                        <a:srgbClr val="00B050"/>
                      </a:solidFill>
                      <a:effectLst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0D1-4093-9A3A-53731763D035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 i="0">
                      <a:solidFill>
                        <a:srgbClr val="00B050"/>
                      </a:solidFill>
                      <a:effectLst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8374-47EC-BA1A-4FA17AB4E805}"/>
                </c:ext>
              </c:extLst>
            </c:dLbl>
            <c:dLbl>
              <c:idx val="9"/>
              <c:spPr/>
              <c:txPr>
                <a:bodyPr/>
                <a:lstStyle/>
                <a:p>
                  <a:pPr>
                    <a:defRPr sz="1050" b="1" i="0">
                      <a:solidFill>
                        <a:srgbClr val="00B050"/>
                      </a:solidFill>
                      <a:effectLst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40D1-4093-9A3A-53731763D035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 i="0">
                      <a:solidFill>
                        <a:srgbClr val="00B050"/>
                      </a:solidFill>
                      <a:effectLst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8374-47EC-BA1A-4FA17AB4E805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 i="0">
                      <a:solidFill>
                        <a:srgbClr val="00B050"/>
                      </a:solidFill>
                      <a:effectLst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8374-47EC-BA1A-4FA17AB4E8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i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Sheet1!$B$2:$B$13</c:f>
              <c:numCache>
                <c:formatCode>#,##0.0</c:formatCode>
                <c:ptCount val="12"/>
                <c:pt idx="0">
                  <c:v>-3.8388470357025861</c:v>
                </c:pt>
                <c:pt idx="1">
                  <c:v>-0.18936832138509718</c:v>
                </c:pt>
                <c:pt idx="2">
                  <c:v>-1.969478836740568</c:v>
                </c:pt>
                <c:pt idx="3">
                  <c:v>7.3984817447885209</c:v>
                </c:pt>
                <c:pt idx="4">
                  <c:v>8.14430639461985</c:v>
                </c:pt>
                <c:pt idx="5">
                  <c:v>2.7803468208092541</c:v>
                </c:pt>
                <c:pt idx="6">
                  <c:v>3.3065958797391604</c:v>
                </c:pt>
                <c:pt idx="7">
                  <c:v>3.397777263255386</c:v>
                </c:pt>
                <c:pt idx="8">
                  <c:v>3.737581778531629</c:v>
                </c:pt>
                <c:pt idx="9">
                  <c:v>7.1606786427145686</c:v>
                </c:pt>
                <c:pt idx="10">
                  <c:v>3.7357574248178871</c:v>
                </c:pt>
                <c:pt idx="11">
                  <c:v>6.3063656112171573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0D1-4093-9A3A-53731763D0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50"/>
        <c:axId val="300644224"/>
        <c:axId val="300645760"/>
      </c:barChart>
      <c:catAx>
        <c:axId val="30064422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00645760"/>
        <c:crosses val="autoZero"/>
        <c:auto val="1"/>
        <c:lblAlgn val="ctr"/>
        <c:lblOffset val="100"/>
        <c:noMultiLvlLbl val="0"/>
      </c:catAx>
      <c:valAx>
        <c:axId val="300645760"/>
        <c:scaling>
          <c:orientation val="minMax"/>
          <c:max val="10"/>
          <c:min val="-5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crossAx val="300644224"/>
        <c:crosses val="autoZero"/>
        <c:crossBetween val="between"/>
        <c:majorUnit val="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404588315349471E-2"/>
          <c:y val="3.4560706993566531E-2"/>
          <c:w val="0.90216476443093629"/>
          <c:h val="0.8955262120059153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2560</c:v>
                </c:pt>
              </c:strCache>
            </c:strRef>
          </c:tx>
          <c:spPr>
            <a:ln w="25400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1-AE8E-42C2-B709-F1AADF29E6B9}"/>
              </c:ext>
            </c:extLst>
          </c:dPt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Sheet1!$B$2:$B$13</c:f>
              <c:numCache>
                <c:formatCode>#,##0</c:formatCode>
                <c:ptCount val="12"/>
                <c:pt idx="0">
                  <c:v>26598.1</c:v>
                </c:pt>
                <c:pt idx="1">
                  <c:v>26679</c:v>
                </c:pt>
                <c:pt idx="2">
                  <c:v>28595.8</c:v>
                </c:pt>
                <c:pt idx="3">
                  <c:v>29297.1</c:v>
                </c:pt>
                <c:pt idx="4">
                  <c:v>30303.4</c:v>
                </c:pt>
                <c:pt idx="5">
                  <c:v>27552.400000000001</c:v>
                </c:pt>
                <c:pt idx="6">
                  <c:v>26921.599999999999</c:v>
                </c:pt>
                <c:pt idx="7">
                  <c:v>27941.9</c:v>
                </c:pt>
                <c:pt idx="8">
                  <c:v>28648.6</c:v>
                </c:pt>
                <c:pt idx="9">
                  <c:v>26969.4</c:v>
                </c:pt>
                <c:pt idx="10">
                  <c:v>27192.1</c:v>
                </c:pt>
                <c:pt idx="11">
                  <c:v>26978.2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8E-42C2-B709-F1AADF29E6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2561</c:v>
                </c:pt>
              </c:strCache>
            </c:strRef>
          </c:tx>
          <c:spPr>
            <a:ln w="25400">
              <a:solidFill>
                <a:srgbClr val="FF3300"/>
              </a:solidFill>
              <a:prstDash val="solid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Sheet1!$C$2:$C$13</c:f>
              <c:numCache>
                <c:formatCode>#,##0</c:formatCode>
                <c:ptCount val="12"/>
                <c:pt idx="0">
                  <c:v>26248</c:v>
                </c:pt>
                <c:pt idx="1">
                  <c:v>26784.5</c:v>
                </c:pt>
                <c:pt idx="2">
                  <c:v>28400</c:v>
                </c:pt>
                <c:pt idx="3">
                  <c:v>29968.400000000001</c:v>
                </c:pt>
                <c:pt idx="4">
                  <c:v>28480.7</c:v>
                </c:pt>
                <c:pt idx="5">
                  <c:v>28287</c:v>
                </c:pt>
                <c:pt idx="6">
                  <c:v>27309.7</c:v>
                </c:pt>
                <c:pt idx="7">
                  <c:v>27103.7</c:v>
                </c:pt>
                <c:pt idx="8">
                  <c:v>28380.3</c:v>
                </c:pt>
                <c:pt idx="9">
                  <c:v>28238.7</c:v>
                </c:pt>
                <c:pt idx="10">
                  <c:v>27539.3</c:v>
                </c:pt>
                <c:pt idx="11">
                  <c:v>27252.6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8E-42C2-B709-F1AADF29E6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2562</c:v>
                </c:pt>
              </c:strCache>
            </c:strRef>
          </c:tx>
          <c:spPr>
            <a:ln w="25400">
              <a:solidFill>
                <a:srgbClr val="27F026"/>
              </a:solidFill>
              <a:prstDash val="solid"/>
            </a:ln>
          </c:spPr>
          <c:marker>
            <c:symbol val="none"/>
          </c:marker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4-AE8E-42C2-B709-F1AADF29E6B9}"/>
              </c:ext>
            </c:extLst>
          </c:dPt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Sheet1!$D$2:$D$13</c:f>
              <c:numCache>
                <c:formatCode>#,##0</c:formatCode>
                <c:ptCount val="12"/>
                <c:pt idx="0">
                  <c:v>26405</c:v>
                </c:pt>
                <c:pt idx="1">
                  <c:v>27871</c:v>
                </c:pt>
                <c:pt idx="2">
                  <c:v>29837</c:v>
                </c:pt>
                <c:pt idx="3">
                  <c:v>31677</c:v>
                </c:pt>
                <c:pt idx="4">
                  <c:v>32273</c:v>
                </c:pt>
                <c:pt idx="5">
                  <c:v>30619</c:v>
                </c:pt>
                <c:pt idx="6">
                  <c:v>29414</c:v>
                </c:pt>
                <c:pt idx="7">
                  <c:v>28680</c:v>
                </c:pt>
                <c:pt idx="8">
                  <c:v>28333</c:v>
                </c:pt>
                <c:pt idx="9">
                  <c:v>29782.5</c:v>
                </c:pt>
                <c:pt idx="10">
                  <c:v>28520</c:v>
                </c:pt>
                <c:pt idx="11">
                  <c:v>27355.4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E8E-42C2-B709-F1AADF29E6B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2563</c:v>
                </c:pt>
              </c:strCache>
            </c:strRef>
          </c:tx>
          <c:spPr>
            <a:ln w="25400">
              <a:solidFill>
                <a:srgbClr val="00B0F0"/>
              </a:solidFill>
              <a:prstDash val="sysDash"/>
            </a:ln>
          </c:spPr>
          <c:marker>
            <c:symbol val="none"/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6-AE8E-42C2-B709-F1AADF29E6B9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7-AE8E-42C2-B709-F1AADF29E6B9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8-AE8E-42C2-B709-F1AADF29E6B9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9-AE8E-42C2-B709-F1AADF29E6B9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A-AE8E-42C2-B709-F1AADF29E6B9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B-AE8E-42C2-B709-F1AADF29E6B9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C-AE8E-42C2-B709-F1AADF29E6B9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D-AE8E-42C2-B709-F1AADF29E6B9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E-AE8E-42C2-B709-F1AADF29E6B9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F-AE8E-42C2-B709-F1AADF29E6B9}"/>
              </c:ext>
            </c:extLst>
          </c:dPt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010-AE8E-42C2-B709-F1AADF29E6B9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11-AE8E-42C2-B709-F1AADF29E6B9}"/>
              </c:ext>
            </c:extLst>
          </c:dPt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Sheet1!$E$2:$E$13</c:f>
              <c:numCache>
                <c:formatCode>#,##0</c:formatCode>
                <c:ptCount val="12"/>
                <c:pt idx="0">
                  <c:v>28340</c:v>
                </c:pt>
                <c:pt idx="1">
                  <c:v>28150</c:v>
                </c:pt>
                <c:pt idx="2">
                  <c:v>30342</c:v>
                </c:pt>
                <c:pt idx="3">
                  <c:v>28830</c:v>
                </c:pt>
                <c:pt idx="4">
                  <c:v>29552</c:v>
                </c:pt>
                <c:pt idx="5">
                  <c:v>27197</c:v>
                </c:pt>
                <c:pt idx="6">
                  <c:v>27941</c:v>
                </c:pt>
                <c:pt idx="7">
                  <c:v>28303</c:v>
                </c:pt>
                <c:pt idx="8">
                  <c:v>28311</c:v>
                </c:pt>
                <c:pt idx="9">
                  <c:v>26962</c:v>
                </c:pt>
                <c:pt idx="10">
                  <c:v>28428</c:v>
                </c:pt>
                <c:pt idx="11">
                  <c:v>26709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AE8E-42C2-B709-F1AADF29E6B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2564</c:v>
                </c:pt>
              </c:strCache>
            </c:strRef>
          </c:tx>
          <c:spPr>
            <a:ln w="25400">
              <a:solidFill>
                <a:schemeClr val="bg1">
                  <a:lumMod val="85000"/>
                </a:schemeClr>
              </a:solidFill>
              <a:prstDash val="sysDash"/>
            </a:ln>
          </c:spPr>
          <c:marker>
            <c:symbol val="none"/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3-AE8E-42C2-B709-F1AADF29E6B9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14-AE8E-42C2-B709-F1AADF29E6B9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15-AE8E-42C2-B709-F1AADF29E6B9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16-AE8E-42C2-B709-F1AADF29E6B9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17-AE8E-42C2-B709-F1AADF29E6B9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18-AE8E-42C2-B709-F1AADF29E6B9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19-AE8E-42C2-B709-F1AADF29E6B9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1A-AE8E-42C2-B709-F1AADF29E6B9}"/>
              </c:ext>
            </c:extLst>
          </c:dPt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Sheet1!$F$2:$F$13</c:f>
              <c:numCache>
                <c:formatCode>#,##0</c:formatCode>
                <c:ptCount val="12"/>
                <c:pt idx="0">
                  <c:v>26529.7</c:v>
                </c:pt>
                <c:pt idx="1">
                  <c:v>27038.7</c:v>
                </c:pt>
                <c:pt idx="2">
                  <c:v>31023.1</c:v>
                </c:pt>
                <c:pt idx="3">
                  <c:v>30621.200000000001</c:v>
                </c:pt>
                <c:pt idx="4">
                  <c:v>30464.1</c:v>
                </c:pt>
                <c:pt idx="5">
                  <c:v>30284.9</c:v>
                </c:pt>
                <c:pt idx="6">
                  <c:v>29290.5</c:v>
                </c:pt>
                <c:pt idx="7">
                  <c:v>28205.4</c:v>
                </c:pt>
                <c:pt idx="8">
                  <c:v>27458.1</c:v>
                </c:pt>
                <c:pt idx="9">
                  <c:v>27519.200000000001</c:v>
                </c:pt>
                <c:pt idx="10">
                  <c:v>27939.599999999999</c:v>
                </c:pt>
                <c:pt idx="11">
                  <c:v>26271.1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AE8E-42C2-B709-F1AADF29E6B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2565</c:v>
                </c:pt>
              </c:strCache>
            </c:strRef>
          </c:tx>
          <c:spPr>
            <a:ln w="25400">
              <a:solidFill>
                <a:srgbClr val="FFC000"/>
              </a:solidFill>
              <a:prstDash val="solid"/>
            </a:ln>
          </c:spPr>
          <c:marker>
            <c:symbol val="none"/>
          </c:marker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1C-AE8E-42C2-B709-F1AADF29E6B9}"/>
              </c:ext>
            </c:extLst>
          </c:dPt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Sheet1!$G$2:$G$13</c:f>
              <c:numCache>
                <c:formatCode>#,##0</c:formatCode>
                <c:ptCount val="12"/>
                <c:pt idx="0">
                  <c:v>26873</c:v>
                </c:pt>
                <c:pt idx="1">
                  <c:v>28389</c:v>
                </c:pt>
                <c:pt idx="2">
                  <c:v>30262</c:v>
                </c:pt>
                <c:pt idx="3">
                  <c:v>33177</c:v>
                </c:pt>
                <c:pt idx="4">
                  <c:v>30298</c:v>
                </c:pt>
                <c:pt idx="5">
                  <c:v>29976</c:v>
                </c:pt>
                <c:pt idx="6">
                  <c:v>30182</c:v>
                </c:pt>
                <c:pt idx="7">
                  <c:v>29645</c:v>
                </c:pt>
                <c:pt idx="8">
                  <c:v>28427</c:v>
                </c:pt>
                <c:pt idx="9">
                  <c:v>27682</c:v>
                </c:pt>
                <c:pt idx="10">
                  <c:v>30234</c:v>
                </c:pt>
                <c:pt idx="11">
                  <c:v>28058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AE8E-42C2-B709-F1AADF29E6B9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2566</c:v>
                </c:pt>
              </c:strCache>
            </c:strRef>
          </c:tx>
          <c:spPr>
            <a:ln w="38100">
              <a:solidFill>
                <a:srgbClr val="C0504D"/>
              </a:solidFill>
            </a:ln>
          </c:spPr>
          <c:marker>
            <c:symbol val="circle"/>
            <c:size val="5"/>
            <c:spPr>
              <a:solidFill>
                <a:srgbClr val="FF7C80"/>
              </a:solidFill>
              <a:ln w="47625">
                <a:solidFill>
                  <a:srgbClr val="C0504D"/>
                </a:solidFill>
              </a:ln>
            </c:spPr>
          </c:marker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Sheet1!$H$2:$H$13</c:f>
              <c:numCache>
                <c:formatCode>#,##0</c:formatCode>
                <c:ptCount val="12"/>
                <c:pt idx="0">
                  <c:v>26517.4</c:v>
                </c:pt>
                <c:pt idx="1">
                  <c:v>28345.3</c:v>
                </c:pt>
                <c:pt idx="2">
                  <c:v>31054.6</c:v>
                </c:pt>
                <c:pt idx="3">
                  <c:v>33622.5</c:v>
                </c:pt>
                <c:pt idx="4">
                  <c:v>34826.5</c:v>
                </c:pt>
                <c:pt idx="5">
                  <c:v>32248.1</c:v>
                </c:pt>
                <c:pt idx="6">
                  <c:v>31324.5</c:v>
                </c:pt>
                <c:pt idx="7">
                  <c:v>31461.4</c:v>
                </c:pt>
                <c:pt idx="8">
                  <c:v>29489.1</c:v>
                </c:pt>
                <c:pt idx="9">
                  <c:v>29334.5</c:v>
                </c:pt>
                <c:pt idx="10">
                  <c:v>29280.799999999999</c:v>
                </c:pt>
                <c:pt idx="11">
                  <c:v>29644.1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AE8E-42C2-B709-F1AADF29E6B9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2567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</c:spPr>
          </c:marker>
          <c:dLbls>
            <c:dLbl>
              <c:idx val="1"/>
              <c:layout>
                <c:manualLayout>
                  <c:x val="-1.3310889984970223E-2"/>
                  <c:y val="5.0505962059040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FE4-4D66-8ECA-B3D0162DF2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solidFill>
                      <a:schemeClr val="accent6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Sheet1!$I$2:$I$13</c:f>
              <c:numCache>
                <c:formatCode>#,##0</c:formatCode>
                <c:ptCount val="12"/>
                <c:pt idx="0">
                  <c:v>29051.3</c:v>
                </c:pt>
                <c:pt idx="1">
                  <c:v>30989.3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AFE4-4D66-8ECA-B3D0162DF2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9855872"/>
        <c:axId val="299857408"/>
      </c:lineChart>
      <c:catAx>
        <c:axId val="299855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99857408"/>
        <c:crosses val="autoZero"/>
        <c:auto val="1"/>
        <c:lblAlgn val="ctr"/>
        <c:lblOffset val="100"/>
        <c:noMultiLvlLbl val="0"/>
      </c:catAx>
      <c:valAx>
        <c:axId val="299857408"/>
        <c:scaling>
          <c:orientation val="minMax"/>
          <c:max val="35000"/>
          <c:min val="2500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crossAx val="299855872"/>
        <c:crosses val="autoZero"/>
        <c:crossBetween val="midCat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90722886136341241"/>
          <c:y val="0"/>
          <c:w val="7.2228260451843579E-2"/>
          <c:h val="0.45488159548670648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  <a:latin typeface="Kanit" pitchFamily="2" charset="-34"/>
          <a:cs typeface="Kanit" pitchFamily="2" charset="-34"/>
        </a:defRPr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688606616038046E-2"/>
          <c:y val="5.8344397108398872E-2"/>
          <c:w val="0.84834277729927643"/>
          <c:h val="0.7932357150758504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อาหาร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diamond"/>
            <c:size val="5"/>
            <c:spPr>
              <a:solidFill>
                <a:schemeClr val="accent6"/>
              </a:solidFill>
              <a:ln>
                <a:noFill/>
              </a:ln>
            </c:spPr>
          </c:marker>
          <c:cat>
            <c:strRef>
              <c:f>Sheet1!$A$2:$A$37</c:f>
              <c:strCache>
                <c:ptCount val="36"/>
                <c:pt idx="0">
                  <c:v>ม.ค. 64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 65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 66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</c:strCache>
            </c:strRef>
          </c:cat>
          <c:val>
            <c:numRef>
              <c:f>Sheet1!$B$2:$B$37</c:f>
              <c:numCache>
                <c:formatCode>0</c:formatCode>
                <c:ptCount val="36"/>
                <c:pt idx="0">
                  <c:v>895.68188975999999</c:v>
                </c:pt>
                <c:pt idx="1">
                  <c:v>859.14178149999998</c:v>
                </c:pt>
                <c:pt idx="2">
                  <c:v>1026.7404030800001</c:v>
                </c:pt>
                <c:pt idx="3">
                  <c:v>894.63711532000002</c:v>
                </c:pt>
                <c:pt idx="4">
                  <c:v>945.2102794299999</c:v>
                </c:pt>
                <c:pt idx="5">
                  <c:v>902.64157407000005</c:v>
                </c:pt>
                <c:pt idx="6">
                  <c:v>927.94180141999993</c:v>
                </c:pt>
                <c:pt idx="7">
                  <c:v>999.55078319000006</c:v>
                </c:pt>
                <c:pt idx="8">
                  <c:v>985.12045243</c:v>
                </c:pt>
                <c:pt idx="9">
                  <c:v>1002.64460852</c:v>
                </c:pt>
                <c:pt idx="10">
                  <c:v>1045.73780072</c:v>
                </c:pt>
                <c:pt idx="11">
                  <c:v>981.55281334000006</c:v>
                </c:pt>
                <c:pt idx="12">
                  <c:v>945</c:v>
                </c:pt>
                <c:pt idx="13">
                  <c:v>885</c:v>
                </c:pt>
                <c:pt idx="14">
                  <c:v>1041</c:v>
                </c:pt>
                <c:pt idx="15">
                  <c:v>909</c:v>
                </c:pt>
                <c:pt idx="16">
                  <c:v>974</c:v>
                </c:pt>
                <c:pt idx="17">
                  <c:v>933</c:v>
                </c:pt>
                <c:pt idx="18">
                  <c:v>977</c:v>
                </c:pt>
                <c:pt idx="19">
                  <c:v>1025</c:v>
                </c:pt>
                <c:pt idx="20">
                  <c:v>991</c:v>
                </c:pt>
                <c:pt idx="21">
                  <c:v>972</c:v>
                </c:pt>
                <c:pt idx="22">
                  <c:v>1023</c:v>
                </c:pt>
                <c:pt idx="23">
                  <c:v>949</c:v>
                </c:pt>
                <c:pt idx="24">
                  <c:v>886.51895587000001</c:v>
                </c:pt>
                <c:pt idx="25">
                  <c:v>875.81432465</c:v>
                </c:pt>
                <c:pt idx="26">
                  <c:v>968.10800405999998</c:v>
                </c:pt>
                <c:pt idx="27">
                  <c:v>889.46212976000004</c:v>
                </c:pt>
                <c:pt idx="28">
                  <c:v>961.94848978999994</c:v>
                </c:pt>
                <c:pt idx="29">
                  <c:v>893.02521567999997</c:v>
                </c:pt>
                <c:pt idx="30">
                  <c:v>939.40834829999994</c:v>
                </c:pt>
                <c:pt idx="31">
                  <c:v>992.47159895000004</c:v>
                </c:pt>
                <c:pt idx="32">
                  <c:v>963.84802048999995</c:v>
                </c:pt>
                <c:pt idx="33">
                  <c:v>967.33714908000002</c:v>
                </c:pt>
                <c:pt idx="34">
                  <c:v>1003.26317016</c:v>
                </c:pt>
                <c:pt idx="35">
                  <c:v>955.22292895999999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A7-4A65-A543-4280DA61BE21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อิเล็กทรอนิกส์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circle"/>
            <c:size val="5"/>
            <c:spPr>
              <a:solidFill>
                <a:srgbClr val="0070C0"/>
              </a:solidFill>
              <a:ln>
                <a:noFill/>
              </a:ln>
            </c:spPr>
          </c:marker>
          <c:cat>
            <c:strRef>
              <c:f>Sheet1!$A$2:$A$37</c:f>
              <c:strCache>
                <c:ptCount val="36"/>
                <c:pt idx="0">
                  <c:v>ม.ค. 64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 65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 66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</c:strCache>
            </c:strRef>
          </c:cat>
          <c:val>
            <c:numRef>
              <c:f>Sheet1!$C$2:$C$37</c:f>
              <c:numCache>
                <c:formatCode>0</c:formatCode>
                <c:ptCount val="36"/>
                <c:pt idx="0">
                  <c:v>555.19518067000001</c:v>
                </c:pt>
                <c:pt idx="1">
                  <c:v>550.29800040999999</c:v>
                </c:pt>
                <c:pt idx="2">
                  <c:v>640.49453187000006</c:v>
                </c:pt>
                <c:pt idx="3">
                  <c:v>572.90833785999996</c:v>
                </c:pt>
                <c:pt idx="4">
                  <c:v>637.75599448000003</c:v>
                </c:pt>
                <c:pt idx="5">
                  <c:v>624.97835196000005</c:v>
                </c:pt>
                <c:pt idx="6">
                  <c:v>622.06794869000009</c:v>
                </c:pt>
                <c:pt idx="7">
                  <c:v>616.17244032000008</c:v>
                </c:pt>
                <c:pt idx="8">
                  <c:v>608.76890319000006</c:v>
                </c:pt>
                <c:pt idx="9">
                  <c:v>624.22111353999992</c:v>
                </c:pt>
                <c:pt idx="10">
                  <c:v>613.78181871000004</c:v>
                </c:pt>
                <c:pt idx="11">
                  <c:v>584.07807450999996</c:v>
                </c:pt>
                <c:pt idx="12">
                  <c:v>600</c:v>
                </c:pt>
                <c:pt idx="13">
                  <c:v>581</c:v>
                </c:pt>
                <c:pt idx="14">
                  <c:v>663</c:v>
                </c:pt>
                <c:pt idx="15">
                  <c:v>572</c:v>
                </c:pt>
                <c:pt idx="16">
                  <c:v>633</c:v>
                </c:pt>
                <c:pt idx="17">
                  <c:v>616</c:v>
                </c:pt>
                <c:pt idx="18">
                  <c:v>604</c:v>
                </c:pt>
                <c:pt idx="19">
                  <c:v>608</c:v>
                </c:pt>
                <c:pt idx="20">
                  <c:v>588</c:v>
                </c:pt>
                <c:pt idx="21">
                  <c:v>565</c:v>
                </c:pt>
                <c:pt idx="22">
                  <c:v>567</c:v>
                </c:pt>
                <c:pt idx="23">
                  <c:v>514</c:v>
                </c:pt>
                <c:pt idx="24">
                  <c:v>551.50772307</c:v>
                </c:pt>
                <c:pt idx="25">
                  <c:v>560.95146840999996</c:v>
                </c:pt>
                <c:pt idx="26">
                  <c:v>630.27272969000001</c:v>
                </c:pt>
                <c:pt idx="27">
                  <c:v>566.25300687000004</c:v>
                </c:pt>
                <c:pt idx="28">
                  <c:v>642.53841817</c:v>
                </c:pt>
                <c:pt idx="29">
                  <c:v>617.13634353999998</c:v>
                </c:pt>
                <c:pt idx="30">
                  <c:v>594.97541144000002</c:v>
                </c:pt>
                <c:pt idx="31">
                  <c:v>617.1409141900001</c:v>
                </c:pt>
                <c:pt idx="32">
                  <c:v>613.40292088000001</c:v>
                </c:pt>
                <c:pt idx="33">
                  <c:v>632.85673237000003</c:v>
                </c:pt>
                <c:pt idx="34">
                  <c:v>639.08504530999994</c:v>
                </c:pt>
                <c:pt idx="35">
                  <c:v>586.56773682000005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A7-4A65-A543-4280DA61BE21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เหล็กและโลหะพื้นฐาน</c:v>
                </c:pt>
              </c:strCache>
            </c:strRef>
          </c:tx>
          <c:spPr>
            <a:ln w="28575">
              <a:solidFill>
                <a:srgbClr val="FF3399"/>
              </a:solidFill>
            </a:ln>
          </c:spPr>
          <c:marker>
            <c:symbol val="triangle"/>
            <c:size val="5"/>
            <c:spPr>
              <a:solidFill>
                <a:srgbClr val="FF3399"/>
              </a:solidFill>
              <a:ln>
                <a:noFill/>
              </a:ln>
            </c:spPr>
          </c:marker>
          <c:cat>
            <c:strRef>
              <c:f>Sheet1!$A$2:$A$37</c:f>
              <c:strCache>
                <c:ptCount val="36"/>
                <c:pt idx="0">
                  <c:v>ม.ค. 64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 65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 66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</c:strCache>
            </c:strRef>
          </c:cat>
          <c:val>
            <c:numRef>
              <c:f>Sheet1!$D$2:$D$37</c:f>
              <c:numCache>
                <c:formatCode>0</c:formatCode>
                <c:ptCount val="36"/>
                <c:pt idx="0">
                  <c:v>615.84693192999998</c:v>
                </c:pt>
                <c:pt idx="1">
                  <c:v>594.73058092999997</c:v>
                </c:pt>
                <c:pt idx="2">
                  <c:v>648.48774707000007</c:v>
                </c:pt>
                <c:pt idx="3">
                  <c:v>602.23822564</c:v>
                </c:pt>
                <c:pt idx="4">
                  <c:v>693.55964073999996</c:v>
                </c:pt>
                <c:pt idx="5">
                  <c:v>667.28743383000005</c:v>
                </c:pt>
                <c:pt idx="6">
                  <c:v>620.36560648</c:v>
                </c:pt>
                <c:pt idx="7">
                  <c:v>581.40979553</c:v>
                </c:pt>
                <c:pt idx="8">
                  <c:v>629.2633331799999</c:v>
                </c:pt>
                <c:pt idx="9">
                  <c:v>708.76402400999996</c:v>
                </c:pt>
                <c:pt idx="10">
                  <c:v>660.63041835000001</c:v>
                </c:pt>
                <c:pt idx="11">
                  <c:v>587.42610505999994</c:v>
                </c:pt>
                <c:pt idx="12">
                  <c:v>628</c:v>
                </c:pt>
                <c:pt idx="13">
                  <c:v>627</c:v>
                </c:pt>
                <c:pt idx="14">
                  <c:v>731</c:v>
                </c:pt>
                <c:pt idx="15">
                  <c:v>688</c:v>
                </c:pt>
                <c:pt idx="16">
                  <c:v>731</c:v>
                </c:pt>
                <c:pt idx="17">
                  <c:v>630</c:v>
                </c:pt>
                <c:pt idx="18">
                  <c:v>614</c:v>
                </c:pt>
                <c:pt idx="19">
                  <c:v>640</c:v>
                </c:pt>
                <c:pt idx="20">
                  <c:v>638</c:v>
                </c:pt>
                <c:pt idx="21">
                  <c:v>655</c:v>
                </c:pt>
                <c:pt idx="22">
                  <c:v>629</c:v>
                </c:pt>
                <c:pt idx="23">
                  <c:v>552</c:v>
                </c:pt>
                <c:pt idx="24">
                  <c:v>546.85012114999995</c:v>
                </c:pt>
                <c:pt idx="25">
                  <c:v>616.29546201999995</c:v>
                </c:pt>
                <c:pt idx="26">
                  <c:v>705.61208488</c:v>
                </c:pt>
                <c:pt idx="27">
                  <c:v>548.50545750000003</c:v>
                </c:pt>
                <c:pt idx="28">
                  <c:v>565.63879979000001</c:v>
                </c:pt>
                <c:pt idx="29">
                  <c:v>543.76569971000004</c:v>
                </c:pt>
                <c:pt idx="30">
                  <c:v>613.96243422999999</c:v>
                </c:pt>
                <c:pt idx="31">
                  <c:v>605.25317534999999</c:v>
                </c:pt>
                <c:pt idx="32">
                  <c:v>592.06121278000001</c:v>
                </c:pt>
                <c:pt idx="33">
                  <c:v>631.37767898000004</c:v>
                </c:pt>
                <c:pt idx="34">
                  <c:v>578.93780922000008</c:v>
                </c:pt>
                <c:pt idx="35">
                  <c:v>576.98837336999998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A7-4A65-A543-4280DA61BE21}"/>
            </c:ext>
          </c:extLst>
        </c:ser>
        <c:ser>
          <c:idx val="0"/>
          <c:order val="3"/>
          <c:tx>
            <c:strRef>
              <c:f>Sheet1!$E$1</c:f>
              <c:strCache>
                <c:ptCount val="1"/>
                <c:pt idx="0">
                  <c:v>พลาสติก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noFill/>
              </a:ln>
            </c:spPr>
          </c:marker>
          <c:cat>
            <c:strRef>
              <c:f>Sheet1!$A$2:$A$37</c:f>
              <c:strCache>
                <c:ptCount val="36"/>
                <c:pt idx="0">
                  <c:v>ม.ค. 64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 65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 66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</c:strCache>
            </c:strRef>
          </c:cat>
          <c:val>
            <c:numRef>
              <c:f>Sheet1!$E$2:$E$37</c:f>
              <c:numCache>
                <c:formatCode>0</c:formatCode>
                <c:ptCount val="36"/>
                <c:pt idx="0">
                  <c:v>410.12336598000002</c:v>
                </c:pt>
                <c:pt idx="1">
                  <c:v>400.46121964999998</c:v>
                </c:pt>
                <c:pt idx="2">
                  <c:v>470.25842054000003</c:v>
                </c:pt>
                <c:pt idx="3">
                  <c:v>394.97814804000001</c:v>
                </c:pt>
                <c:pt idx="4">
                  <c:v>449.46539661999998</c:v>
                </c:pt>
                <c:pt idx="5">
                  <c:v>433.96848201</c:v>
                </c:pt>
                <c:pt idx="6">
                  <c:v>414.56625300999997</c:v>
                </c:pt>
                <c:pt idx="7">
                  <c:v>404.39586581999998</c:v>
                </c:pt>
                <c:pt idx="8">
                  <c:v>420.92076022000003</c:v>
                </c:pt>
                <c:pt idx="9">
                  <c:v>428.86936547000005</c:v>
                </c:pt>
                <c:pt idx="10">
                  <c:v>431.84432118000001</c:v>
                </c:pt>
                <c:pt idx="11">
                  <c:v>405.32615389999995</c:v>
                </c:pt>
                <c:pt idx="12">
                  <c:v>419</c:v>
                </c:pt>
                <c:pt idx="13">
                  <c:v>410</c:v>
                </c:pt>
                <c:pt idx="14">
                  <c:v>464</c:v>
                </c:pt>
                <c:pt idx="15">
                  <c:v>387</c:v>
                </c:pt>
                <c:pt idx="16">
                  <c:v>448</c:v>
                </c:pt>
                <c:pt idx="17">
                  <c:v>435</c:v>
                </c:pt>
                <c:pt idx="18">
                  <c:v>428</c:v>
                </c:pt>
                <c:pt idx="19">
                  <c:v>429</c:v>
                </c:pt>
                <c:pt idx="20">
                  <c:v>422</c:v>
                </c:pt>
                <c:pt idx="21">
                  <c:v>408</c:v>
                </c:pt>
                <c:pt idx="22">
                  <c:v>415</c:v>
                </c:pt>
                <c:pt idx="23">
                  <c:v>377</c:v>
                </c:pt>
                <c:pt idx="24">
                  <c:v>396.10946681000001</c:v>
                </c:pt>
                <c:pt idx="25">
                  <c:v>396.35988372000003</c:v>
                </c:pt>
                <c:pt idx="26">
                  <c:v>441.94829077999998</c:v>
                </c:pt>
                <c:pt idx="27">
                  <c:v>366.37950837</c:v>
                </c:pt>
                <c:pt idx="28">
                  <c:v>436.16791160000002</c:v>
                </c:pt>
                <c:pt idx="29">
                  <c:v>420.74294533</c:v>
                </c:pt>
                <c:pt idx="30">
                  <c:v>410.96167862999999</c:v>
                </c:pt>
                <c:pt idx="31">
                  <c:v>416.37582258999998</c:v>
                </c:pt>
                <c:pt idx="32">
                  <c:v>412.86595029</c:v>
                </c:pt>
                <c:pt idx="33">
                  <c:v>406.96671814000001</c:v>
                </c:pt>
                <c:pt idx="34">
                  <c:v>418.57571118999999</c:v>
                </c:pt>
                <c:pt idx="35">
                  <c:v>385.75056617000001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0A7-4A65-A543-4280DA61BE2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ยานยนต์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square"/>
            <c:size val="5"/>
            <c:spPr>
              <a:solidFill>
                <a:schemeClr val="accent4"/>
              </a:solidFill>
              <a:ln>
                <a:noFill/>
              </a:ln>
            </c:spPr>
          </c:marker>
          <c:cat>
            <c:strRef>
              <c:f>Sheet1!$A$2:$A$37</c:f>
              <c:strCache>
                <c:ptCount val="36"/>
                <c:pt idx="0">
                  <c:v>ม.ค. 64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 65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 66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</c:strCache>
            </c:strRef>
          </c:cat>
          <c:val>
            <c:numRef>
              <c:f>Sheet1!$F$2:$F$37</c:f>
              <c:numCache>
                <c:formatCode>0</c:formatCode>
                <c:ptCount val="36"/>
                <c:pt idx="0">
                  <c:v>412.16530332999997</c:v>
                </c:pt>
                <c:pt idx="1">
                  <c:v>411.51426794999998</c:v>
                </c:pt>
                <c:pt idx="2">
                  <c:v>470.6861131</c:v>
                </c:pt>
                <c:pt idx="3">
                  <c:v>372.49921991000002</c:v>
                </c:pt>
                <c:pt idx="4">
                  <c:v>442.70915564000001</c:v>
                </c:pt>
                <c:pt idx="5">
                  <c:v>439.95966455000001</c:v>
                </c:pt>
                <c:pt idx="6">
                  <c:v>426.21247449999998</c:v>
                </c:pt>
                <c:pt idx="7">
                  <c:v>398.38178154000002</c:v>
                </c:pt>
                <c:pt idx="8">
                  <c:v>421.90580225999997</c:v>
                </c:pt>
                <c:pt idx="9">
                  <c:v>437.41146437999998</c:v>
                </c:pt>
                <c:pt idx="10">
                  <c:v>441.82718066000001</c:v>
                </c:pt>
                <c:pt idx="11">
                  <c:v>387.58733488000001</c:v>
                </c:pt>
                <c:pt idx="12">
                  <c:v>421</c:v>
                </c:pt>
                <c:pt idx="13">
                  <c:v>422</c:v>
                </c:pt>
                <c:pt idx="14">
                  <c:v>485</c:v>
                </c:pt>
                <c:pt idx="15">
                  <c:v>381</c:v>
                </c:pt>
                <c:pt idx="16">
                  <c:v>433</c:v>
                </c:pt>
                <c:pt idx="17">
                  <c:v>433</c:v>
                </c:pt>
                <c:pt idx="18">
                  <c:v>439</c:v>
                </c:pt>
                <c:pt idx="19">
                  <c:v>465</c:v>
                </c:pt>
                <c:pt idx="20">
                  <c:v>462</c:v>
                </c:pt>
                <c:pt idx="21">
                  <c:v>446</c:v>
                </c:pt>
                <c:pt idx="22">
                  <c:v>461</c:v>
                </c:pt>
                <c:pt idx="23">
                  <c:v>385</c:v>
                </c:pt>
                <c:pt idx="24">
                  <c:v>413.30816189000001</c:v>
                </c:pt>
                <c:pt idx="25">
                  <c:v>410.37584670999996</c:v>
                </c:pt>
                <c:pt idx="26">
                  <c:v>460.81782710000004</c:v>
                </c:pt>
                <c:pt idx="27">
                  <c:v>359.311598</c:v>
                </c:pt>
                <c:pt idx="28">
                  <c:v>441.99913680000003</c:v>
                </c:pt>
                <c:pt idx="29">
                  <c:v>429.17358755000004</c:v>
                </c:pt>
                <c:pt idx="30">
                  <c:v>426.78756979000002</c:v>
                </c:pt>
                <c:pt idx="31">
                  <c:v>433.59244507</c:v>
                </c:pt>
                <c:pt idx="32">
                  <c:v>440.89398195000001</c:v>
                </c:pt>
                <c:pt idx="33">
                  <c:v>429.20231444000001</c:v>
                </c:pt>
                <c:pt idx="34">
                  <c:v>426.86868149000003</c:v>
                </c:pt>
                <c:pt idx="35">
                  <c:v>360.63873863999999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0A7-4A65-A543-4280DA61BE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9140608"/>
        <c:axId val="299142528"/>
      </c:lineChart>
      <c:catAx>
        <c:axId val="299140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99142528"/>
        <c:crosses val="autoZero"/>
        <c:auto val="1"/>
        <c:lblAlgn val="ctr"/>
        <c:lblOffset val="100"/>
        <c:noMultiLvlLbl val="0"/>
      </c:catAx>
      <c:valAx>
        <c:axId val="299142528"/>
        <c:scaling>
          <c:orientation val="minMax"/>
          <c:max val="1200"/>
          <c:min val="200"/>
        </c:scaling>
        <c:delete val="0"/>
        <c:axPos val="l"/>
        <c:majorGridlines>
          <c:spPr>
            <a:ln>
              <a:noFill/>
            </a:ln>
          </c:spPr>
        </c:majorGridlines>
        <c:numFmt formatCode="0" sourceLinked="0"/>
        <c:majorTickMark val="out"/>
        <c:minorTickMark val="none"/>
        <c:tickLblPos val="nextTo"/>
        <c:crossAx val="299140608"/>
        <c:crosses val="autoZero"/>
        <c:crossBetween val="between"/>
        <c:majorUnit val="200"/>
      </c:valAx>
    </c:plotArea>
    <c:plotVisOnly val="1"/>
    <c:dispBlanksAs val="gap"/>
    <c:showDLblsOverMax val="0"/>
  </c:chart>
  <c:txPr>
    <a:bodyPr/>
    <a:lstStyle/>
    <a:p>
      <a:pPr>
        <a:defRPr sz="1100">
          <a:latin typeface="Kanit" pitchFamily="2" charset="-34"/>
          <a:cs typeface="Kanit" pitchFamily="2" charset="-34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596891607057299E-2"/>
          <c:y val="0.15047413084647554"/>
          <c:w val="0.87764903280877882"/>
          <c:h val="0.72216436052390975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อพาร์ตเมนต์และเกสต์เฮาส์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diamond"/>
            <c:size val="5"/>
            <c:spPr>
              <a:solidFill>
                <a:srgbClr val="FF8223"/>
              </a:solidFill>
              <a:ln>
                <a:noFill/>
              </a:ln>
            </c:spPr>
          </c:marker>
          <c:cat>
            <c:strRef>
              <c:f>Sheet1!$A$2:$A$37</c:f>
              <c:strCache>
                <c:ptCount val="36"/>
                <c:pt idx="0">
                  <c:v>ม.ค. 64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 65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 66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</c:strCache>
            </c:strRef>
          </c:cat>
          <c:val>
            <c:numRef>
              <c:f>Sheet1!$B$2:$B$37</c:f>
              <c:numCache>
                <c:formatCode>0</c:formatCode>
                <c:ptCount val="36"/>
                <c:pt idx="0">
                  <c:v>317.63677358000001</c:v>
                </c:pt>
                <c:pt idx="1">
                  <c:v>346.60792791</c:v>
                </c:pt>
                <c:pt idx="2">
                  <c:v>431.83525785</c:v>
                </c:pt>
                <c:pt idx="3">
                  <c:v>414.34066277999995</c:v>
                </c:pt>
                <c:pt idx="4">
                  <c:v>427.66418256999998</c:v>
                </c:pt>
                <c:pt idx="5">
                  <c:v>425.21410313000001</c:v>
                </c:pt>
                <c:pt idx="6">
                  <c:v>405.50357929</c:v>
                </c:pt>
                <c:pt idx="7">
                  <c:v>406.06401305000003</c:v>
                </c:pt>
                <c:pt idx="8">
                  <c:v>369.69565239999997</c:v>
                </c:pt>
                <c:pt idx="9">
                  <c:v>387.35799238999999</c:v>
                </c:pt>
                <c:pt idx="10">
                  <c:v>386.47542354000001</c:v>
                </c:pt>
                <c:pt idx="11">
                  <c:v>355.69092759</c:v>
                </c:pt>
                <c:pt idx="12">
                  <c:v>388</c:v>
                </c:pt>
                <c:pt idx="13">
                  <c:v>377</c:v>
                </c:pt>
                <c:pt idx="14">
                  <c:v>463</c:v>
                </c:pt>
                <c:pt idx="15">
                  <c:v>448</c:v>
                </c:pt>
                <c:pt idx="16">
                  <c:v>454</c:v>
                </c:pt>
                <c:pt idx="17">
                  <c:v>477</c:v>
                </c:pt>
                <c:pt idx="18">
                  <c:v>481</c:v>
                </c:pt>
                <c:pt idx="19">
                  <c:v>476</c:v>
                </c:pt>
                <c:pt idx="20">
                  <c:v>456</c:v>
                </c:pt>
                <c:pt idx="21">
                  <c:v>441</c:v>
                </c:pt>
                <c:pt idx="22">
                  <c:v>452</c:v>
                </c:pt>
                <c:pt idx="23">
                  <c:v>423</c:v>
                </c:pt>
                <c:pt idx="24">
                  <c:v>409.11730605000002</c:v>
                </c:pt>
                <c:pt idx="25">
                  <c:v>425.96409807999999</c:v>
                </c:pt>
                <c:pt idx="26">
                  <c:v>504.17784389999997</c:v>
                </c:pt>
                <c:pt idx="27">
                  <c:v>550.938221</c:v>
                </c:pt>
                <c:pt idx="28">
                  <c:v>582.29723245000002</c:v>
                </c:pt>
                <c:pt idx="29">
                  <c:v>538.15896835000001</c:v>
                </c:pt>
                <c:pt idx="30">
                  <c:v>543.83659392999994</c:v>
                </c:pt>
                <c:pt idx="31">
                  <c:v>557.17492085000003</c:v>
                </c:pt>
                <c:pt idx="32">
                  <c:v>517.08878704000006</c:v>
                </c:pt>
                <c:pt idx="33">
                  <c:v>519.95574197000008</c:v>
                </c:pt>
                <c:pt idx="34">
                  <c:v>491.39393235</c:v>
                </c:pt>
                <c:pt idx="35">
                  <c:v>493.29789854000001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66-4FEB-A457-C8264C77928F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ห้างสรรพสินค้า</c:v>
                </c:pt>
              </c:strCache>
            </c:strRef>
          </c:tx>
          <c:spPr>
            <a:ln>
              <a:solidFill>
                <a:schemeClr val="accent5">
                  <a:lumMod val="60000"/>
                  <a:lumOff val="40000"/>
                </a:schemeClr>
              </a:solidFill>
            </a:ln>
          </c:spPr>
          <c:marker>
            <c:symbol val="circle"/>
            <c:size val="5"/>
            <c:spPr>
              <a:solidFill>
                <a:srgbClr val="00B0F0"/>
              </a:solidFill>
              <a:ln>
                <a:noFill/>
              </a:ln>
            </c:spPr>
          </c:marker>
          <c:cat>
            <c:strRef>
              <c:f>Sheet1!$A$2:$A$37</c:f>
              <c:strCache>
                <c:ptCount val="36"/>
                <c:pt idx="0">
                  <c:v>ม.ค. 64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 65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 66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</c:strCache>
            </c:strRef>
          </c:cat>
          <c:val>
            <c:numRef>
              <c:f>Sheet1!$C$2:$C$37</c:f>
              <c:numCache>
                <c:formatCode>0</c:formatCode>
                <c:ptCount val="36"/>
                <c:pt idx="0">
                  <c:v>326.49573107999998</c:v>
                </c:pt>
                <c:pt idx="1">
                  <c:v>327.43810778</c:v>
                </c:pt>
                <c:pt idx="2">
                  <c:v>398.63753274999999</c:v>
                </c:pt>
                <c:pt idx="3">
                  <c:v>376.57614845999996</c:v>
                </c:pt>
                <c:pt idx="4">
                  <c:v>359.43816960000004</c:v>
                </c:pt>
                <c:pt idx="5">
                  <c:v>360.99404081</c:v>
                </c:pt>
                <c:pt idx="6">
                  <c:v>303.69422539999999</c:v>
                </c:pt>
                <c:pt idx="7">
                  <c:v>256.22249105999998</c:v>
                </c:pt>
                <c:pt idx="8">
                  <c:v>324.16809129000001</c:v>
                </c:pt>
                <c:pt idx="9">
                  <c:v>372.90988570999997</c:v>
                </c:pt>
                <c:pt idx="10">
                  <c:v>358.74057149999999</c:v>
                </c:pt>
                <c:pt idx="11">
                  <c:v>353.07961766000005</c:v>
                </c:pt>
                <c:pt idx="12">
                  <c:v>358</c:v>
                </c:pt>
                <c:pt idx="13">
                  <c:v>331</c:v>
                </c:pt>
                <c:pt idx="14">
                  <c:v>388</c:v>
                </c:pt>
                <c:pt idx="15">
                  <c:v>383</c:v>
                </c:pt>
                <c:pt idx="16">
                  <c:v>396</c:v>
                </c:pt>
                <c:pt idx="17">
                  <c:v>390</c:v>
                </c:pt>
                <c:pt idx="18">
                  <c:v>402</c:v>
                </c:pt>
                <c:pt idx="19">
                  <c:v>393</c:v>
                </c:pt>
                <c:pt idx="20">
                  <c:v>382</c:v>
                </c:pt>
                <c:pt idx="21">
                  <c:v>381</c:v>
                </c:pt>
                <c:pt idx="22">
                  <c:v>371</c:v>
                </c:pt>
                <c:pt idx="23">
                  <c:v>364</c:v>
                </c:pt>
                <c:pt idx="24">
                  <c:v>353.79555250999999</c:v>
                </c:pt>
                <c:pt idx="25">
                  <c:v>333.35282114999995</c:v>
                </c:pt>
                <c:pt idx="26">
                  <c:v>389.93444188999996</c:v>
                </c:pt>
                <c:pt idx="27">
                  <c:v>410.29947476999996</c:v>
                </c:pt>
                <c:pt idx="28">
                  <c:v>424.65274241000003</c:v>
                </c:pt>
                <c:pt idx="29">
                  <c:v>400.76900301999996</c:v>
                </c:pt>
                <c:pt idx="30">
                  <c:v>412.47031325</c:v>
                </c:pt>
                <c:pt idx="31">
                  <c:v>410.18427914999995</c:v>
                </c:pt>
                <c:pt idx="32">
                  <c:v>393.42033758999997</c:v>
                </c:pt>
                <c:pt idx="33">
                  <c:v>407.54275530000001</c:v>
                </c:pt>
                <c:pt idx="34">
                  <c:v>378.83702612000002</c:v>
                </c:pt>
                <c:pt idx="35">
                  <c:v>390.63179054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066-4FEB-A457-C8264C77928F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ขายปลีก</c:v>
                </c:pt>
              </c:strCache>
            </c:strRef>
          </c:tx>
          <c:spPr>
            <a:ln w="28575">
              <a:solidFill>
                <a:srgbClr val="FF8223"/>
              </a:solidFill>
            </a:ln>
          </c:spPr>
          <c:marker>
            <c:symbol val="triangle"/>
            <c:size val="5"/>
            <c:spPr>
              <a:solidFill>
                <a:srgbClr val="FF3399"/>
              </a:solidFill>
              <a:ln>
                <a:noFill/>
              </a:ln>
            </c:spPr>
          </c:marker>
          <c:cat>
            <c:strRef>
              <c:f>Sheet1!$A$2:$A$37</c:f>
              <c:strCache>
                <c:ptCount val="36"/>
                <c:pt idx="0">
                  <c:v>ม.ค. 64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 65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 66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</c:strCache>
            </c:strRef>
          </c:cat>
          <c:val>
            <c:numRef>
              <c:f>Sheet1!$D$2:$D$37</c:f>
              <c:numCache>
                <c:formatCode>0</c:formatCode>
                <c:ptCount val="36"/>
                <c:pt idx="0">
                  <c:v>272.48564910000005</c:v>
                </c:pt>
                <c:pt idx="1">
                  <c:v>277.43337558999997</c:v>
                </c:pt>
                <c:pt idx="2">
                  <c:v>340.84919876999999</c:v>
                </c:pt>
                <c:pt idx="3">
                  <c:v>332.78344830999998</c:v>
                </c:pt>
                <c:pt idx="4">
                  <c:v>346.53622142</c:v>
                </c:pt>
                <c:pt idx="5">
                  <c:v>341.92924238000001</c:v>
                </c:pt>
                <c:pt idx="6">
                  <c:v>325.32453669</c:v>
                </c:pt>
                <c:pt idx="7">
                  <c:v>315.02552499000001</c:v>
                </c:pt>
                <c:pt idx="8">
                  <c:v>299.26562020999995</c:v>
                </c:pt>
                <c:pt idx="9">
                  <c:v>317.08043066000005</c:v>
                </c:pt>
                <c:pt idx="10">
                  <c:v>310.24125511</c:v>
                </c:pt>
                <c:pt idx="11">
                  <c:v>291.80317721</c:v>
                </c:pt>
                <c:pt idx="12">
                  <c:v>309</c:v>
                </c:pt>
                <c:pt idx="13">
                  <c:v>294</c:v>
                </c:pt>
                <c:pt idx="14">
                  <c:v>351</c:v>
                </c:pt>
                <c:pt idx="15">
                  <c:v>343</c:v>
                </c:pt>
                <c:pt idx="16">
                  <c:v>351</c:v>
                </c:pt>
                <c:pt idx="17">
                  <c:v>354</c:v>
                </c:pt>
                <c:pt idx="18">
                  <c:v>353</c:v>
                </c:pt>
                <c:pt idx="19">
                  <c:v>350</c:v>
                </c:pt>
                <c:pt idx="20">
                  <c:v>330</c:v>
                </c:pt>
                <c:pt idx="21">
                  <c:v>324</c:v>
                </c:pt>
                <c:pt idx="22">
                  <c:v>323</c:v>
                </c:pt>
                <c:pt idx="23">
                  <c:v>307</c:v>
                </c:pt>
                <c:pt idx="24">
                  <c:v>300.37077319999997</c:v>
                </c:pt>
                <c:pt idx="25">
                  <c:v>299.99598380999998</c:v>
                </c:pt>
                <c:pt idx="26">
                  <c:v>351.60220444999999</c:v>
                </c:pt>
                <c:pt idx="27">
                  <c:v>389.52254729999999</c:v>
                </c:pt>
                <c:pt idx="28">
                  <c:v>403.07055674000003</c:v>
                </c:pt>
                <c:pt idx="29">
                  <c:v>375.66550032999999</c:v>
                </c:pt>
                <c:pt idx="30">
                  <c:v>375.50110625999997</c:v>
                </c:pt>
                <c:pt idx="31">
                  <c:v>376.26028024999999</c:v>
                </c:pt>
                <c:pt idx="32">
                  <c:v>354.21079963</c:v>
                </c:pt>
                <c:pt idx="33">
                  <c:v>360.54201245999997</c:v>
                </c:pt>
                <c:pt idx="34">
                  <c:v>338.63619652999995</c:v>
                </c:pt>
                <c:pt idx="35">
                  <c:v>340.46180657999997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066-4FEB-A457-C8264C77928F}"/>
            </c:ext>
          </c:extLst>
        </c:ser>
        <c:ser>
          <c:idx val="0"/>
          <c:order val="3"/>
          <c:tx>
            <c:strRef>
              <c:f>Sheet1!$E$1</c:f>
              <c:strCache>
                <c:ptCount val="1"/>
                <c:pt idx="0">
                  <c:v>ขายส่ง</c:v>
                </c:pt>
              </c:strCache>
            </c:strRef>
          </c:tx>
          <c:spPr>
            <a:ln>
              <a:solidFill>
                <a:srgbClr val="9DDD58"/>
              </a:solidFill>
            </a:ln>
          </c:spPr>
          <c:marker>
            <c:spPr>
              <a:solidFill>
                <a:srgbClr val="27F026"/>
              </a:solidFill>
              <a:ln>
                <a:noFill/>
              </a:ln>
            </c:spPr>
          </c:marker>
          <c:cat>
            <c:strRef>
              <c:f>Sheet1!$A$2:$A$37</c:f>
              <c:strCache>
                <c:ptCount val="36"/>
                <c:pt idx="0">
                  <c:v>ม.ค. 64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 65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 66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</c:strCache>
            </c:strRef>
          </c:cat>
          <c:val>
            <c:numRef>
              <c:f>Sheet1!$E$2:$E$37</c:f>
              <c:numCache>
                <c:formatCode>0</c:formatCode>
                <c:ptCount val="36"/>
                <c:pt idx="0">
                  <c:v>213.95227883000001</c:v>
                </c:pt>
                <c:pt idx="1">
                  <c:v>218.3616518</c:v>
                </c:pt>
                <c:pt idx="2">
                  <c:v>265.23374253000003</c:v>
                </c:pt>
                <c:pt idx="3">
                  <c:v>242.15359021</c:v>
                </c:pt>
                <c:pt idx="4">
                  <c:v>261.91669962000003</c:v>
                </c:pt>
                <c:pt idx="5">
                  <c:v>257.31993478999999</c:v>
                </c:pt>
                <c:pt idx="6">
                  <c:v>248.55027311000001</c:v>
                </c:pt>
                <c:pt idx="7">
                  <c:v>245.70927509999999</c:v>
                </c:pt>
                <c:pt idx="8">
                  <c:v>241.34067311999999</c:v>
                </c:pt>
                <c:pt idx="9">
                  <c:v>249.62883582000001</c:v>
                </c:pt>
                <c:pt idx="10">
                  <c:v>252.72865315000001</c:v>
                </c:pt>
                <c:pt idx="11">
                  <c:v>234.53665691999998</c:v>
                </c:pt>
                <c:pt idx="12">
                  <c:v>244</c:v>
                </c:pt>
                <c:pt idx="13">
                  <c:v>235</c:v>
                </c:pt>
                <c:pt idx="14">
                  <c:v>278</c:v>
                </c:pt>
                <c:pt idx="15">
                  <c:v>256</c:v>
                </c:pt>
                <c:pt idx="16">
                  <c:v>279</c:v>
                </c:pt>
                <c:pt idx="17">
                  <c:v>279</c:v>
                </c:pt>
                <c:pt idx="18">
                  <c:v>277</c:v>
                </c:pt>
                <c:pt idx="19">
                  <c:v>278</c:v>
                </c:pt>
                <c:pt idx="20">
                  <c:v>268</c:v>
                </c:pt>
                <c:pt idx="21">
                  <c:v>260</c:v>
                </c:pt>
                <c:pt idx="22">
                  <c:v>267</c:v>
                </c:pt>
                <c:pt idx="23">
                  <c:v>245</c:v>
                </c:pt>
                <c:pt idx="24">
                  <c:v>240.78827973</c:v>
                </c:pt>
                <c:pt idx="25">
                  <c:v>241.45273388999999</c:v>
                </c:pt>
                <c:pt idx="26">
                  <c:v>278.95834674999998</c:v>
                </c:pt>
                <c:pt idx="27">
                  <c:v>279.82000820999997</c:v>
                </c:pt>
                <c:pt idx="28">
                  <c:v>302.48445208999999</c:v>
                </c:pt>
                <c:pt idx="29">
                  <c:v>288.52764693</c:v>
                </c:pt>
                <c:pt idx="30">
                  <c:v>282.35968929000001</c:v>
                </c:pt>
                <c:pt idx="31">
                  <c:v>288.45856917999998</c:v>
                </c:pt>
                <c:pt idx="32">
                  <c:v>279.67853177999996</c:v>
                </c:pt>
                <c:pt idx="33">
                  <c:v>277.10775894</c:v>
                </c:pt>
                <c:pt idx="34">
                  <c:v>271.62156062000003</c:v>
                </c:pt>
                <c:pt idx="35">
                  <c:v>259.71572672999997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066-4FEB-A457-C8264C77928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โรงแรม</c:v>
                </c:pt>
              </c:strCache>
            </c:strRef>
          </c:tx>
          <c:spPr>
            <a:ln>
              <a:solidFill>
                <a:schemeClr val="accent4">
                  <a:lumMod val="60000"/>
                  <a:lumOff val="40000"/>
                </a:schemeClr>
              </a:solidFill>
            </a:ln>
          </c:spPr>
          <c:marker>
            <c:symbol val="square"/>
            <c:size val="5"/>
            <c:spPr>
              <a:solidFill>
                <a:schemeClr val="accent4"/>
              </a:solidFill>
              <a:ln>
                <a:solidFill>
                  <a:schemeClr val="bg1">
                    <a:lumMod val="95000"/>
                  </a:schemeClr>
                </a:solidFill>
              </a:ln>
            </c:spPr>
          </c:marker>
          <c:cat>
            <c:strRef>
              <c:f>Sheet1!$A$2:$A$37</c:f>
              <c:strCache>
                <c:ptCount val="36"/>
                <c:pt idx="0">
                  <c:v>ม.ค. 64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 65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 66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</c:strCache>
            </c:strRef>
          </c:cat>
          <c:val>
            <c:numRef>
              <c:f>Sheet1!$F$2:$F$37</c:f>
              <c:numCache>
                <c:formatCode>0</c:formatCode>
                <c:ptCount val="36"/>
                <c:pt idx="0">
                  <c:v>167.72047477000001</c:v>
                </c:pt>
                <c:pt idx="1">
                  <c:v>172.65977638999999</c:v>
                </c:pt>
                <c:pt idx="2">
                  <c:v>232.67132984</c:v>
                </c:pt>
                <c:pt idx="3">
                  <c:v>224.39457375000001</c:v>
                </c:pt>
                <c:pt idx="4">
                  <c:v>179.95770353999998</c:v>
                </c:pt>
                <c:pt idx="5">
                  <c:v>182.35422206000001</c:v>
                </c:pt>
                <c:pt idx="6">
                  <c:v>179.92811191999999</c:v>
                </c:pt>
                <c:pt idx="7">
                  <c:v>176.20562132000001</c:v>
                </c:pt>
                <c:pt idx="8">
                  <c:v>180.3455883</c:v>
                </c:pt>
                <c:pt idx="9">
                  <c:v>210.37514025999999</c:v>
                </c:pt>
                <c:pt idx="10">
                  <c:v>215.54889584</c:v>
                </c:pt>
                <c:pt idx="11">
                  <c:v>237.64238736999999</c:v>
                </c:pt>
                <c:pt idx="12">
                  <c:v>242</c:v>
                </c:pt>
                <c:pt idx="13">
                  <c:v>225</c:v>
                </c:pt>
                <c:pt idx="14">
                  <c:v>280</c:v>
                </c:pt>
                <c:pt idx="15">
                  <c:v>290</c:v>
                </c:pt>
                <c:pt idx="16">
                  <c:v>288</c:v>
                </c:pt>
                <c:pt idx="17">
                  <c:v>282</c:v>
                </c:pt>
                <c:pt idx="18">
                  <c:v>305</c:v>
                </c:pt>
                <c:pt idx="19">
                  <c:v>308</c:v>
                </c:pt>
                <c:pt idx="20">
                  <c:v>286</c:v>
                </c:pt>
                <c:pt idx="21">
                  <c:v>293</c:v>
                </c:pt>
                <c:pt idx="22">
                  <c:v>300</c:v>
                </c:pt>
                <c:pt idx="23">
                  <c:v>307</c:v>
                </c:pt>
                <c:pt idx="24">
                  <c:v>306.52929288000001</c:v>
                </c:pt>
                <c:pt idx="25">
                  <c:v>306.16388581000001</c:v>
                </c:pt>
                <c:pt idx="26">
                  <c:v>361.46407562999997</c:v>
                </c:pt>
                <c:pt idx="27">
                  <c:v>388.6164526</c:v>
                </c:pt>
                <c:pt idx="28">
                  <c:v>374.04591599000003</c:v>
                </c:pt>
                <c:pt idx="29">
                  <c:v>342.89853075000002</c:v>
                </c:pt>
                <c:pt idx="30">
                  <c:v>361.35660252999998</c:v>
                </c:pt>
                <c:pt idx="31">
                  <c:v>366.28512178</c:v>
                </c:pt>
                <c:pt idx="32">
                  <c:v>323.11099094000002</c:v>
                </c:pt>
                <c:pt idx="33">
                  <c:v>344.40376992</c:v>
                </c:pt>
                <c:pt idx="34">
                  <c:v>334.08756482999996</c:v>
                </c:pt>
                <c:pt idx="35">
                  <c:v>361.09100705999998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066-4FEB-A457-C8264C7792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310912"/>
        <c:axId val="300312832"/>
      </c:lineChart>
      <c:catAx>
        <c:axId val="300310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0312832"/>
        <c:crosses val="autoZero"/>
        <c:auto val="1"/>
        <c:lblAlgn val="ctr"/>
        <c:lblOffset val="100"/>
        <c:noMultiLvlLbl val="0"/>
      </c:catAx>
      <c:valAx>
        <c:axId val="300312832"/>
        <c:scaling>
          <c:orientation val="minMax"/>
          <c:max val="600"/>
        </c:scaling>
        <c:delete val="0"/>
        <c:axPos val="l"/>
        <c:majorGridlines>
          <c:spPr>
            <a:ln>
              <a:noFill/>
            </a:ln>
          </c:spPr>
        </c:majorGridlines>
        <c:numFmt formatCode="0" sourceLinked="0"/>
        <c:majorTickMark val="out"/>
        <c:minorTickMark val="none"/>
        <c:tickLblPos val="nextTo"/>
        <c:crossAx val="300310912"/>
        <c:crosses val="autoZero"/>
        <c:crossBetween val="between"/>
        <c:majorUnit val="100"/>
      </c:valAx>
      <c:spPr>
        <a:ln w="57150"/>
      </c:spPr>
    </c:plotArea>
    <c:plotVisOnly val="1"/>
    <c:dispBlanksAs val="gap"/>
    <c:showDLblsOverMax val="0"/>
  </c:chart>
  <c:txPr>
    <a:bodyPr/>
    <a:lstStyle/>
    <a:p>
      <a:pPr>
        <a:defRPr sz="1200" b="0">
          <a:solidFill>
            <a:schemeClr val="tx1"/>
          </a:solidFill>
          <a:latin typeface="Kanit" pitchFamily="2" charset="-34"/>
          <a:cs typeface="Kanit" pitchFamily="2" charset="-34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16147304012948"/>
          <c:y val="5.1952508465936818E-2"/>
          <c:w val="0.71546709158652577"/>
          <c:h val="0.8424220534426182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ปริมาณ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5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33E8-44E1-86E5-2F842C5C0C89}"/>
              </c:ext>
            </c:extLst>
          </c:dPt>
          <c:dPt>
            <c:idx val="1"/>
            <c:bubble3D val="0"/>
            <c:spPr>
              <a:solidFill>
                <a:srgbClr val="FF7C8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33E8-44E1-86E5-2F842C5C0C8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33E8-44E1-86E5-2F842C5C0C89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33E8-44E1-86E5-2F842C5C0C8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latin typeface="Kanit" pitchFamily="2" charset="-34"/>
                      <a:cs typeface="Kanit" pitchFamily="2" charset="-34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E8-44E1-86E5-2F842C5C0C8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latin typeface="Kanit" pitchFamily="2" charset="-34"/>
                      <a:cs typeface="Kanit" pitchFamily="2" charset="-34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E8-44E1-86E5-2F842C5C0C8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1">
                      <a:latin typeface="Kanit" pitchFamily="2" charset="-34"/>
                      <a:cs typeface="Kanit" pitchFamily="2" charset="-34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E8-44E1-86E5-2F842C5C0C8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latin typeface="Kanit" pitchFamily="2" charset="-34"/>
                      <a:cs typeface="Kanit" pitchFamily="2" charset="-34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E8-44E1-86E5-2F842C5C0C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Kanit" pitchFamily="2" charset="-34"/>
                    <a:cs typeface="Kanit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ผลิตไฟฟ้า</c:v>
                </c:pt>
                <c:pt idx="1">
                  <c:v>ขนส่ง</c:v>
                </c:pt>
                <c:pt idx="2">
                  <c:v>อุตสาหกรรม</c:v>
                </c:pt>
                <c:pt idx="3">
                  <c:v>อื่นๆ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89.6</c:v>
                </c:pt>
                <c:pt idx="1">
                  <c:v>81.599999999999994</c:v>
                </c:pt>
                <c:pt idx="2">
                  <c:v>59.2</c:v>
                </c:pt>
                <c:pt idx="3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3E8-44E1-86E5-2F842C5C0C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ผลิตไฟฟ้า</c:v>
                </c:pt>
              </c:strCache>
            </c:strRef>
          </c:tx>
          <c:spPr>
            <a:solidFill>
              <a:srgbClr val="4BACC6"/>
            </a:solidFill>
            <a:ln w="38100">
              <a:noFill/>
              <a:prstDash val="sysDash"/>
            </a:ln>
          </c:spPr>
          <c:invertIfNegative val="0"/>
          <c:cat>
            <c:numRef>
              <c:f>Sheet1!$B$2:$B$35</c:f>
              <c:numCache>
                <c:formatCode>General</c:formatCode>
                <c:ptCount val="18"/>
                <c:pt idx="0">
                  <c:v>2549</c:v>
                </c:pt>
                <c:pt idx="1">
                  <c:v>2550</c:v>
                </c:pt>
                <c:pt idx="2">
                  <c:v>2551</c:v>
                </c:pt>
                <c:pt idx="3">
                  <c:v>2552</c:v>
                </c:pt>
                <c:pt idx="4">
                  <c:v>2553</c:v>
                </c:pt>
                <c:pt idx="5">
                  <c:v>2554</c:v>
                </c:pt>
                <c:pt idx="6">
                  <c:v>2555</c:v>
                </c:pt>
                <c:pt idx="7">
                  <c:v>2556</c:v>
                </c:pt>
                <c:pt idx="8">
                  <c:v>2557</c:v>
                </c:pt>
                <c:pt idx="9">
                  <c:v>2558</c:v>
                </c:pt>
                <c:pt idx="10">
                  <c:v>2559</c:v>
                </c:pt>
                <c:pt idx="11">
                  <c:v>2560</c:v>
                </c:pt>
                <c:pt idx="12">
                  <c:v>2561</c:v>
                </c:pt>
                <c:pt idx="13">
                  <c:v>2562</c:v>
                </c:pt>
                <c:pt idx="14">
                  <c:v>2563</c:v>
                </c:pt>
                <c:pt idx="15">
                  <c:v>2564</c:v>
                </c:pt>
                <c:pt idx="16">
                  <c:v>2565</c:v>
                </c:pt>
                <c:pt idx="17">
                  <c:v>2566</c:v>
                </c:pt>
              </c:numCache>
            </c:numRef>
          </c:cat>
          <c:val>
            <c:numRef>
              <c:f>Sheet1!$C$2:$C$35</c:f>
              <c:numCache>
                <c:formatCode>#,##0</c:formatCode>
                <c:ptCount val="18"/>
                <c:pt idx="0">
                  <c:v>81.056939999999997</c:v>
                </c:pt>
                <c:pt idx="1">
                  <c:v>83.893149999999991</c:v>
                </c:pt>
                <c:pt idx="2">
                  <c:v>84.534170000000003</c:v>
                </c:pt>
                <c:pt idx="3">
                  <c:v>83.063500000000005</c:v>
                </c:pt>
                <c:pt idx="4">
                  <c:v>90.883440000000007</c:v>
                </c:pt>
                <c:pt idx="5">
                  <c:v>87.001670000000004</c:v>
                </c:pt>
                <c:pt idx="6">
                  <c:v>95.087810000000005</c:v>
                </c:pt>
                <c:pt idx="7">
                  <c:v>96.355070000000012</c:v>
                </c:pt>
                <c:pt idx="8">
                  <c:v>99.05377</c:v>
                </c:pt>
                <c:pt idx="9">
                  <c:v>97.53913</c:v>
                </c:pt>
                <c:pt idx="10">
                  <c:v>98.403940000000006</c:v>
                </c:pt>
                <c:pt idx="11">
                  <c:v>94.675960000000003</c:v>
                </c:pt>
                <c:pt idx="12">
                  <c:v>93.917490000000001</c:v>
                </c:pt>
                <c:pt idx="13">
                  <c:v>94.394739999999999</c:v>
                </c:pt>
                <c:pt idx="14">
                  <c:v>90.877669999999995</c:v>
                </c:pt>
                <c:pt idx="15">
                  <c:v>88.279309999999995</c:v>
                </c:pt>
                <c:pt idx="16">
                  <c:v>87.919839999999994</c:v>
                </c:pt>
                <c:pt idx="17">
                  <c:v>89.631360000000001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10-4741-B127-63F22B1E2860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ขนส่ง</c:v>
                </c:pt>
              </c:strCache>
            </c:strRef>
          </c:tx>
          <c:spPr>
            <a:solidFill>
              <a:srgbClr val="FF848A"/>
            </a:solidFill>
            <a:ln w="38100">
              <a:noFill/>
              <a:prstDash val="sysDash"/>
            </a:ln>
          </c:spPr>
          <c:invertIfNegative val="0"/>
          <c:cat>
            <c:numRef>
              <c:f>Sheet1!$B$2:$B$35</c:f>
              <c:numCache>
                <c:formatCode>General</c:formatCode>
                <c:ptCount val="18"/>
                <c:pt idx="0">
                  <c:v>2549</c:v>
                </c:pt>
                <c:pt idx="1">
                  <c:v>2550</c:v>
                </c:pt>
                <c:pt idx="2">
                  <c:v>2551</c:v>
                </c:pt>
                <c:pt idx="3">
                  <c:v>2552</c:v>
                </c:pt>
                <c:pt idx="4">
                  <c:v>2553</c:v>
                </c:pt>
                <c:pt idx="5">
                  <c:v>2554</c:v>
                </c:pt>
                <c:pt idx="6">
                  <c:v>2555</c:v>
                </c:pt>
                <c:pt idx="7">
                  <c:v>2556</c:v>
                </c:pt>
                <c:pt idx="8">
                  <c:v>2557</c:v>
                </c:pt>
                <c:pt idx="9">
                  <c:v>2558</c:v>
                </c:pt>
                <c:pt idx="10">
                  <c:v>2559</c:v>
                </c:pt>
                <c:pt idx="11">
                  <c:v>2560</c:v>
                </c:pt>
                <c:pt idx="12">
                  <c:v>2561</c:v>
                </c:pt>
                <c:pt idx="13">
                  <c:v>2562</c:v>
                </c:pt>
                <c:pt idx="14">
                  <c:v>2563</c:v>
                </c:pt>
                <c:pt idx="15">
                  <c:v>2564</c:v>
                </c:pt>
                <c:pt idx="16">
                  <c:v>2565</c:v>
                </c:pt>
                <c:pt idx="17">
                  <c:v>2566</c:v>
                </c:pt>
              </c:numCache>
            </c:numRef>
          </c:cat>
          <c:val>
            <c:numRef>
              <c:f>Sheet1!$D$2:$D$35</c:f>
              <c:numCache>
                <c:formatCode>#,##0</c:formatCode>
                <c:ptCount val="18"/>
                <c:pt idx="0">
                  <c:v>54.860579999999999</c:v>
                </c:pt>
                <c:pt idx="1">
                  <c:v>55.574779999999997</c:v>
                </c:pt>
                <c:pt idx="2">
                  <c:v>52.550940000000004</c:v>
                </c:pt>
                <c:pt idx="3">
                  <c:v>56.397790000000001</c:v>
                </c:pt>
                <c:pt idx="4">
                  <c:v>57.481730000000006</c:v>
                </c:pt>
                <c:pt idx="5">
                  <c:v>59.241459999999996</c:v>
                </c:pt>
                <c:pt idx="6">
                  <c:v>61.098219999999998</c:v>
                </c:pt>
                <c:pt idx="7">
                  <c:v>58.300760000000004</c:v>
                </c:pt>
                <c:pt idx="8">
                  <c:v>55.51108</c:v>
                </c:pt>
                <c:pt idx="9">
                  <c:v>61.281660000000002</c:v>
                </c:pt>
                <c:pt idx="10">
                  <c:v>66.230339999999998</c:v>
                </c:pt>
                <c:pt idx="11">
                  <c:v>73.633229999999998</c:v>
                </c:pt>
                <c:pt idx="12">
                  <c:v>75.138660000000002</c:v>
                </c:pt>
                <c:pt idx="13">
                  <c:v>71.494230000000002</c:v>
                </c:pt>
                <c:pt idx="14">
                  <c:v>74.585610000000003</c:v>
                </c:pt>
                <c:pt idx="15">
                  <c:v>69.056190000000001</c:v>
                </c:pt>
                <c:pt idx="16">
                  <c:v>79.572550000000007</c:v>
                </c:pt>
                <c:pt idx="17">
                  <c:v>81.56908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10-4741-B127-63F22B1E2860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อุตสาหกรรม</c:v>
                </c:pt>
              </c:strCache>
            </c:strRef>
          </c:tx>
          <c:spPr>
            <a:solidFill>
              <a:srgbClr val="FFCC05"/>
            </a:solidFill>
            <a:ln w="38100">
              <a:noFill/>
              <a:prstDash val="sysDash"/>
            </a:ln>
          </c:spPr>
          <c:invertIfNegative val="0"/>
          <c:cat>
            <c:numRef>
              <c:f>Sheet1!$B$2:$B$35</c:f>
              <c:numCache>
                <c:formatCode>General</c:formatCode>
                <c:ptCount val="18"/>
                <c:pt idx="0">
                  <c:v>2549</c:v>
                </c:pt>
                <c:pt idx="1">
                  <c:v>2550</c:v>
                </c:pt>
                <c:pt idx="2">
                  <c:v>2551</c:v>
                </c:pt>
                <c:pt idx="3">
                  <c:v>2552</c:v>
                </c:pt>
                <c:pt idx="4">
                  <c:v>2553</c:v>
                </c:pt>
                <c:pt idx="5">
                  <c:v>2554</c:v>
                </c:pt>
                <c:pt idx="6">
                  <c:v>2555</c:v>
                </c:pt>
                <c:pt idx="7">
                  <c:v>2556</c:v>
                </c:pt>
                <c:pt idx="8">
                  <c:v>2557</c:v>
                </c:pt>
                <c:pt idx="9">
                  <c:v>2558</c:v>
                </c:pt>
                <c:pt idx="10">
                  <c:v>2559</c:v>
                </c:pt>
                <c:pt idx="11">
                  <c:v>2560</c:v>
                </c:pt>
                <c:pt idx="12">
                  <c:v>2561</c:v>
                </c:pt>
                <c:pt idx="13">
                  <c:v>2562</c:v>
                </c:pt>
                <c:pt idx="14">
                  <c:v>2563</c:v>
                </c:pt>
                <c:pt idx="15">
                  <c:v>2564</c:v>
                </c:pt>
                <c:pt idx="16">
                  <c:v>2565</c:v>
                </c:pt>
                <c:pt idx="17">
                  <c:v>2566</c:v>
                </c:pt>
              </c:numCache>
            </c:numRef>
          </c:cat>
          <c:val>
            <c:numRef>
              <c:f>Sheet1!$E$2:$E$35</c:f>
              <c:numCache>
                <c:formatCode>#,##0</c:formatCode>
                <c:ptCount val="18"/>
                <c:pt idx="0">
                  <c:v>41.087760000000003</c:v>
                </c:pt>
                <c:pt idx="1">
                  <c:v>44.181069999999998</c:v>
                </c:pt>
                <c:pt idx="2">
                  <c:v>48.831029999999998</c:v>
                </c:pt>
                <c:pt idx="3">
                  <c:v>50.897010000000002</c:v>
                </c:pt>
                <c:pt idx="4">
                  <c:v>53.482239999999997</c:v>
                </c:pt>
                <c:pt idx="5">
                  <c:v>58.351399999999998</c:v>
                </c:pt>
                <c:pt idx="6">
                  <c:v>63.50723</c:v>
                </c:pt>
                <c:pt idx="7">
                  <c:v>67.903999999999996</c:v>
                </c:pt>
                <c:pt idx="8">
                  <c:v>76.727800000000002</c:v>
                </c:pt>
                <c:pt idx="9">
                  <c:v>77.272080000000003</c:v>
                </c:pt>
                <c:pt idx="10">
                  <c:v>77.977699999999999</c:v>
                </c:pt>
                <c:pt idx="11">
                  <c:v>75.165600000000012</c:v>
                </c:pt>
                <c:pt idx="12">
                  <c:v>84</c:v>
                </c:pt>
                <c:pt idx="13">
                  <c:v>85</c:v>
                </c:pt>
                <c:pt idx="14">
                  <c:v>69.567320000000009</c:v>
                </c:pt>
                <c:pt idx="15">
                  <c:v>76.459670000000003</c:v>
                </c:pt>
                <c:pt idx="16">
                  <c:v>66.445599999999999</c:v>
                </c:pt>
                <c:pt idx="17">
                  <c:v>59.21931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10-4741-B127-63F22B1E2860}"/>
            </c:ext>
          </c:extLst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อื่นๆ</c:v>
                </c:pt>
              </c:strCache>
            </c:strRef>
          </c:tx>
          <c:spPr>
            <a:solidFill>
              <a:srgbClr val="00B050"/>
            </a:solidFill>
            <a:ln w="38100">
              <a:noFill/>
              <a:prstDash val="sysDash"/>
            </a:ln>
          </c:spPr>
          <c:invertIfNegative val="0"/>
          <c:cat>
            <c:numRef>
              <c:f>Sheet1!$B$2:$B$35</c:f>
              <c:numCache>
                <c:formatCode>General</c:formatCode>
                <c:ptCount val="18"/>
                <c:pt idx="0">
                  <c:v>2549</c:v>
                </c:pt>
                <c:pt idx="1">
                  <c:v>2550</c:v>
                </c:pt>
                <c:pt idx="2">
                  <c:v>2551</c:v>
                </c:pt>
                <c:pt idx="3">
                  <c:v>2552</c:v>
                </c:pt>
                <c:pt idx="4">
                  <c:v>2553</c:v>
                </c:pt>
                <c:pt idx="5">
                  <c:v>2554</c:v>
                </c:pt>
                <c:pt idx="6">
                  <c:v>2555</c:v>
                </c:pt>
                <c:pt idx="7">
                  <c:v>2556</c:v>
                </c:pt>
                <c:pt idx="8">
                  <c:v>2557</c:v>
                </c:pt>
                <c:pt idx="9">
                  <c:v>2558</c:v>
                </c:pt>
                <c:pt idx="10">
                  <c:v>2559</c:v>
                </c:pt>
                <c:pt idx="11">
                  <c:v>2560</c:v>
                </c:pt>
                <c:pt idx="12">
                  <c:v>2561</c:v>
                </c:pt>
                <c:pt idx="13">
                  <c:v>2562</c:v>
                </c:pt>
                <c:pt idx="14">
                  <c:v>2563</c:v>
                </c:pt>
                <c:pt idx="15">
                  <c:v>2564</c:v>
                </c:pt>
                <c:pt idx="16">
                  <c:v>2565</c:v>
                </c:pt>
                <c:pt idx="17">
                  <c:v>2566</c:v>
                </c:pt>
              </c:numCache>
            </c:numRef>
          </c:cat>
          <c:val>
            <c:numRef>
              <c:f>Sheet1!$F$2:$F$35</c:f>
              <c:numCache>
                <c:formatCode>#,##0</c:formatCode>
                <c:ptCount val="18"/>
                <c:pt idx="0">
                  <c:v>16.22871</c:v>
                </c:pt>
                <c:pt idx="1">
                  <c:v>17.019169999999999</c:v>
                </c:pt>
                <c:pt idx="2">
                  <c:v>17.44267</c:v>
                </c:pt>
                <c:pt idx="3">
                  <c:v>17.912200000000002</c:v>
                </c:pt>
                <c:pt idx="4">
                  <c:v>18.779029999999999</c:v>
                </c:pt>
                <c:pt idx="5">
                  <c:v>19.883610000000001</c:v>
                </c:pt>
                <c:pt idx="6">
                  <c:v>21.427209999999999</c:v>
                </c:pt>
                <c:pt idx="7">
                  <c:v>19.805520000000001</c:v>
                </c:pt>
                <c:pt idx="8">
                  <c:v>19.194099999999999</c:v>
                </c:pt>
                <c:pt idx="9">
                  <c:v>18.76914</c:v>
                </c:pt>
                <c:pt idx="10">
                  <c:v>16.079639999999998</c:v>
                </c:pt>
                <c:pt idx="11">
                  <c:v>14.99555</c:v>
                </c:pt>
                <c:pt idx="12">
                  <c:v>15.89616</c:v>
                </c:pt>
                <c:pt idx="13">
                  <c:v>15.01131</c:v>
                </c:pt>
                <c:pt idx="14">
                  <c:v>13.460129999999999</c:v>
                </c:pt>
                <c:pt idx="15">
                  <c:v>13.1303</c:v>
                </c:pt>
                <c:pt idx="16">
                  <c:v>13.715909999999999</c:v>
                </c:pt>
                <c:pt idx="17">
                  <c:v>13.21561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10-4741-B127-63F22B1E2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1741568"/>
        <c:axId val="301743104"/>
      </c:barChart>
      <c:catAx>
        <c:axId val="301741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301743104"/>
        <c:crosses val="autoZero"/>
        <c:auto val="1"/>
        <c:lblAlgn val="ctr"/>
        <c:lblOffset val="100"/>
        <c:noMultiLvlLbl val="0"/>
      </c:catAx>
      <c:valAx>
        <c:axId val="30174310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crossAx val="30174156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Kanit" panose="00000500000000000000" pitchFamily="2" charset="-34"/>
          <a:cs typeface="Kanit" panose="00000500000000000000" pitchFamily="2" charset="-34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89928200038661"/>
          <c:y val="0.15507258295692422"/>
          <c:w val="0.56260170098929618"/>
          <c:h val="0.747457273714256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ปริมาณ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16DE-4A66-8CDC-5747DABDD60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16DE-4A66-8CDC-5747DABDD60C}"/>
              </c:ext>
            </c:extLst>
          </c:dPt>
          <c:dPt>
            <c:idx val="2"/>
            <c:bubble3D val="0"/>
            <c:spPr>
              <a:solidFill>
                <a:srgbClr val="FF7C8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16DE-4A66-8CDC-5747DABDD60C}"/>
              </c:ext>
            </c:extLst>
          </c:dPt>
          <c:dPt>
            <c:idx val="3"/>
            <c:bubble3D val="0"/>
            <c:spPr>
              <a:solidFill>
                <a:srgbClr val="1BB765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7-16DE-4A66-8CDC-5747DABDD60C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9-16DE-4A66-8CDC-5747DABDD60C}"/>
              </c:ext>
            </c:extLst>
          </c:dPt>
          <c:dPt>
            <c:idx val="5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B-16DE-4A66-8CDC-5747DABDD60C}"/>
              </c:ext>
            </c:extLst>
          </c:dPt>
          <c:dLbls>
            <c:dLbl>
              <c:idx val="2"/>
              <c:layout>
                <c:manualLayout>
                  <c:x val="-6.9611138659176619E-3"/>
                  <c:y val="3.33690583698399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>
                      <a:latin typeface="Kanit" pitchFamily="2" charset="-34"/>
                      <a:cs typeface="Kanit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DE-4A66-8CDC-5747DABDD60C}"/>
                </c:ext>
              </c:extLst>
            </c:dLbl>
            <c:dLbl>
              <c:idx val="3"/>
              <c:layout>
                <c:manualLayout>
                  <c:x val="-8.4693552035331049E-2"/>
                  <c:y val="2.002156639614957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641862932927386"/>
                      <c:h val="0.129738898941938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6DE-4A66-8CDC-5747DABDD60C}"/>
                </c:ext>
              </c:extLst>
            </c:dLbl>
            <c:dLbl>
              <c:idx val="4"/>
              <c:spPr/>
              <c:txPr>
                <a:bodyPr/>
                <a:lstStyle/>
                <a:p>
                  <a:pPr>
                    <a:defRPr sz="1100" baseline="0">
                      <a:latin typeface="Kanit" pitchFamily="2" charset="-34"/>
                      <a:ea typeface="Tahoma" panose="020B0604030504040204" pitchFamily="34" charset="0"/>
                      <a:cs typeface="Kanit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16DE-4A66-8CDC-5747DABDD6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latin typeface="Kanit" pitchFamily="2" charset="-34"/>
                    <a:cs typeface="Kanit" pitchFamily="2" charset="-34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เบนซิน</c:v>
                </c:pt>
                <c:pt idx="1">
                  <c:v>ดีเซล</c:v>
                </c:pt>
                <c:pt idx="2">
                  <c:v>น้ำมันเครื่องบินและน้ำมันก๊าด</c:v>
                </c:pt>
                <c:pt idx="3">
                  <c:v>น้ำมันเตา</c:v>
                </c:pt>
                <c:pt idx="4">
                  <c:v>LPG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22</c:v>
                </c:pt>
                <c:pt idx="1">
                  <c:v>50</c:v>
                </c:pt>
                <c:pt idx="2">
                  <c:v>10</c:v>
                </c:pt>
                <c:pt idx="3">
                  <c:v>4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6DE-4A66-8CDC-5747DABDD6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7"/>
        <c:holeSize val="5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 b="1">
          <a:latin typeface="Sukhumvit Set" panose="02000506000000020004" pitchFamily="2" charset="-34"/>
          <a:cs typeface="Sukhumvit Set" panose="02000506000000020004" pitchFamily="2" charset="-34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cked"/>
        <c:varyColors val="0"/>
        <c:ser>
          <c:idx val="2"/>
          <c:order val="1"/>
          <c:tx>
            <c:strRef>
              <c:f>Sheet1!$C$1</c:f>
              <c:strCache>
                <c:ptCount val="1"/>
                <c:pt idx="0">
                  <c:v>91E10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round/>
            </a:ln>
            <a:effectLst/>
          </c:spPr>
          <c:cat>
            <c:strRef>
              <c:f>Sheet1!$A$2:$A$85</c:f>
              <c:strCache>
                <c:ptCount val="48"/>
                <c:pt idx="0">
                  <c:v>ม.ค.-63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ม.ค.-64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ม.ค.-65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  <c:pt idx="36">
                  <c:v>ม.ค.-66</c:v>
                </c:pt>
                <c:pt idx="37">
                  <c:v>ก.พ.</c:v>
                </c:pt>
                <c:pt idx="38">
                  <c:v>มี.ค.</c:v>
                </c:pt>
                <c:pt idx="39">
                  <c:v>เม.ย.</c:v>
                </c:pt>
                <c:pt idx="40">
                  <c:v>พ.ค.</c:v>
                </c:pt>
                <c:pt idx="41">
                  <c:v>มิ.ย.</c:v>
                </c:pt>
                <c:pt idx="42">
                  <c:v>ก.ค.</c:v>
                </c:pt>
                <c:pt idx="43">
                  <c:v>ส.ค.</c:v>
                </c:pt>
                <c:pt idx="44">
                  <c:v>ก.ย.</c:v>
                </c:pt>
                <c:pt idx="45">
                  <c:v>ต.ค.</c:v>
                </c:pt>
                <c:pt idx="46">
                  <c:v>พ.ย.</c:v>
                </c:pt>
                <c:pt idx="47">
                  <c:v>ธ.ค.</c:v>
                </c:pt>
              </c:strCache>
            </c:strRef>
          </c:cat>
          <c:val>
            <c:numRef>
              <c:f>Sheet1!$C$2:$C$85</c:f>
              <c:numCache>
                <c:formatCode>0.00</c:formatCode>
                <c:ptCount val="48"/>
                <c:pt idx="0">
                  <c:v>9.1159354838709667</c:v>
                </c:pt>
                <c:pt idx="1">
                  <c:v>8.937586206896551</c:v>
                </c:pt>
                <c:pt idx="2">
                  <c:v>8.0968064516129044</c:v>
                </c:pt>
                <c:pt idx="3">
                  <c:v>6.4976000000000003</c:v>
                </c:pt>
                <c:pt idx="4">
                  <c:v>7.342741935483871</c:v>
                </c:pt>
                <c:pt idx="5">
                  <c:v>8.1444666666666663</c:v>
                </c:pt>
                <c:pt idx="6">
                  <c:v>8.8178064516129027</c:v>
                </c:pt>
                <c:pt idx="7">
                  <c:v>8.4235483870967744</c:v>
                </c:pt>
                <c:pt idx="8">
                  <c:v>8.6226666666666656</c:v>
                </c:pt>
                <c:pt idx="9">
                  <c:v>8.077</c:v>
                </c:pt>
                <c:pt idx="10">
                  <c:v>8.2596333333333334</c:v>
                </c:pt>
                <c:pt idx="11">
                  <c:v>8.2438709677419357</c:v>
                </c:pt>
                <c:pt idx="12">
                  <c:v>6.65</c:v>
                </c:pt>
                <c:pt idx="13">
                  <c:v>7.7593928571428581</c:v>
                </c:pt>
                <c:pt idx="14">
                  <c:v>8.1222258064516133</c:v>
                </c:pt>
                <c:pt idx="15">
                  <c:v>7.1424666666666665</c:v>
                </c:pt>
                <c:pt idx="16">
                  <c:v>6.2592258064516129</c:v>
                </c:pt>
                <c:pt idx="17">
                  <c:v>7.0079333333333329</c:v>
                </c:pt>
                <c:pt idx="18">
                  <c:v>6.176967741935484</c:v>
                </c:pt>
                <c:pt idx="19">
                  <c:v>5.8849354838709678</c:v>
                </c:pt>
                <c:pt idx="20">
                  <c:v>6.4112</c:v>
                </c:pt>
                <c:pt idx="21">
                  <c:v>6.6327096774193555</c:v>
                </c:pt>
                <c:pt idx="22">
                  <c:v>7.0743000000000018</c:v>
                </c:pt>
                <c:pt idx="23">
                  <c:v>7.7575161290322576</c:v>
                </c:pt>
                <c:pt idx="24">
                  <c:v>7.0400645161290329</c:v>
                </c:pt>
                <c:pt idx="25">
                  <c:v>6.3006451612903227</c:v>
                </c:pt>
                <c:pt idx="26">
                  <c:v>6.629032258064516</c:v>
                </c:pt>
                <c:pt idx="27">
                  <c:v>6.8531935483870976</c:v>
                </c:pt>
                <c:pt idx="28">
                  <c:v>7.1239032258064512</c:v>
                </c:pt>
                <c:pt idx="29">
                  <c:v>6.7852258064516127</c:v>
                </c:pt>
                <c:pt idx="30">
                  <c:v>7.1619032258064514</c:v>
                </c:pt>
                <c:pt idx="31">
                  <c:v>6.9138387096774174</c:v>
                </c:pt>
                <c:pt idx="32">
                  <c:v>6.9420322580645166</c:v>
                </c:pt>
                <c:pt idx="33">
                  <c:v>6.6425806451612912</c:v>
                </c:pt>
                <c:pt idx="34">
                  <c:v>6.8579354838709676</c:v>
                </c:pt>
                <c:pt idx="35">
                  <c:v>7.427096774193549</c:v>
                </c:pt>
                <c:pt idx="36">
                  <c:v>6.8698064516129032</c:v>
                </c:pt>
                <c:pt idx="37">
                  <c:v>7.0203928571428573</c:v>
                </c:pt>
                <c:pt idx="38">
                  <c:v>6.951935483870967</c:v>
                </c:pt>
                <c:pt idx="39">
                  <c:v>6.7906666666666666</c:v>
                </c:pt>
                <c:pt idx="40">
                  <c:v>6.8378387096774196</c:v>
                </c:pt>
                <c:pt idx="41">
                  <c:v>6.841499999999999</c:v>
                </c:pt>
                <c:pt idx="42">
                  <c:v>6.8073225806451605</c:v>
                </c:pt>
                <c:pt idx="43">
                  <c:v>6.5315161290322585</c:v>
                </c:pt>
                <c:pt idx="44">
                  <c:v>6.3757999999999999</c:v>
                </c:pt>
                <c:pt idx="45">
                  <c:v>5.8703548387096776</c:v>
                </c:pt>
                <c:pt idx="46">
                  <c:v>7.7353000000000005</c:v>
                </c:pt>
                <c:pt idx="47">
                  <c:v>8.0540322580645167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3D-4EDC-874D-6DF0351F0EE5}"/>
            </c:ext>
          </c:extLst>
        </c:ser>
        <c:ser>
          <c:idx val="0"/>
          <c:order val="2"/>
          <c:tx>
            <c:strRef>
              <c:f>Sheet1!$B$1</c:f>
              <c:strCache>
                <c:ptCount val="1"/>
                <c:pt idx="0">
                  <c:v>95</c:v>
                </c:pt>
              </c:strCache>
            </c:strRef>
          </c:tx>
          <c:spPr>
            <a:solidFill>
              <a:srgbClr val="C00000"/>
            </a:solidFill>
            <a:ln w="9525" cap="flat" cmpd="sng" algn="ctr">
              <a:noFill/>
              <a:round/>
            </a:ln>
            <a:effectLst/>
          </c:spPr>
          <c:cat>
            <c:strRef>
              <c:f>Sheet1!$A$2:$A$85</c:f>
              <c:strCache>
                <c:ptCount val="48"/>
                <c:pt idx="0">
                  <c:v>ม.ค.-63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ม.ค.-64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ม.ค.-65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  <c:pt idx="36">
                  <c:v>ม.ค.-66</c:v>
                </c:pt>
                <c:pt idx="37">
                  <c:v>ก.พ.</c:v>
                </c:pt>
                <c:pt idx="38">
                  <c:v>มี.ค.</c:v>
                </c:pt>
                <c:pt idx="39">
                  <c:v>เม.ย.</c:v>
                </c:pt>
                <c:pt idx="40">
                  <c:v>พ.ค.</c:v>
                </c:pt>
                <c:pt idx="41">
                  <c:v>มิ.ย.</c:v>
                </c:pt>
                <c:pt idx="42">
                  <c:v>ก.ค.</c:v>
                </c:pt>
                <c:pt idx="43">
                  <c:v>ส.ค.</c:v>
                </c:pt>
                <c:pt idx="44">
                  <c:v>ก.ย.</c:v>
                </c:pt>
                <c:pt idx="45">
                  <c:v>ต.ค.</c:v>
                </c:pt>
                <c:pt idx="46">
                  <c:v>พ.ย.</c:v>
                </c:pt>
                <c:pt idx="47">
                  <c:v>ธ.ค.</c:v>
                </c:pt>
              </c:strCache>
            </c:strRef>
          </c:cat>
          <c:val>
            <c:numRef>
              <c:f>Sheet1!$B$2:$B$85</c:f>
              <c:numCache>
                <c:formatCode>0.00</c:formatCode>
                <c:ptCount val="48"/>
                <c:pt idx="0">
                  <c:v>0.81148387096774188</c:v>
                </c:pt>
                <c:pt idx="1">
                  <c:v>0.79203448275862065</c:v>
                </c:pt>
                <c:pt idx="2">
                  <c:v>0.7999354838709678</c:v>
                </c:pt>
                <c:pt idx="3">
                  <c:v>0.73206666666666664</c:v>
                </c:pt>
                <c:pt idx="4">
                  <c:v>0.78416129032258064</c:v>
                </c:pt>
                <c:pt idx="5">
                  <c:v>0.80230000000000001</c:v>
                </c:pt>
                <c:pt idx="6">
                  <c:v>0.835451612903226</c:v>
                </c:pt>
                <c:pt idx="7">
                  <c:v>0.81051612903225811</c:v>
                </c:pt>
                <c:pt idx="8">
                  <c:v>0.81643333333333323</c:v>
                </c:pt>
                <c:pt idx="9">
                  <c:v>0.75038709677419357</c:v>
                </c:pt>
                <c:pt idx="10">
                  <c:v>0.79373333333333329</c:v>
                </c:pt>
                <c:pt idx="11">
                  <c:v>0.79590322580645168</c:v>
                </c:pt>
                <c:pt idx="12">
                  <c:v>0.66</c:v>
                </c:pt>
                <c:pt idx="13">
                  <c:v>0.75860714285714292</c:v>
                </c:pt>
                <c:pt idx="14">
                  <c:v>0.75377419354838704</c:v>
                </c:pt>
                <c:pt idx="15">
                  <c:v>0.68263333333333331</c:v>
                </c:pt>
                <c:pt idx="16">
                  <c:v>0.64029032258064533</c:v>
                </c:pt>
                <c:pt idx="17">
                  <c:v>0.69026666666666658</c:v>
                </c:pt>
                <c:pt idx="18">
                  <c:v>0.61564516129032265</c:v>
                </c:pt>
                <c:pt idx="19">
                  <c:v>0.57209677419354832</c:v>
                </c:pt>
                <c:pt idx="20">
                  <c:v>0.63013333333333343</c:v>
                </c:pt>
                <c:pt idx="21">
                  <c:v>0.58574193548387099</c:v>
                </c:pt>
                <c:pt idx="22">
                  <c:v>0.63519999999999999</c:v>
                </c:pt>
                <c:pt idx="23">
                  <c:v>0.71612903225806457</c:v>
                </c:pt>
                <c:pt idx="24">
                  <c:v>0.63112903225806449</c:v>
                </c:pt>
                <c:pt idx="25">
                  <c:v>0.52729032258064512</c:v>
                </c:pt>
                <c:pt idx="26">
                  <c:v>0.5068387096774194</c:v>
                </c:pt>
                <c:pt idx="27">
                  <c:v>0.55600000000000005</c:v>
                </c:pt>
                <c:pt idx="28">
                  <c:v>0.53722580645161289</c:v>
                </c:pt>
                <c:pt idx="29">
                  <c:v>0.48258064516129034</c:v>
                </c:pt>
                <c:pt idx="30">
                  <c:v>0.48367741935483871</c:v>
                </c:pt>
                <c:pt idx="31">
                  <c:v>0.49590322580645152</c:v>
                </c:pt>
                <c:pt idx="32">
                  <c:v>0.49077419354838708</c:v>
                </c:pt>
                <c:pt idx="33">
                  <c:v>0.47874193548387095</c:v>
                </c:pt>
                <c:pt idx="34">
                  <c:v>0.47832258064516125</c:v>
                </c:pt>
                <c:pt idx="35">
                  <c:v>0.51054838709677419</c:v>
                </c:pt>
                <c:pt idx="36">
                  <c:v>0.46954838709677421</c:v>
                </c:pt>
                <c:pt idx="37">
                  <c:v>0.47975000000000001</c:v>
                </c:pt>
                <c:pt idx="38">
                  <c:v>0.50303225806451612</c:v>
                </c:pt>
                <c:pt idx="39">
                  <c:v>0.45366666666666666</c:v>
                </c:pt>
                <c:pt idx="40">
                  <c:v>0.47961290322580646</c:v>
                </c:pt>
                <c:pt idx="41">
                  <c:v>0.48520000000000002</c:v>
                </c:pt>
                <c:pt idx="42">
                  <c:v>0.4633225806451613</c:v>
                </c:pt>
                <c:pt idx="43">
                  <c:v>0.44545161290322577</c:v>
                </c:pt>
                <c:pt idx="44">
                  <c:v>0.42143333333333338</c:v>
                </c:pt>
                <c:pt idx="45">
                  <c:v>0.41890322580645156</c:v>
                </c:pt>
                <c:pt idx="46">
                  <c:v>0.45430000000000004</c:v>
                </c:pt>
                <c:pt idx="47">
                  <c:v>0.46099999999999997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3D-4EDC-874D-6DF0351F0EE5}"/>
            </c:ext>
          </c:extLst>
        </c:ser>
        <c:ser>
          <c:idx val="1"/>
          <c:order val="3"/>
          <c:tx>
            <c:strRef>
              <c:f>Sheet1!$D$1</c:f>
              <c:strCache>
                <c:ptCount val="1"/>
                <c:pt idx="0">
                  <c:v>95E10</c:v>
                </c:pt>
              </c:strCache>
            </c:strRef>
          </c:tx>
          <c:spPr>
            <a:solidFill>
              <a:schemeClr val="accent5"/>
            </a:solidFill>
            <a:ln w="9525" cap="flat" cmpd="sng" algn="ctr">
              <a:noFill/>
              <a:round/>
            </a:ln>
            <a:effectLst/>
          </c:spPr>
          <c:cat>
            <c:strRef>
              <c:f>Sheet1!$A$2:$A$85</c:f>
              <c:strCache>
                <c:ptCount val="48"/>
                <c:pt idx="0">
                  <c:v>ม.ค.-63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ม.ค.-64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ม.ค.-65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  <c:pt idx="36">
                  <c:v>ม.ค.-66</c:v>
                </c:pt>
                <c:pt idx="37">
                  <c:v>ก.พ.</c:v>
                </c:pt>
                <c:pt idx="38">
                  <c:v>มี.ค.</c:v>
                </c:pt>
                <c:pt idx="39">
                  <c:v>เม.ย.</c:v>
                </c:pt>
                <c:pt idx="40">
                  <c:v>พ.ค.</c:v>
                </c:pt>
                <c:pt idx="41">
                  <c:v>มิ.ย.</c:v>
                </c:pt>
                <c:pt idx="42">
                  <c:v>ก.ค.</c:v>
                </c:pt>
                <c:pt idx="43">
                  <c:v>ส.ค.</c:v>
                </c:pt>
                <c:pt idx="44">
                  <c:v>ก.ย.</c:v>
                </c:pt>
                <c:pt idx="45">
                  <c:v>ต.ค.</c:v>
                </c:pt>
                <c:pt idx="46">
                  <c:v>พ.ย.</c:v>
                </c:pt>
                <c:pt idx="47">
                  <c:v>ธ.ค.</c:v>
                </c:pt>
              </c:strCache>
            </c:strRef>
          </c:cat>
          <c:val>
            <c:numRef>
              <c:f>Sheet1!$D$2:$D$85</c:f>
              <c:numCache>
                <c:formatCode>0.00</c:formatCode>
                <c:ptCount val="48"/>
                <c:pt idx="0">
                  <c:v>14.022354838709678</c:v>
                </c:pt>
                <c:pt idx="1">
                  <c:v>14.167862068965517</c:v>
                </c:pt>
                <c:pt idx="2">
                  <c:v>13.846290322580646</c:v>
                </c:pt>
                <c:pt idx="3">
                  <c:v>12.091666666666667</c:v>
                </c:pt>
                <c:pt idx="4">
                  <c:v>13.838709677419354</c:v>
                </c:pt>
                <c:pt idx="5">
                  <c:v>15.440000000000001</c:v>
                </c:pt>
                <c:pt idx="6">
                  <c:v>16.824709677419357</c:v>
                </c:pt>
                <c:pt idx="7">
                  <c:v>16.261548387096774</c:v>
                </c:pt>
                <c:pt idx="8">
                  <c:v>16.834033333333331</c:v>
                </c:pt>
                <c:pt idx="9">
                  <c:v>16.190387096774195</c:v>
                </c:pt>
                <c:pt idx="10">
                  <c:v>16.743333333333332</c:v>
                </c:pt>
                <c:pt idx="11">
                  <c:v>16.883548387096774</c:v>
                </c:pt>
                <c:pt idx="12">
                  <c:v>13.98</c:v>
                </c:pt>
                <c:pt idx="13">
                  <c:v>16.222107142857144</c:v>
                </c:pt>
                <c:pt idx="14">
                  <c:v>17.054645161290324</c:v>
                </c:pt>
                <c:pt idx="15">
                  <c:v>15.171566666666669</c:v>
                </c:pt>
                <c:pt idx="16">
                  <c:v>13.546935483870968</c:v>
                </c:pt>
                <c:pt idx="17">
                  <c:v>15.01873333333333</c:v>
                </c:pt>
                <c:pt idx="18">
                  <c:v>13.238645161290323</c:v>
                </c:pt>
                <c:pt idx="19">
                  <c:v>12.817161290322581</c:v>
                </c:pt>
                <c:pt idx="20">
                  <c:v>14.023966666666666</c:v>
                </c:pt>
                <c:pt idx="21">
                  <c:v>14.669774193548388</c:v>
                </c:pt>
                <c:pt idx="22">
                  <c:v>15.782533333333333</c:v>
                </c:pt>
                <c:pt idx="23">
                  <c:v>17.356354838709677</c:v>
                </c:pt>
                <c:pt idx="24">
                  <c:v>15.788741935483872</c:v>
                </c:pt>
                <c:pt idx="25">
                  <c:v>13.925290322580643</c:v>
                </c:pt>
                <c:pt idx="26">
                  <c:v>14.440612903225809</c:v>
                </c:pt>
                <c:pt idx="27">
                  <c:v>15.327032258064515</c:v>
                </c:pt>
                <c:pt idx="28">
                  <c:v>15.77</c:v>
                </c:pt>
                <c:pt idx="29">
                  <c:v>15.370451612903222</c:v>
                </c:pt>
                <c:pt idx="30">
                  <c:v>16.453741935483869</c:v>
                </c:pt>
                <c:pt idx="31">
                  <c:v>16.468193548387099</c:v>
                </c:pt>
                <c:pt idx="32">
                  <c:v>16.55409677419355</c:v>
                </c:pt>
                <c:pt idx="33">
                  <c:v>16.358032258064515</c:v>
                </c:pt>
                <c:pt idx="34">
                  <c:v>16.832612903225808</c:v>
                </c:pt>
                <c:pt idx="35">
                  <c:v>18.38909677419355</c:v>
                </c:pt>
                <c:pt idx="36">
                  <c:v>17.699161290322579</c:v>
                </c:pt>
                <c:pt idx="37">
                  <c:v>17.117750000000001</c:v>
                </c:pt>
                <c:pt idx="38">
                  <c:v>18.078129032258065</c:v>
                </c:pt>
                <c:pt idx="39">
                  <c:v>17.990066666666667</c:v>
                </c:pt>
                <c:pt idx="40">
                  <c:v>18.133258064516131</c:v>
                </c:pt>
                <c:pt idx="41">
                  <c:v>18.499733333333332</c:v>
                </c:pt>
                <c:pt idx="42">
                  <c:v>18.523322580645161</c:v>
                </c:pt>
                <c:pt idx="43">
                  <c:v>17.88016129032258</c:v>
                </c:pt>
                <c:pt idx="44">
                  <c:v>17.291600000000003</c:v>
                </c:pt>
                <c:pt idx="45">
                  <c:v>17.313709677419357</c:v>
                </c:pt>
                <c:pt idx="46">
                  <c:v>17.874700000000001</c:v>
                </c:pt>
                <c:pt idx="47">
                  <c:v>18.349129032258066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3D-4EDC-874D-6DF0351F0EE5}"/>
            </c:ext>
          </c:extLst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E20</c:v>
                </c:pt>
              </c:strCache>
            </c:strRef>
          </c:tx>
          <c:spPr>
            <a:solidFill>
              <a:schemeClr val="accent4"/>
            </a:solidFill>
            <a:ln w="9525" cap="flat" cmpd="sng" algn="ctr">
              <a:noFill/>
              <a:round/>
            </a:ln>
            <a:effectLst/>
          </c:spPr>
          <c:cat>
            <c:strRef>
              <c:f>Sheet1!$A$2:$A$85</c:f>
              <c:strCache>
                <c:ptCount val="48"/>
                <c:pt idx="0">
                  <c:v>ม.ค.-63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ม.ค.-64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ม.ค.-65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  <c:pt idx="36">
                  <c:v>ม.ค.-66</c:v>
                </c:pt>
                <c:pt idx="37">
                  <c:v>ก.พ.</c:v>
                </c:pt>
                <c:pt idx="38">
                  <c:v>มี.ค.</c:v>
                </c:pt>
                <c:pt idx="39">
                  <c:v>เม.ย.</c:v>
                </c:pt>
                <c:pt idx="40">
                  <c:v>พ.ค.</c:v>
                </c:pt>
                <c:pt idx="41">
                  <c:v>มิ.ย.</c:v>
                </c:pt>
                <c:pt idx="42">
                  <c:v>ก.ค.</c:v>
                </c:pt>
                <c:pt idx="43">
                  <c:v>ส.ค.</c:v>
                </c:pt>
                <c:pt idx="44">
                  <c:v>ก.ย.</c:v>
                </c:pt>
                <c:pt idx="45">
                  <c:v>ต.ค.</c:v>
                </c:pt>
                <c:pt idx="46">
                  <c:v>พ.ย.</c:v>
                </c:pt>
                <c:pt idx="47">
                  <c:v>ธ.ค.</c:v>
                </c:pt>
              </c:strCache>
            </c:strRef>
          </c:cat>
          <c:val>
            <c:numRef>
              <c:f>Sheet1!$E$2:$E$85</c:f>
              <c:numCache>
                <c:formatCode>0.00</c:formatCode>
                <c:ptCount val="48"/>
                <c:pt idx="0">
                  <c:v>6.6156129032258058</c:v>
                </c:pt>
                <c:pt idx="1">
                  <c:v>6.6984827586206901</c:v>
                </c:pt>
                <c:pt idx="2">
                  <c:v>6.2116451612903232</c:v>
                </c:pt>
                <c:pt idx="3">
                  <c:v>4.5756333333333332</c:v>
                </c:pt>
                <c:pt idx="4">
                  <c:v>5.5844193548387091</c:v>
                </c:pt>
                <c:pt idx="5">
                  <c:v>6.5547000000000004</c:v>
                </c:pt>
                <c:pt idx="6">
                  <c:v>7.2226451612903233</c:v>
                </c:pt>
                <c:pt idx="7">
                  <c:v>6.9030322580645151</c:v>
                </c:pt>
                <c:pt idx="8">
                  <c:v>7.1936999999999989</c:v>
                </c:pt>
                <c:pt idx="9">
                  <c:v>6.8018709677419356</c:v>
                </c:pt>
                <c:pt idx="10">
                  <c:v>7.0346333333333328</c:v>
                </c:pt>
                <c:pt idx="11">
                  <c:v>7.0631935483870967</c:v>
                </c:pt>
                <c:pt idx="12">
                  <c:v>5.39</c:v>
                </c:pt>
                <c:pt idx="13">
                  <c:v>6.6279999999999992</c:v>
                </c:pt>
                <c:pt idx="14">
                  <c:v>7.028354838709677</c:v>
                </c:pt>
                <c:pt idx="15">
                  <c:v>6.1164333333333341</c:v>
                </c:pt>
                <c:pt idx="16">
                  <c:v>4.9739677419354837</c:v>
                </c:pt>
                <c:pt idx="17">
                  <c:v>5.7801000000000009</c:v>
                </c:pt>
                <c:pt idx="18">
                  <c:v>4.8738064516129036</c:v>
                </c:pt>
                <c:pt idx="19">
                  <c:v>4.6098064516129025</c:v>
                </c:pt>
                <c:pt idx="20">
                  <c:v>5.4388000000000005</c:v>
                </c:pt>
                <c:pt idx="21">
                  <c:v>5.803451612903225</c:v>
                </c:pt>
                <c:pt idx="22">
                  <c:v>6.0930666666666662</c:v>
                </c:pt>
                <c:pt idx="23">
                  <c:v>6.8442258064516128</c:v>
                </c:pt>
                <c:pt idx="24">
                  <c:v>6.132677419354839</c:v>
                </c:pt>
                <c:pt idx="25">
                  <c:v>5.1511935483870968</c:v>
                </c:pt>
                <c:pt idx="26">
                  <c:v>5.2735483870967741</c:v>
                </c:pt>
                <c:pt idx="27">
                  <c:v>5.6790967741935487</c:v>
                </c:pt>
                <c:pt idx="28">
                  <c:v>5.7125806451612897</c:v>
                </c:pt>
                <c:pt idx="29">
                  <c:v>5.136709677419355</c:v>
                </c:pt>
                <c:pt idx="30">
                  <c:v>5.3887419354838704</c:v>
                </c:pt>
                <c:pt idx="31">
                  <c:v>5.1394193548387097</c:v>
                </c:pt>
                <c:pt idx="32">
                  <c:v>5.1983225806451614</c:v>
                </c:pt>
                <c:pt idx="33">
                  <c:v>5.003709677419355</c:v>
                </c:pt>
                <c:pt idx="34">
                  <c:v>5.0949677419354842</c:v>
                </c:pt>
                <c:pt idx="35">
                  <c:v>5.8616129032258071</c:v>
                </c:pt>
                <c:pt idx="36">
                  <c:v>5.6425483870967739</c:v>
                </c:pt>
                <c:pt idx="37">
                  <c:v>5.7957142857142854</c:v>
                </c:pt>
                <c:pt idx="38">
                  <c:v>5.8889677419354838</c:v>
                </c:pt>
                <c:pt idx="39">
                  <c:v>6.1531666666666673</c:v>
                </c:pt>
                <c:pt idx="40">
                  <c:v>6.0211935483870969</c:v>
                </c:pt>
                <c:pt idx="41">
                  <c:v>5.9656333333333329</c:v>
                </c:pt>
                <c:pt idx="42">
                  <c:v>6.0604516129032255</c:v>
                </c:pt>
                <c:pt idx="43">
                  <c:v>5.9976774193548383</c:v>
                </c:pt>
                <c:pt idx="44">
                  <c:v>5.9108999999999998</c:v>
                </c:pt>
                <c:pt idx="45">
                  <c:v>5.7729354838709677</c:v>
                </c:pt>
                <c:pt idx="46">
                  <c:v>5.5856666666666674</c:v>
                </c:pt>
                <c:pt idx="47">
                  <c:v>5.7722903225806439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3D-4EDC-874D-6DF0351F0EE5}"/>
            </c:ext>
          </c:extLst>
        </c:ser>
        <c:ser>
          <c:idx val="3"/>
          <c:order val="5"/>
          <c:tx>
            <c:strRef>
              <c:f>Sheet1!$F$1</c:f>
              <c:strCache>
                <c:ptCount val="1"/>
                <c:pt idx="0">
                  <c:v>E85</c:v>
                </c:pt>
              </c:strCache>
            </c:strRef>
          </c:tx>
          <c:spPr>
            <a:solidFill>
              <a:srgbClr val="FF7C80"/>
            </a:solidFill>
            <a:ln w="9525" cap="flat" cmpd="sng" algn="ctr">
              <a:noFill/>
              <a:round/>
            </a:ln>
            <a:effectLst/>
          </c:spPr>
          <c:cat>
            <c:strRef>
              <c:f>Sheet1!$A$2:$A$85</c:f>
              <c:strCache>
                <c:ptCount val="48"/>
                <c:pt idx="0">
                  <c:v>ม.ค.-63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ม.ค.-64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ม.ค.-65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  <c:pt idx="36">
                  <c:v>ม.ค.-66</c:v>
                </c:pt>
                <c:pt idx="37">
                  <c:v>ก.พ.</c:v>
                </c:pt>
                <c:pt idx="38">
                  <c:v>มี.ค.</c:v>
                </c:pt>
                <c:pt idx="39">
                  <c:v>เม.ย.</c:v>
                </c:pt>
                <c:pt idx="40">
                  <c:v>พ.ค.</c:v>
                </c:pt>
                <c:pt idx="41">
                  <c:v>มิ.ย.</c:v>
                </c:pt>
                <c:pt idx="42">
                  <c:v>ก.ค.</c:v>
                </c:pt>
                <c:pt idx="43">
                  <c:v>ส.ค.</c:v>
                </c:pt>
                <c:pt idx="44">
                  <c:v>ก.ย.</c:v>
                </c:pt>
                <c:pt idx="45">
                  <c:v>ต.ค.</c:v>
                </c:pt>
                <c:pt idx="46">
                  <c:v>พ.ย.</c:v>
                </c:pt>
                <c:pt idx="47">
                  <c:v>ธ.ค.</c:v>
                </c:pt>
              </c:strCache>
            </c:strRef>
          </c:cat>
          <c:val>
            <c:numRef>
              <c:f>Sheet1!$F$2:$F$85</c:f>
              <c:numCache>
                <c:formatCode>0.00</c:formatCode>
                <c:ptCount val="48"/>
                <c:pt idx="0">
                  <c:v>1.1904193548387099</c:v>
                </c:pt>
                <c:pt idx="1">
                  <c:v>1.1856896551724139</c:v>
                </c:pt>
                <c:pt idx="2">
                  <c:v>0.9649032258064516</c:v>
                </c:pt>
                <c:pt idx="3">
                  <c:v>0.52959999999999996</c:v>
                </c:pt>
                <c:pt idx="4">
                  <c:v>0.75167741935483867</c:v>
                </c:pt>
                <c:pt idx="5">
                  <c:v>0.86293333333333322</c:v>
                </c:pt>
                <c:pt idx="6">
                  <c:v>0.95322580645161292</c:v>
                </c:pt>
                <c:pt idx="7">
                  <c:v>0.92354838709677411</c:v>
                </c:pt>
                <c:pt idx="8">
                  <c:v>0.91826666666666668</c:v>
                </c:pt>
                <c:pt idx="9">
                  <c:v>0.83548387096774201</c:v>
                </c:pt>
                <c:pt idx="10">
                  <c:v>0.8711000000000001</c:v>
                </c:pt>
                <c:pt idx="11">
                  <c:v>0.83483870967741935</c:v>
                </c:pt>
                <c:pt idx="12">
                  <c:v>0.63</c:v>
                </c:pt>
                <c:pt idx="13">
                  <c:v>0.82032142857142865</c:v>
                </c:pt>
                <c:pt idx="14">
                  <c:v>0.90067741935483869</c:v>
                </c:pt>
                <c:pt idx="15">
                  <c:v>0.79080000000000006</c:v>
                </c:pt>
                <c:pt idx="16">
                  <c:v>0.63345161290322582</c:v>
                </c:pt>
                <c:pt idx="17">
                  <c:v>0.74670000000000003</c:v>
                </c:pt>
                <c:pt idx="18">
                  <c:v>0.64829032258064523</c:v>
                </c:pt>
                <c:pt idx="19">
                  <c:v>0.63264516129032267</c:v>
                </c:pt>
                <c:pt idx="20">
                  <c:v>0.74156666666666671</c:v>
                </c:pt>
                <c:pt idx="21">
                  <c:v>0.87283870967741939</c:v>
                </c:pt>
                <c:pt idx="22">
                  <c:v>0.94040000000000012</c:v>
                </c:pt>
                <c:pt idx="23">
                  <c:v>1.0399999999999998</c:v>
                </c:pt>
                <c:pt idx="24">
                  <c:v>0.94654838709677402</c:v>
                </c:pt>
                <c:pt idx="25">
                  <c:v>0.88235483870967746</c:v>
                </c:pt>
                <c:pt idx="26">
                  <c:v>0.95945161290322578</c:v>
                </c:pt>
                <c:pt idx="27">
                  <c:v>1.0371612903225806</c:v>
                </c:pt>
                <c:pt idx="28">
                  <c:v>1.0057096774193548</c:v>
                </c:pt>
                <c:pt idx="29">
                  <c:v>0.90793548387096779</c:v>
                </c:pt>
                <c:pt idx="30">
                  <c:v>0.89838709677419359</c:v>
                </c:pt>
                <c:pt idx="31">
                  <c:v>0.75561290322580643</c:v>
                </c:pt>
                <c:pt idx="32">
                  <c:v>0.68093548387096781</c:v>
                </c:pt>
                <c:pt idx="33">
                  <c:v>0.61145161290322581</c:v>
                </c:pt>
                <c:pt idx="34">
                  <c:v>0.55970967741935485</c:v>
                </c:pt>
                <c:pt idx="35">
                  <c:v>0.50667741935483879</c:v>
                </c:pt>
                <c:pt idx="36">
                  <c:v>0.31667741935483873</c:v>
                </c:pt>
                <c:pt idx="37">
                  <c:v>0.22739285714285715</c:v>
                </c:pt>
                <c:pt idx="38">
                  <c:v>0.21812903225806451</c:v>
                </c:pt>
                <c:pt idx="39">
                  <c:v>0.18303333333333333</c:v>
                </c:pt>
                <c:pt idx="40">
                  <c:v>0.16567741935483871</c:v>
                </c:pt>
                <c:pt idx="41">
                  <c:v>0.14579999999999999</c:v>
                </c:pt>
                <c:pt idx="42">
                  <c:v>0.1354516129032258</c:v>
                </c:pt>
                <c:pt idx="43">
                  <c:v>0.10980645161290323</c:v>
                </c:pt>
                <c:pt idx="44">
                  <c:v>0.10806666666666667</c:v>
                </c:pt>
                <c:pt idx="45">
                  <c:v>9.1032258064516133E-2</c:v>
                </c:pt>
                <c:pt idx="46">
                  <c:v>8.7800000000000003E-2</c:v>
                </c:pt>
                <c:pt idx="47">
                  <c:v>8.1645161290322565E-2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3D-4EDC-874D-6DF0351F0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8015360"/>
        <c:axId val="298017152"/>
      </c:areaChart>
      <c:lineChart>
        <c:grouping val="standard"/>
        <c:varyColors val="0"/>
        <c:ser>
          <c:idx val="5"/>
          <c:order val="0"/>
          <c:tx>
            <c:strRef>
              <c:f>Sheet1!$G$1</c:f>
              <c:strCache>
                <c:ptCount val="1"/>
                <c:pt idx="0">
                  <c:v>ราคาเฉลี่ยถ่วงน้ำหนัก</c:v>
                </c:pt>
              </c:strCache>
            </c:strRef>
          </c:tx>
          <c:spPr>
            <a:ln w="317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Sheet1!$A$2:$A$85</c:f>
              <c:strCache>
                <c:ptCount val="48"/>
                <c:pt idx="0">
                  <c:v>ม.ค.-63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ม.ค.-64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ม.ค.-65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  <c:pt idx="36">
                  <c:v>ม.ค.-66</c:v>
                </c:pt>
                <c:pt idx="37">
                  <c:v>ก.พ.</c:v>
                </c:pt>
                <c:pt idx="38">
                  <c:v>มี.ค.</c:v>
                </c:pt>
                <c:pt idx="39">
                  <c:v>เม.ย.</c:v>
                </c:pt>
                <c:pt idx="40">
                  <c:v>พ.ค.</c:v>
                </c:pt>
                <c:pt idx="41">
                  <c:v>มิ.ย.</c:v>
                </c:pt>
                <c:pt idx="42">
                  <c:v>ก.ค.</c:v>
                </c:pt>
                <c:pt idx="43">
                  <c:v>ส.ค.</c:v>
                </c:pt>
                <c:pt idx="44">
                  <c:v>ก.ย.</c:v>
                </c:pt>
                <c:pt idx="45">
                  <c:v>ต.ค.</c:v>
                </c:pt>
                <c:pt idx="46">
                  <c:v>พ.ย.</c:v>
                </c:pt>
                <c:pt idx="47">
                  <c:v>ธ.ค.</c:v>
                </c:pt>
              </c:strCache>
            </c:strRef>
          </c:cat>
          <c:val>
            <c:numRef>
              <c:f>Sheet1!$G$2:$G$85</c:f>
              <c:numCache>
                <c:formatCode>0.00</c:formatCode>
                <c:ptCount val="48"/>
                <c:pt idx="0">
                  <c:v>25.610792844590271</c:v>
                </c:pt>
                <c:pt idx="1">
                  <c:v>25.01283971017763</c:v>
                </c:pt>
                <c:pt idx="2">
                  <c:v>21.184575879211689</c:v>
                </c:pt>
                <c:pt idx="3">
                  <c:v>17.259861216680747</c:v>
                </c:pt>
                <c:pt idx="4">
                  <c:v>18.955607571866743</c:v>
                </c:pt>
                <c:pt idx="5">
                  <c:v>21.080997263603418</c:v>
                </c:pt>
                <c:pt idx="6">
                  <c:v>21.27814372377868</c:v>
                </c:pt>
                <c:pt idx="7">
                  <c:v>21.452840962334509</c:v>
                </c:pt>
                <c:pt idx="8">
                  <c:v>21.391574645219396</c:v>
                </c:pt>
                <c:pt idx="9">
                  <c:v>21.425537795277922</c:v>
                </c:pt>
                <c:pt idx="10">
                  <c:v>21.292762728309427</c:v>
                </c:pt>
                <c:pt idx="11">
                  <c:v>22.349859737405833</c:v>
                </c:pt>
                <c:pt idx="12">
                  <c:v>23.548487733430978</c:v>
                </c:pt>
                <c:pt idx="13">
                  <c:v>25.081599376883439</c:v>
                </c:pt>
                <c:pt idx="14">
                  <c:v>26.206394379078741</c:v>
                </c:pt>
                <c:pt idx="15">
                  <c:v>26.455088611630366</c:v>
                </c:pt>
                <c:pt idx="16">
                  <c:v>27.242522416333404</c:v>
                </c:pt>
                <c:pt idx="17">
                  <c:v>27.944835019447119</c:v>
                </c:pt>
                <c:pt idx="18">
                  <c:v>29.178279767730572</c:v>
                </c:pt>
                <c:pt idx="19">
                  <c:v>29.117420383255084</c:v>
                </c:pt>
                <c:pt idx="20">
                  <c:v>29.365621823653914</c:v>
                </c:pt>
                <c:pt idx="21">
                  <c:v>31.282206633231613</c:v>
                </c:pt>
                <c:pt idx="22">
                  <c:v>31.700949490316841</c:v>
                </c:pt>
                <c:pt idx="23">
                  <c:v>30.31077386687538</c:v>
                </c:pt>
                <c:pt idx="24">
                  <c:v>32.245629514298933</c:v>
                </c:pt>
                <c:pt idx="25">
                  <c:v>35.160418646660013</c:v>
                </c:pt>
                <c:pt idx="26">
                  <c:v>38.881193152950836</c:v>
                </c:pt>
                <c:pt idx="27">
                  <c:v>38.491771185299008</c:v>
                </c:pt>
                <c:pt idx="28">
                  <c:v>41.942496597591351</c:v>
                </c:pt>
                <c:pt idx="29">
                  <c:v>44.715084112149533</c:v>
                </c:pt>
                <c:pt idx="30">
                  <c:v>39.83483771417653</c:v>
                </c:pt>
                <c:pt idx="31">
                  <c:v>37.182665862733252</c:v>
                </c:pt>
                <c:pt idx="32">
                  <c:v>35.070306355990319</c:v>
                </c:pt>
                <c:pt idx="33">
                  <c:v>35.026653509695869</c:v>
                </c:pt>
                <c:pt idx="34">
                  <c:v>35.709929812986061</c:v>
                </c:pt>
                <c:pt idx="35">
                  <c:v>35.067534872615553</c:v>
                </c:pt>
                <c:pt idx="36">
                  <c:v>35.492920035798655</c:v>
                </c:pt>
                <c:pt idx="37">
                  <c:v>35.818147451826917</c:v>
                </c:pt>
                <c:pt idx="38">
                  <c:v>35.781688583121102</c:v>
                </c:pt>
                <c:pt idx="39">
                  <c:v>36.433000333643761</c:v>
                </c:pt>
                <c:pt idx="40">
                  <c:v>34.818333790459491</c:v>
                </c:pt>
                <c:pt idx="41">
                  <c:v>34.860058321574392</c:v>
                </c:pt>
                <c:pt idx="42">
                  <c:v>36.341593115159434</c:v>
                </c:pt>
                <c:pt idx="43">
                  <c:v>38.945821067337015</c:v>
                </c:pt>
                <c:pt idx="44">
                  <c:v>38.84282032120138</c:v>
                </c:pt>
                <c:pt idx="45">
                  <c:v>37.913536990102095</c:v>
                </c:pt>
                <c:pt idx="46">
                  <c:v>36.161831563312468</c:v>
                </c:pt>
                <c:pt idx="47">
                  <c:v>34.591996064663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13D-4EDC-874D-6DF0351F0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8020224"/>
        <c:axId val="298018688"/>
      </c:lineChart>
      <c:catAx>
        <c:axId val="29801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45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Kanit" pitchFamily="2" charset="-34"/>
                <a:ea typeface="+mn-ea"/>
                <a:cs typeface="Kanit" pitchFamily="2" charset="-34"/>
              </a:defRPr>
            </a:pPr>
            <a:endParaRPr lang="en-US"/>
          </a:p>
        </c:txPr>
        <c:crossAx val="298017152"/>
        <c:crosses val="autoZero"/>
        <c:auto val="1"/>
        <c:lblAlgn val="ctr"/>
        <c:lblOffset val="10"/>
        <c:noMultiLvlLbl val="0"/>
      </c:catAx>
      <c:valAx>
        <c:axId val="298017152"/>
        <c:scaling>
          <c:orientation val="minMax"/>
          <c:max val="40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Kanit" pitchFamily="2" charset="-34"/>
                <a:ea typeface="+mn-ea"/>
                <a:cs typeface="Kanit" pitchFamily="2" charset="-34"/>
              </a:defRPr>
            </a:pPr>
            <a:endParaRPr lang="en-US"/>
          </a:p>
        </c:txPr>
        <c:crossAx val="298015360"/>
        <c:crosses val="autoZero"/>
        <c:crossBetween val="between"/>
      </c:valAx>
      <c:valAx>
        <c:axId val="298018688"/>
        <c:scaling>
          <c:orientation val="minMax"/>
          <c:max val="45"/>
        </c:scaling>
        <c:delete val="0"/>
        <c:axPos val="r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Kanit" pitchFamily="2" charset="-34"/>
                <a:ea typeface="+mn-ea"/>
                <a:cs typeface="Kanit" pitchFamily="2" charset="-34"/>
              </a:defRPr>
            </a:pPr>
            <a:endParaRPr lang="en-US"/>
          </a:p>
        </c:txPr>
        <c:crossAx val="298020224"/>
        <c:crosses val="max"/>
        <c:crossBetween val="between"/>
        <c:majorUnit val="5"/>
      </c:valAx>
      <c:catAx>
        <c:axId val="298020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980186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Kanit" pitchFamily="2" charset="-34"/>
              <a:ea typeface="+mn-ea"/>
              <a:cs typeface="Kanit" pitchFamily="2" charset="-34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Sukhumvit Set" panose="02000506000000020004" pitchFamily="2" charset="-34"/>
          <a:cs typeface="Sukhumvit Set" panose="02000506000000020004" pitchFamily="2" charset="-34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4"/>
          <c:order val="0"/>
          <c:tx>
            <c:strRef>
              <c:f>Sheet1!$F$1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rgbClr val="FF7C80"/>
            </a:solidFill>
            <a:ln w="9525" cap="flat" cmpd="sng" algn="ctr">
              <a:noFill/>
              <a:round/>
            </a:ln>
            <a:effectLst/>
          </c:spPr>
          <c:cat>
            <c:strRef>
              <c:f>Sheet1!$A$2:$A$81</c:f>
              <c:strCache>
                <c:ptCount val="48"/>
                <c:pt idx="0">
                  <c:v>ม.ค.-63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ม.ค.-64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ม.ค.-65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  <c:pt idx="36">
                  <c:v>ม.ค.-66</c:v>
                </c:pt>
                <c:pt idx="37">
                  <c:v>ก.พ.</c:v>
                </c:pt>
                <c:pt idx="38">
                  <c:v>มี.ค.</c:v>
                </c:pt>
                <c:pt idx="39">
                  <c:v>เม.ย.</c:v>
                </c:pt>
                <c:pt idx="40">
                  <c:v>พ.ค.</c:v>
                </c:pt>
                <c:pt idx="41">
                  <c:v>มิ.ย.</c:v>
                </c:pt>
                <c:pt idx="42">
                  <c:v>ก.ค.</c:v>
                </c:pt>
                <c:pt idx="43">
                  <c:v>ส.ค.</c:v>
                </c:pt>
                <c:pt idx="44">
                  <c:v>ก.ย.</c:v>
                </c:pt>
                <c:pt idx="45">
                  <c:v>ต.ค.</c:v>
                </c:pt>
                <c:pt idx="46">
                  <c:v>พ.ย.</c:v>
                </c:pt>
                <c:pt idx="47">
                  <c:v>ธ.ค.</c:v>
                </c:pt>
              </c:strCache>
            </c:strRef>
          </c:cat>
          <c:val>
            <c:numRef>
              <c:f>Sheet1!$F$2:$F$81</c:f>
              <c:numCache>
                <c:formatCode>0</c:formatCode>
                <c:ptCount val="48"/>
                <c:pt idx="0">
                  <c:v>3.15</c:v>
                </c:pt>
                <c:pt idx="1">
                  <c:v>2.9963103448275863</c:v>
                </c:pt>
                <c:pt idx="2">
                  <c:v>3.0215161290322583</c:v>
                </c:pt>
                <c:pt idx="3">
                  <c:v>2.9633666666666665</c:v>
                </c:pt>
                <c:pt idx="4">
                  <c:v>1.5086774193548387</c:v>
                </c:pt>
                <c:pt idx="5">
                  <c:v>1.1488</c:v>
                </c:pt>
                <c:pt idx="6">
                  <c:v>1.3988387096774193</c:v>
                </c:pt>
                <c:pt idx="7">
                  <c:v>1.2568387096774192</c:v>
                </c:pt>
                <c:pt idx="8">
                  <c:v>1.4355333333333331</c:v>
                </c:pt>
                <c:pt idx="9">
                  <c:v>1.2648709677419354</c:v>
                </c:pt>
                <c:pt idx="10">
                  <c:v>1.8206999999999998</c:v>
                </c:pt>
                <c:pt idx="11">
                  <c:v>1.3539032258064518</c:v>
                </c:pt>
                <c:pt idx="12">
                  <c:v>1.485741935483871</c:v>
                </c:pt>
                <c:pt idx="13">
                  <c:v>2.5365357142857143</c:v>
                </c:pt>
                <c:pt idx="14">
                  <c:v>2.7680322580645162</c:v>
                </c:pt>
                <c:pt idx="15">
                  <c:v>2.5534000000000003</c:v>
                </c:pt>
                <c:pt idx="16">
                  <c:v>1.8042258064516126</c:v>
                </c:pt>
                <c:pt idx="17">
                  <c:v>1.9218333333333333</c:v>
                </c:pt>
                <c:pt idx="18">
                  <c:v>1.633064516129032</c:v>
                </c:pt>
                <c:pt idx="19">
                  <c:v>2.17</c:v>
                </c:pt>
                <c:pt idx="20">
                  <c:v>2.6595000000000004</c:v>
                </c:pt>
                <c:pt idx="21">
                  <c:v>5.9842258064516116</c:v>
                </c:pt>
                <c:pt idx="22">
                  <c:v>6.6310333333333338</c:v>
                </c:pt>
                <c:pt idx="23">
                  <c:v>4.4015161290322578</c:v>
                </c:pt>
                <c:pt idx="24" formatCode="#,##0.00;[Red]\-#,##0.00;">
                  <c:v>9.1901935483870982</c:v>
                </c:pt>
                <c:pt idx="25" formatCode="#,##0.00;[Red]\-#,##0.00;">
                  <c:v>9.4009642857142861</c:v>
                </c:pt>
                <c:pt idx="26" formatCode="#,##0.00;[Red]\-#,##0.00;">
                  <c:v>5.0167741935483878</c:v>
                </c:pt>
                <c:pt idx="27" formatCode="#,##0.00;[Red]\-#,##0.00;">
                  <c:v>4.696699999999999</c:v>
                </c:pt>
                <c:pt idx="28" formatCode="#,##0.00;[Red]\-#,##0.00;">
                  <c:v>5.5043870967741926</c:v>
                </c:pt>
                <c:pt idx="29" formatCode="#,##0.00;[Red]\-#,##0.00;">
                  <c:v>2.797333333333333</c:v>
                </c:pt>
                <c:pt idx="30" formatCode="#,##0.00;[Red]\-#,##0.00;">
                  <c:v>1.9166451612903228</c:v>
                </c:pt>
                <c:pt idx="31" formatCode="#,##0.00;[Red]\-#,##0.00;">
                  <c:v>6.6230322580645149</c:v>
                </c:pt>
                <c:pt idx="32" formatCode="#,##0.00;[Red]\-#,##0.00;">
                  <c:v>8.48</c:v>
                </c:pt>
                <c:pt idx="33" formatCode="#,##0.00;[Red]\-#,##0.00;">
                  <c:v>9.3135161290322603</c:v>
                </c:pt>
                <c:pt idx="34" formatCode="#,##0.00;[Red]\-#,##0.00;">
                  <c:v>9.0901666666666685</c:v>
                </c:pt>
                <c:pt idx="35" formatCode="#,##0.00;[Red]\-#,##0.00;">
                  <c:v>8.5301290322580634</c:v>
                </c:pt>
                <c:pt idx="36" formatCode="#,##0.00;[Red]\-#,##0.00;">
                  <c:v>10.838064516129034</c:v>
                </c:pt>
                <c:pt idx="37" formatCode="#,##0.00;[Red]\-#,##0.00;">
                  <c:v>8.3460357142857138</c:v>
                </c:pt>
                <c:pt idx="38" formatCode="#,##0.00;[Red]\-#,##0.00;">
                  <c:v>6.3122580645161293</c:v>
                </c:pt>
                <c:pt idx="39" formatCode="#,##0.00;[Red]\-#,##0.00;">
                  <c:v>4.2183333333333337</c:v>
                </c:pt>
                <c:pt idx="40" formatCode="#,##0.00;[Red]\-#,##0.00;">
                  <c:v>2.3946774193548386</c:v>
                </c:pt>
                <c:pt idx="41" formatCode="#,##0.00;[Red]\-#,##0.00;">
                  <c:v>2.0449333333333333</c:v>
                </c:pt>
                <c:pt idx="42" formatCode="#,##0.00;[Red]\-#,##0.00;">
                  <c:v>1.9133225806451615</c:v>
                </c:pt>
                <c:pt idx="43" formatCode="#,##0.00;[Red]\-#,##0.00;">
                  <c:v>1.37758064516129</c:v>
                </c:pt>
                <c:pt idx="44" formatCode="#,##0.00;[Red]\-#,##0.00;">
                  <c:v>1.4272</c:v>
                </c:pt>
                <c:pt idx="45" formatCode="#,##0.00;[Red]\-#,##0.00;">
                  <c:v>1.3343870967741938</c:v>
                </c:pt>
                <c:pt idx="46" formatCode="#,##0.00;[Red]\-#,##0.00;">
                  <c:v>1.4378999999999997</c:v>
                </c:pt>
                <c:pt idx="47" formatCode="#,##0.00;[Red]\-#,##0.00;">
                  <c:v>1.6399677419354841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3-49E4-B3C6-9BB57E7A053D}"/>
            </c:ext>
          </c:extLst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Premium</c:v>
                </c:pt>
              </c:strCache>
            </c:strRef>
          </c:tx>
          <c:spPr>
            <a:solidFill>
              <a:srgbClr val="C00000"/>
            </a:solidFill>
            <a:ln w="9525" cap="flat" cmpd="sng" algn="ctr">
              <a:noFill/>
              <a:round/>
            </a:ln>
            <a:effectLst/>
          </c:spPr>
          <c:val>
            <c:numRef>
              <c:f>Sheet1!$E$2:$E$81</c:f>
              <c:numCache>
                <c:formatCode>0</c:formatCode>
                <c:ptCount val="48"/>
                <c:pt idx="0">
                  <c:v>2.15</c:v>
                </c:pt>
                <c:pt idx="1">
                  <c:v>2.2000000000000002</c:v>
                </c:pt>
                <c:pt idx="2">
                  <c:v>2.0499999999999998</c:v>
                </c:pt>
                <c:pt idx="3">
                  <c:v>1.5</c:v>
                </c:pt>
                <c:pt idx="4">
                  <c:v>1.91</c:v>
                </c:pt>
                <c:pt idx="5">
                  <c:v>2.1</c:v>
                </c:pt>
                <c:pt idx="6">
                  <c:v>2.21</c:v>
                </c:pt>
                <c:pt idx="7">
                  <c:v>2.0499999999999998</c:v>
                </c:pt>
                <c:pt idx="8">
                  <c:v>2.17</c:v>
                </c:pt>
                <c:pt idx="9">
                  <c:v>2.14</c:v>
                </c:pt>
                <c:pt idx="10">
                  <c:v>2.2773666666666665</c:v>
                </c:pt>
                <c:pt idx="11">
                  <c:v>2.2639032258064513</c:v>
                </c:pt>
                <c:pt idx="12">
                  <c:v>1.5581290322580645</c:v>
                </c:pt>
                <c:pt idx="13">
                  <c:v>1.9041428571428571</c:v>
                </c:pt>
                <c:pt idx="14">
                  <c:v>1.9487419354838713</c:v>
                </c:pt>
                <c:pt idx="15">
                  <c:v>1.8065666666666667</c:v>
                </c:pt>
                <c:pt idx="16">
                  <c:v>1.3310967741935484</c:v>
                </c:pt>
                <c:pt idx="17">
                  <c:v>1.4431666666666667</c:v>
                </c:pt>
                <c:pt idx="18">
                  <c:v>1.1619677419354837</c:v>
                </c:pt>
                <c:pt idx="19">
                  <c:v>1.1100000000000001</c:v>
                </c:pt>
                <c:pt idx="20">
                  <c:v>1.3244333333333331</c:v>
                </c:pt>
                <c:pt idx="21">
                  <c:v>1.3285483870967743</c:v>
                </c:pt>
                <c:pt idx="22">
                  <c:v>1.4144666666666668</c:v>
                </c:pt>
                <c:pt idx="23">
                  <c:v>1.784</c:v>
                </c:pt>
                <c:pt idx="24" formatCode="#,##0.00;[Red]\-#,##0.00;">
                  <c:v>1.4086129032258063</c:v>
                </c:pt>
                <c:pt idx="25" formatCode="#,##0.00;[Red]\-#,##0.00;">
                  <c:v>1.3658571428571429</c:v>
                </c:pt>
                <c:pt idx="26" formatCode="#,##0.00;[Red]\-#,##0.00;">
                  <c:v>1.2589354838709679</c:v>
                </c:pt>
                <c:pt idx="27" formatCode="#,##0.00;[Red]\-#,##0.00;">
                  <c:v>1.4985666666666664</c:v>
                </c:pt>
                <c:pt idx="28" formatCode="#,##0.00;[Red]\-#,##0.00;">
                  <c:v>1.0269354838709677</c:v>
                </c:pt>
                <c:pt idx="29" formatCode="#,##0.00;[Red]\-#,##0.00;">
                  <c:v>0.80330000000000001</c:v>
                </c:pt>
                <c:pt idx="30" formatCode="#,##0.00;[Red]\-#,##0.00;">
                  <c:v>0.69970967741935497</c:v>
                </c:pt>
                <c:pt idx="31" formatCode="#,##0.00;[Red]\-#,##0.00;">
                  <c:v>0.74506451612903235</c:v>
                </c:pt>
                <c:pt idx="32" formatCode="#,##0.00;[Red]\-#,##0.00;">
                  <c:v>0.74260000000000004</c:v>
                </c:pt>
                <c:pt idx="33" formatCode="#,##0.00;[Red]\-#,##0.00;">
                  <c:v>0.82864516129032251</c:v>
                </c:pt>
                <c:pt idx="34" formatCode="#,##0.00;[Red]\-#,##0.00;">
                  <c:v>0.83600000000000008</c:v>
                </c:pt>
                <c:pt idx="35" formatCode="#,##0.00;[Red]\-#,##0.00;">
                  <c:v>0.97148387096774191</c:v>
                </c:pt>
                <c:pt idx="36" formatCode="#,##0.00;[Red]\-#,##0.00;">
                  <c:v>0.81829032258064516</c:v>
                </c:pt>
                <c:pt idx="37" formatCode="#,##0.00;[Red]\-#,##0.00;">
                  <c:v>0.82339285714285715</c:v>
                </c:pt>
                <c:pt idx="38" formatCode="#,##0.00;[Red]\-#,##0.00;">
                  <c:v>0.89096774193548378</c:v>
                </c:pt>
                <c:pt idx="39" formatCode="#,##0.00;[Red]\-#,##0.00;">
                  <c:v>0.89953333333333318</c:v>
                </c:pt>
                <c:pt idx="40" formatCode="#,##0.00;[Red]\-#,##0.00;">
                  <c:v>0.84216129032258058</c:v>
                </c:pt>
                <c:pt idx="41" formatCode="#,##0.00;[Red]\-#,##0.00;">
                  <c:v>0.82786666666666664</c:v>
                </c:pt>
                <c:pt idx="42" formatCode="#,##0.00;[Red]\-#,##0.00;">
                  <c:v>0.87774193548387103</c:v>
                </c:pt>
                <c:pt idx="43" formatCode="#,##0.00;[Red]\-#,##0.00;">
                  <c:v>0.71151612903225803</c:v>
                </c:pt>
                <c:pt idx="44" formatCode="#,##0.00;[Red]\-#,##0.00;">
                  <c:v>0.74533333333333318</c:v>
                </c:pt>
                <c:pt idx="45" formatCode="#,##0.00;[Red]\-#,##0.00;">
                  <c:v>0.73706451612903212</c:v>
                </c:pt>
                <c:pt idx="46" formatCode="#,##0.00;[Red]\-#,##0.00;">
                  <c:v>0.75946666666666662</c:v>
                </c:pt>
                <c:pt idx="47" formatCode="#,##0.00;[Red]\-#,##0.00;">
                  <c:v>0.81277419354838698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A3-49E4-B3C6-9BB57E7A053D}"/>
            </c:ext>
          </c:extLst>
        </c:ser>
        <c:ser>
          <c:idx val="0"/>
          <c:order val="2"/>
          <c:tx>
            <c:strRef>
              <c:f>Sheet1!$B$1</c:f>
              <c:strCache>
                <c:ptCount val="1"/>
                <c:pt idx="0">
                  <c:v>B7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round/>
            </a:ln>
            <a:effectLst/>
          </c:spPr>
          <c:cat>
            <c:strRef>
              <c:f>Sheet1!$A$2:$A$81</c:f>
              <c:strCache>
                <c:ptCount val="48"/>
                <c:pt idx="0">
                  <c:v>ม.ค.-63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ม.ค.-64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ม.ค.-65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  <c:pt idx="36">
                  <c:v>ม.ค.-66</c:v>
                </c:pt>
                <c:pt idx="37">
                  <c:v>ก.พ.</c:v>
                </c:pt>
                <c:pt idx="38">
                  <c:v>มี.ค.</c:v>
                </c:pt>
                <c:pt idx="39">
                  <c:v>เม.ย.</c:v>
                </c:pt>
                <c:pt idx="40">
                  <c:v>พ.ค.</c:v>
                </c:pt>
                <c:pt idx="41">
                  <c:v>มิ.ย.</c:v>
                </c:pt>
                <c:pt idx="42">
                  <c:v>ก.ค.</c:v>
                </c:pt>
                <c:pt idx="43">
                  <c:v>ส.ค.</c:v>
                </c:pt>
                <c:pt idx="44">
                  <c:v>ก.ย.</c:v>
                </c:pt>
                <c:pt idx="45">
                  <c:v>ต.ค.</c:v>
                </c:pt>
                <c:pt idx="46">
                  <c:v>พ.ย.</c:v>
                </c:pt>
                <c:pt idx="47">
                  <c:v>ธ.ค.</c:v>
                </c:pt>
              </c:strCache>
            </c:strRef>
          </c:cat>
          <c:val>
            <c:numRef>
              <c:f>Sheet1!$B$2:$B$81</c:f>
              <c:numCache>
                <c:formatCode>0</c:formatCode>
                <c:ptCount val="48"/>
                <c:pt idx="0">
                  <c:v>52.229677419354843</c:v>
                </c:pt>
                <c:pt idx="1">
                  <c:v>50.32378248275861</c:v>
                </c:pt>
                <c:pt idx="2">
                  <c:v>45.685546419354843</c:v>
                </c:pt>
                <c:pt idx="3">
                  <c:v>39.160487466666659</c:v>
                </c:pt>
                <c:pt idx="4">
                  <c:v>41.220516129032262</c:v>
                </c:pt>
                <c:pt idx="5">
                  <c:v>40.127959233333321</c:v>
                </c:pt>
                <c:pt idx="6">
                  <c:v>39.967143096774194</c:v>
                </c:pt>
                <c:pt idx="7">
                  <c:v>38.350236838709669</c:v>
                </c:pt>
                <c:pt idx="8">
                  <c:v>38.193351200000002</c:v>
                </c:pt>
                <c:pt idx="9">
                  <c:v>34.900840967741935</c:v>
                </c:pt>
                <c:pt idx="10">
                  <c:v>40.531942099999995</c:v>
                </c:pt>
                <c:pt idx="11">
                  <c:v>42.939790155913975</c:v>
                </c:pt>
                <c:pt idx="12">
                  <c:v>35.592647645161293</c:v>
                </c:pt>
                <c:pt idx="13">
                  <c:v>39.724251142857156</c:v>
                </c:pt>
                <c:pt idx="14">
                  <c:v>39.536014225806468</c:v>
                </c:pt>
                <c:pt idx="15">
                  <c:v>36.978346566666666</c:v>
                </c:pt>
                <c:pt idx="16">
                  <c:v>33.984101032258067</c:v>
                </c:pt>
                <c:pt idx="17">
                  <c:v>33.518010866666664</c:v>
                </c:pt>
                <c:pt idx="18">
                  <c:v>28.711906290322585</c:v>
                </c:pt>
                <c:pt idx="19">
                  <c:v>28.024387096774191</c:v>
                </c:pt>
                <c:pt idx="20">
                  <c:v>28.357922866666676</c:v>
                </c:pt>
                <c:pt idx="21">
                  <c:v>38.007258161290316</c:v>
                </c:pt>
                <c:pt idx="22">
                  <c:v>52.937810800000008</c:v>
                </c:pt>
                <c:pt idx="23">
                  <c:v>65.244704806451594</c:v>
                </c:pt>
                <c:pt idx="24">
                  <c:v>61.274726000000008</c:v>
                </c:pt>
                <c:pt idx="25">
                  <c:v>63.748462499999995</c:v>
                </c:pt>
                <c:pt idx="26">
                  <c:v>65.315775516129023</c:v>
                </c:pt>
                <c:pt idx="27">
                  <c:v>70.968041299999982</c:v>
                </c:pt>
                <c:pt idx="28">
                  <c:v>61.045475225806463</c:v>
                </c:pt>
                <c:pt idx="29">
                  <c:v>65.531119566666675</c:v>
                </c:pt>
                <c:pt idx="30">
                  <c:v>59.119718935483867</c:v>
                </c:pt>
                <c:pt idx="31">
                  <c:v>59.666708451612905</c:v>
                </c:pt>
                <c:pt idx="32">
                  <c:v>57.793823933333336</c:v>
                </c:pt>
                <c:pt idx="33">
                  <c:v>58.643961096774198</c:v>
                </c:pt>
                <c:pt idx="34">
                  <c:v>65.225603133333365</c:v>
                </c:pt>
                <c:pt idx="35">
                  <c:v>65.988387096774204</c:v>
                </c:pt>
                <c:pt idx="36">
                  <c:v>65.209806451612877</c:v>
                </c:pt>
                <c:pt idx="37">
                  <c:v>65.89057142857142</c:v>
                </c:pt>
                <c:pt idx="38">
                  <c:v>65.88367451612902</c:v>
                </c:pt>
                <c:pt idx="39">
                  <c:v>62.801108233333331</c:v>
                </c:pt>
                <c:pt idx="40">
                  <c:v>64.714961290322577</c:v>
                </c:pt>
                <c:pt idx="41">
                  <c:v>62.036741133333351</c:v>
                </c:pt>
                <c:pt idx="42">
                  <c:v>59.78590322580645</c:v>
                </c:pt>
                <c:pt idx="43">
                  <c:v>60.013258064516137</c:v>
                </c:pt>
                <c:pt idx="44">
                  <c:v>59.382566666666662</c:v>
                </c:pt>
                <c:pt idx="45">
                  <c:v>60.820677419354837</c:v>
                </c:pt>
                <c:pt idx="46">
                  <c:v>68.474833333333351</c:v>
                </c:pt>
                <c:pt idx="47">
                  <c:v>66.756387096774191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A3-49E4-B3C6-9BB57E7A053D}"/>
            </c:ext>
          </c:extLst>
        </c:ser>
        <c:ser>
          <c:idx val="1"/>
          <c:order val="3"/>
          <c:tx>
            <c:strRef>
              <c:f>Sheet1!$C$1:$C$13</c:f>
              <c:strCache>
                <c:ptCount val="13"/>
                <c:pt idx="0">
                  <c:v>Standard (B10)</c:v>
                </c:pt>
              </c:strCache>
            </c:strRef>
          </c:tx>
          <c:spPr>
            <a:solidFill>
              <a:schemeClr val="accent5"/>
            </a:solidFill>
            <a:ln w="9525" cap="flat" cmpd="sng" algn="ctr">
              <a:noFill/>
              <a:round/>
            </a:ln>
            <a:effectLst/>
          </c:spPr>
          <c:cat>
            <c:strRef>
              <c:f>Sheet1!$A$2:$A$81</c:f>
              <c:strCache>
                <c:ptCount val="48"/>
                <c:pt idx="0">
                  <c:v>ม.ค.-63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ม.ค.-64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ม.ค.-65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  <c:pt idx="36">
                  <c:v>ม.ค.-66</c:v>
                </c:pt>
                <c:pt idx="37">
                  <c:v>ก.พ.</c:v>
                </c:pt>
                <c:pt idx="38">
                  <c:v>มี.ค.</c:v>
                </c:pt>
                <c:pt idx="39">
                  <c:v>เม.ย.</c:v>
                </c:pt>
                <c:pt idx="40">
                  <c:v>พ.ค.</c:v>
                </c:pt>
                <c:pt idx="41">
                  <c:v>มิ.ย.</c:v>
                </c:pt>
                <c:pt idx="42">
                  <c:v>ก.ค.</c:v>
                </c:pt>
                <c:pt idx="43">
                  <c:v>ส.ค.</c:v>
                </c:pt>
                <c:pt idx="44">
                  <c:v>ก.ย.</c:v>
                </c:pt>
                <c:pt idx="45">
                  <c:v>ต.ค.</c:v>
                </c:pt>
                <c:pt idx="46">
                  <c:v>พ.ย.</c:v>
                </c:pt>
                <c:pt idx="47">
                  <c:v>ธ.ค.</c:v>
                </c:pt>
              </c:strCache>
            </c:strRef>
          </c:cat>
          <c:val>
            <c:numRef>
              <c:f>Sheet1!$C$2:$C$81</c:f>
              <c:numCache>
                <c:formatCode>0.00</c:formatCode>
                <c:ptCount val="48"/>
                <c:pt idx="0">
                  <c:v>2.3046129032258058</c:v>
                </c:pt>
                <c:pt idx="1">
                  <c:v>5.5755862068965518</c:v>
                </c:pt>
                <c:pt idx="2">
                  <c:v>11.185225806451616</c:v>
                </c:pt>
                <c:pt idx="3">
                  <c:v>14.539800000000001</c:v>
                </c:pt>
                <c:pt idx="4">
                  <c:v>17.271516129032261</c:v>
                </c:pt>
                <c:pt idx="5">
                  <c:v>17.74753333333333</c:v>
                </c:pt>
                <c:pt idx="6" formatCode="0">
                  <c:v>18.462516129032259</c:v>
                </c:pt>
                <c:pt idx="7" formatCode="0">
                  <c:v>18.926580645161291</c:v>
                </c:pt>
                <c:pt idx="8" formatCode="0">
                  <c:v>20.253033333333335</c:v>
                </c:pt>
                <c:pt idx="9" formatCode="0">
                  <c:v>20.517741935483869</c:v>
                </c:pt>
                <c:pt idx="10" formatCode="0">
                  <c:v>23.554333333333332</c:v>
                </c:pt>
                <c:pt idx="11" formatCode="0">
                  <c:v>23.91283870967742</c:v>
                </c:pt>
                <c:pt idx="12" formatCode="0">
                  <c:v>21.455322580645163</c:v>
                </c:pt>
                <c:pt idx="13" formatCode="0">
                  <c:v>24.573892857142859</c:v>
                </c:pt>
                <c:pt idx="14" formatCode="0">
                  <c:v>25.79667741935484</c:v>
                </c:pt>
                <c:pt idx="15" formatCode="0">
                  <c:v>23.231833333333334</c:v>
                </c:pt>
                <c:pt idx="16" formatCode="0">
                  <c:v>22.737677419354835</c:v>
                </c:pt>
                <c:pt idx="17" formatCode="0">
                  <c:v>23.234800000000003</c:v>
                </c:pt>
                <c:pt idx="18" formatCode="0">
                  <c:v>20.984806451612904</c:v>
                </c:pt>
                <c:pt idx="19" formatCode="0">
                  <c:v>20.85</c:v>
                </c:pt>
                <c:pt idx="20" formatCode="0">
                  <c:v>20.744166666666668</c:v>
                </c:pt>
                <c:pt idx="21" formatCode="0">
                  <c:v>12.420612903225805</c:v>
                </c:pt>
                <c:pt idx="22" formatCode="0">
                  <c:v>9.8351000000000006</c:v>
                </c:pt>
                <c:pt idx="23" formatCode="0">
                  <c:v>5.2761290322580656</c:v>
                </c:pt>
                <c:pt idx="24" formatCode="0">
                  <c:v>3.7967419354838712</c:v>
                </c:pt>
                <c:pt idx="25" formatCode="0">
                  <c:v>3.5255357142857142</c:v>
                </c:pt>
                <c:pt idx="26" formatCode="0">
                  <c:v>3.060451612903226</c:v>
                </c:pt>
                <c:pt idx="27" formatCode="0">
                  <c:v>3.0655666666666663</c:v>
                </c:pt>
                <c:pt idx="28" formatCode="0">
                  <c:v>2.3663870967741936</c:v>
                </c:pt>
                <c:pt idx="29" formatCode="0">
                  <c:v>2.2723999999999998</c:v>
                </c:pt>
                <c:pt idx="30" formatCode="0">
                  <c:v>1.8353225806451616</c:v>
                </c:pt>
                <c:pt idx="31" formatCode="0">
                  <c:v>1.6986129032258064</c:v>
                </c:pt>
                <c:pt idx="32" formatCode="0">
                  <c:v>1.5516666666666665</c:v>
                </c:pt>
                <c:pt idx="33" formatCode="0">
                  <c:v>1.4120322580645162</c:v>
                </c:pt>
                <c:pt idx="34" formatCode="0">
                  <c:v>1.3988333333333334</c:v>
                </c:pt>
                <c:pt idx="35" formatCode="0">
                  <c:v>2.27</c:v>
                </c:pt>
                <c:pt idx="36" formatCode="0">
                  <c:v>1.1641935483870969</c:v>
                </c:pt>
                <c:pt idx="37" formatCode="0">
                  <c:v>1.05</c:v>
                </c:pt>
                <c:pt idx="38" formatCode="0">
                  <c:v>1.0077419354838708</c:v>
                </c:pt>
                <c:pt idx="39" formatCode="0">
                  <c:v>0.93256666666666665</c:v>
                </c:pt>
                <c:pt idx="40" formatCode="0">
                  <c:v>0.83</c:v>
                </c:pt>
                <c:pt idx="41" formatCode="0">
                  <c:v>0.79690000000000005</c:v>
                </c:pt>
                <c:pt idx="42" formatCode="0">
                  <c:v>0.71</c:v>
                </c:pt>
                <c:pt idx="43" formatCode="0">
                  <c:v>0.69</c:v>
                </c:pt>
                <c:pt idx="44" formatCode="0">
                  <c:v>0.57999999999999996</c:v>
                </c:pt>
                <c:pt idx="45" formatCode="0">
                  <c:v>0.55161290322580647</c:v>
                </c:pt>
                <c:pt idx="46" formatCode="0">
                  <c:v>0.48666666666666664</c:v>
                </c:pt>
                <c:pt idx="47" formatCode="0">
                  <c:v>0.45483870967741935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A3-49E4-B3C6-9BB57E7A053D}"/>
            </c:ext>
          </c:extLst>
        </c:ser>
        <c:ser>
          <c:idx val="2"/>
          <c:order val="4"/>
          <c:tx>
            <c:strRef>
              <c:f>Sheet1!$D$1:$D$15</c:f>
              <c:strCache>
                <c:ptCount val="15"/>
                <c:pt idx="0">
                  <c:v>B20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noFill/>
              <a:round/>
            </a:ln>
            <a:effectLst/>
          </c:spPr>
          <c:cat>
            <c:strRef>
              <c:f>Sheet1!$A$2:$A$81</c:f>
              <c:strCache>
                <c:ptCount val="48"/>
                <c:pt idx="0">
                  <c:v>ม.ค.-63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ม.ค.-64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ม.ค.-65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  <c:pt idx="36">
                  <c:v>ม.ค.-66</c:v>
                </c:pt>
                <c:pt idx="37">
                  <c:v>ก.พ.</c:v>
                </c:pt>
                <c:pt idx="38">
                  <c:v>มี.ค.</c:v>
                </c:pt>
                <c:pt idx="39">
                  <c:v>เม.ย.</c:v>
                </c:pt>
                <c:pt idx="40">
                  <c:v>พ.ค.</c:v>
                </c:pt>
                <c:pt idx="41">
                  <c:v>มิ.ย.</c:v>
                </c:pt>
                <c:pt idx="42">
                  <c:v>ก.ค.</c:v>
                </c:pt>
                <c:pt idx="43">
                  <c:v>ส.ค.</c:v>
                </c:pt>
                <c:pt idx="44">
                  <c:v>ก.ย.</c:v>
                </c:pt>
                <c:pt idx="45">
                  <c:v>ต.ค.</c:v>
                </c:pt>
                <c:pt idx="46">
                  <c:v>พ.ย.</c:v>
                </c:pt>
                <c:pt idx="47">
                  <c:v>ธ.ค.</c:v>
                </c:pt>
              </c:strCache>
            </c:strRef>
          </c:cat>
          <c:val>
            <c:numRef>
              <c:f>Sheet1!$D$2:$D$81</c:f>
              <c:numCache>
                <c:formatCode>0.00</c:formatCode>
                <c:ptCount val="48"/>
                <c:pt idx="0">
                  <c:v>7.5270000000000001</c:v>
                </c:pt>
                <c:pt idx="1">
                  <c:v>7.0923448275862064</c:v>
                </c:pt>
                <c:pt idx="2">
                  <c:v>5.4766451612903229</c:v>
                </c:pt>
                <c:pt idx="3">
                  <c:v>3.6141333333333336</c:v>
                </c:pt>
                <c:pt idx="4">
                  <c:v>3.1460967741935484</c:v>
                </c:pt>
                <c:pt idx="5">
                  <c:v>2.8251333333333331</c:v>
                </c:pt>
                <c:pt idx="6" formatCode="0">
                  <c:v>2.5830967741935482</c:v>
                </c:pt>
                <c:pt idx="7" formatCode="0">
                  <c:v>2.53245161290323</c:v>
                </c:pt>
                <c:pt idx="8" formatCode="0">
                  <c:v>2.3938666666666668</c:v>
                </c:pt>
                <c:pt idx="9" formatCode="0">
                  <c:v>2.0678064516129036</c:v>
                </c:pt>
                <c:pt idx="10" formatCode="0">
                  <c:v>1.2839</c:v>
                </c:pt>
                <c:pt idx="11" formatCode="0">
                  <c:v>1.1600645161290324</c:v>
                </c:pt>
                <c:pt idx="12" formatCode="0">
                  <c:v>0.96677419354838701</c:v>
                </c:pt>
                <c:pt idx="13" formatCode="0">
                  <c:v>1.0898571428571426</c:v>
                </c:pt>
                <c:pt idx="14" formatCode="0">
                  <c:v>1.068483870967742</c:v>
                </c:pt>
                <c:pt idx="15" formatCode="0">
                  <c:v>1.0943333333333334</c:v>
                </c:pt>
                <c:pt idx="16" formatCode="0">
                  <c:v>1.0387096774193549</c:v>
                </c:pt>
                <c:pt idx="17" formatCode="0">
                  <c:v>1.0304333333333333</c:v>
                </c:pt>
                <c:pt idx="18" formatCode="0">
                  <c:v>1.1225483870967741</c:v>
                </c:pt>
                <c:pt idx="19" formatCode="0">
                  <c:v>1.0714193548387096</c:v>
                </c:pt>
                <c:pt idx="20" formatCode="0">
                  <c:v>1.0758666666666665</c:v>
                </c:pt>
                <c:pt idx="21" formatCode="0">
                  <c:v>0.97738709677419355</c:v>
                </c:pt>
                <c:pt idx="22" formatCode="0">
                  <c:v>1.0132333333333334</c:v>
                </c:pt>
                <c:pt idx="23" formatCode="0">
                  <c:v>0.30109677419354836</c:v>
                </c:pt>
                <c:pt idx="24" formatCode="0">
                  <c:v>0.22680645161290322</c:v>
                </c:pt>
                <c:pt idx="25" formatCode="0">
                  <c:v>0.2115357142857143</c:v>
                </c:pt>
                <c:pt idx="26" formatCode="0">
                  <c:v>0.20358064516129032</c:v>
                </c:pt>
                <c:pt idx="27" formatCode="0">
                  <c:v>0.18599999999999997</c:v>
                </c:pt>
                <c:pt idx="28" formatCode="0">
                  <c:v>0.18141935483870963</c:v>
                </c:pt>
                <c:pt idx="29" formatCode="0">
                  <c:v>0.19006666666666663</c:v>
                </c:pt>
                <c:pt idx="30" formatCode="0">
                  <c:v>0.17948387096774193</c:v>
                </c:pt>
                <c:pt idx="31" formatCode="0">
                  <c:v>0.18077419354838711</c:v>
                </c:pt>
                <c:pt idx="32" formatCode="0">
                  <c:v>0.17756666666666668</c:v>
                </c:pt>
                <c:pt idx="33" formatCode="0">
                  <c:v>0.17225806451612904</c:v>
                </c:pt>
                <c:pt idx="34" formatCode="0">
                  <c:v>0.17853333333333332</c:v>
                </c:pt>
                <c:pt idx="35" formatCode="0">
                  <c:v>0.19</c:v>
                </c:pt>
                <c:pt idx="36" formatCode="0">
                  <c:v>0.15964516129032258</c:v>
                </c:pt>
                <c:pt idx="37" formatCode="0">
                  <c:v>0.17</c:v>
                </c:pt>
                <c:pt idx="38" formatCode="0">
                  <c:v>0.15890322580645158</c:v>
                </c:pt>
                <c:pt idx="39" formatCode="0">
                  <c:v>0.15446666666666667</c:v>
                </c:pt>
                <c:pt idx="40" formatCode="0">
                  <c:v>0.15</c:v>
                </c:pt>
                <c:pt idx="41" formatCode="0">
                  <c:v>0.15456666666666666</c:v>
                </c:pt>
                <c:pt idx="42" formatCode="0">
                  <c:v>0.15</c:v>
                </c:pt>
                <c:pt idx="43" formatCode="0">
                  <c:v>0.14000000000000001</c:v>
                </c:pt>
                <c:pt idx="44" formatCode="0">
                  <c:v>0.14000000000000001</c:v>
                </c:pt>
                <c:pt idx="45" formatCode="0">
                  <c:v>0.13870967741935483</c:v>
                </c:pt>
                <c:pt idx="46" formatCode="0">
                  <c:v>0.14666666666666667</c:v>
                </c:pt>
                <c:pt idx="47" formatCode="0">
                  <c:v>0.13870967741935483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A3-49E4-B3C6-9BB57E7A0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8617856"/>
        <c:axId val="298623744"/>
      </c:areaChart>
      <c:lineChart>
        <c:grouping val="standard"/>
        <c:varyColors val="0"/>
        <c:ser>
          <c:idx val="5"/>
          <c:order val="5"/>
          <c:tx>
            <c:strRef>
              <c:f>Sheet1!$G$1</c:f>
              <c:strCache>
                <c:ptCount val="1"/>
                <c:pt idx="0">
                  <c:v>ราคาเฉลี่ยถ่วงน้ำหนัก</c:v>
                </c:pt>
              </c:strCache>
            </c:strRef>
          </c:tx>
          <c:spPr>
            <a:ln w="3810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Sheet1!$A$2:$A$81</c:f>
              <c:strCache>
                <c:ptCount val="48"/>
                <c:pt idx="0">
                  <c:v>ม.ค.-63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  <c:pt idx="12">
                  <c:v>ม.ค.-64</c:v>
                </c:pt>
                <c:pt idx="13">
                  <c:v>ก.พ.</c:v>
                </c:pt>
                <c:pt idx="14">
                  <c:v>มี.ค.</c:v>
                </c:pt>
                <c:pt idx="15">
                  <c:v>เม.ย.</c:v>
                </c:pt>
                <c:pt idx="16">
                  <c:v>พ.ค.</c:v>
                </c:pt>
                <c:pt idx="17">
                  <c:v>มิ.ย.</c:v>
                </c:pt>
                <c:pt idx="18">
                  <c:v>ก.ค.</c:v>
                </c:pt>
                <c:pt idx="19">
                  <c:v>ส.ค.</c:v>
                </c:pt>
                <c:pt idx="20">
                  <c:v>ก.ย.</c:v>
                </c:pt>
                <c:pt idx="21">
                  <c:v>ต.ค.</c:v>
                </c:pt>
                <c:pt idx="22">
                  <c:v>พ.ย.</c:v>
                </c:pt>
                <c:pt idx="23">
                  <c:v>ธ.ค.</c:v>
                </c:pt>
                <c:pt idx="24">
                  <c:v>ม.ค.-65</c:v>
                </c:pt>
                <c:pt idx="25">
                  <c:v>ก.พ.</c:v>
                </c:pt>
                <c:pt idx="26">
                  <c:v>มี.ค.</c:v>
                </c:pt>
                <c:pt idx="27">
                  <c:v>เม.ย.</c:v>
                </c:pt>
                <c:pt idx="28">
                  <c:v>พ.ค.</c:v>
                </c:pt>
                <c:pt idx="29">
                  <c:v>มิ.ย.</c:v>
                </c:pt>
                <c:pt idx="30">
                  <c:v>ก.ค.</c:v>
                </c:pt>
                <c:pt idx="31">
                  <c:v>ส.ค.</c:v>
                </c:pt>
                <c:pt idx="32">
                  <c:v>ก.ย.</c:v>
                </c:pt>
                <c:pt idx="33">
                  <c:v>ต.ค.</c:v>
                </c:pt>
                <c:pt idx="34">
                  <c:v>พ.ย.</c:v>
                </c:pt>
                <c:pt idx="35">
                  <c:v>ธ.ค.</c:v>
                </c:pt>
                <c:pt idx="36">
                  <c:v>ม.ค.-66</c:v>
                </c:pt>
                <c:pt idx="37">
                  <c:v>ก.พ.</c:v>
                </c:pt>
                <c:pt idx="38">
                  <c:v>มี.ค.</c:v>
                </c:pt>
                <c:pt idx="39">
                  <c:v>เม.ย.</c:v>
                </c:pt>
                <c:pt idx="40">
                  <c:v>พ.ค.</c:v>
                </c:pt>
                <c:pt idx="41">
                  <c:v>มิ.ย.</c:v>
                </c:pt>
                <c:pt idx="42">
                  <c:v>ก.ค.</c:v>
                </c:pt>
                <c:pt idx="43">
                  <c:v>ส.ค.</c:v>
                </c:pt>
                <c:pt idx="44">
                  <c:v>ก.ย.</c:v>
                </c:pt>
                <c:pt idx="45">
                  <c:v>ต.ค.</c:v>
                </c:pt>
                <c:pt idx="46">
                  <c:v>พ.ย.</c:v>
                </c:pt>
                <c:pt idx="47">
                  <c:v>ธ.ค.</c:v>
                </c:pt>
              </c:strCache>
            </c:strRef>
          </c:cat>
          <c:val>
            <c:numRef>
              <c:f>Sheet1!$G$2:$G$81</c:f>
              <c:numCache>
                <c:formatCode>0.00</c:formatCode>
                <c:ptCount val="48"/>
                <c:pt idx="0">
                  <c:v>26.895519574821975</c:v>
                </c:pt>
                <c:pt idx="1">
                  <c:v>25.386751099673379</c:v>
                </c:pt>
                <c:pt idx="2">
                  <c:v>22.06141699676963</c:v>
                </c:pt>
                <c:pt idx="3">
                  <c:v>18.474006929485828</c:v>
                </c:pt>
                <c:pt idx="4">
                  <c:v>18.163490492374326</c:v>
                </c:pt>
                <c:pt idx="5">
                  <c:v>20.638680178524051</c:v>
                </c:pt>
                <c:pt idx="6">
                  <c:v>21.274602003174127</c:v>
                </c:pt>
                <c:pt idx="7">
                  <c:v>21.073041228237887</c:v>
                </c:pt>
                <c:pt idx="8">
                  <c:v>20.200181342183544</c:v>
                </c:pt>
                <c:pt idx="9">
                  <c:v>20.562351975129797</c:v>
                </c:pt>
                <c:pt idx="10">
                  <c:v>21.455005153285338</c:v>
                </c:pt>
                <c:pt idx="11">
                  <c:v>22.989784802630009</c:v>
                </c:pt>
                <c:pt idx="12">
                  <c:v>23.576365056045201</c:v>
                </c:pt>
                <c:pt idx="13">
                  <c:v>25.152805717775994</c:v>
                </c:pt>
                <c:pt idx="14">
                  <c:v>25.633015812340066</c:v>
                </c:pt>
                <c:pt idx="15">
                  <c:v>25.449257679683495</c:v>
                </c:pt>
                <c:pt idx="16">
                  <c:v>26.321310843448032</c:v>
                </c:pt>
                <c:pt idx="17">
                  <c:v>27.249688581085163</c:v>
                </c:pt>
                <c:pt idx="18">
                  <c:v>27.826366268440655</c:v>
                </c:pt>
                <c:pt idx="19">
                  <c:v>27.698568332127724</c:v>
                </c:pt>
                <c:pt idx="20">
                  <c:v>28.321152882521481</c:v>
                </c:pt>
                <c:pt idx="21">
                  <c:v>29.674629886652024</c:v>
                </c:pt>
                <c:pt idx="22">
                  <c:v>29.53290048870614</c:v>
                </c:pt>
                <c:pt idx="23">
                  <c:v>28.419999999999998</c:v>
                </c:pt>
                <c:pt idx="24">
                  <c:v>29.990789849455226</c:v>
                </c:pt>
                <c:pt idx="25">
                  <c:v>29.740679140257011</c:v>
                </c:pt>
                <c:pt idx="26">
                  <c:v>30.230207796516552</c:v>
                </c:pt>
                <c:pt idx="27">
                  <c:v>29.990050121525847</c:v>
                </c:pt>
                <c:pt idx="28">
                  <c:v>31.97</c:v>
                </c:pt>
                <c:pt idx="29">
                  <c:v>34.470167696380621</c:v>
                </c:pt>
                <c:pt idx="30">
                  <c:v>34.970029357801458</c:v>
                </c:pt>
                <c:pt idx="31">
                  <c:v>35.070088113717297</c:v>
                </c:pt>
                <c:pt idx="32">
                  <c:v>34.970029830691622</c:v>
                </c:pt>
                <c:pt idx="33">
                  <c:v>35.150000000000006</c:v>
                </c:pt>
                <c:pt idx="34">
                  <c:v>35.060000000000009</c:v>
                </c:pt>
                <c:pt idx="35">
                  <c:v>35.180000000000007</c:v>
                </c:pt>
                <c:pt idx="36">
                  <c:v>35.079999999999991</c:v>
                </c:pt>
                <c:pt idx="37">
                  <c:v>34.99</c:v>
                </c:pt>
                <c:pt idx="38">
                  <c:v>33.86999999999999</c:v>
                </c:pt>
                <c:pt idx="39">
                  <c:v>33.1</c:v>
                </c:pt>
                <c:pt idx="40">
                  <c:v>32.259831918344922</c:v>
                </c:pt>
                <c:pt idx="41">
                  <c:v>31.984649095188438</c:v>
                </c:pt>
                <c:pt idx="42">
                  <c:v>31.979537790936757</c:v>
                </c:pt>
                <c:pt idx="43">
                  <c:v>31.980150948349412</c:v>
                </c:pt>
                <c:pt idx="44">
                  <c:v>31.971113104433485</c:v>
                </c:pt>
                <c:pt idx="45">
                  <c:v>31.961928506223398</c:v>
                </c:pt>
                <c:pt idx="46">
                  <c:v>31.944182384460582</c:v>
                </c:pt>
                <c:pt idx="47">
                  <c:v>31.94589924605425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1A3-49E4-B3C6-9BB57E7A0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8627072"/>
        <c:axId val="298625280"/>
      </c:lineChart>
      <c:catAx>
        <c:axId val="29861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45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Kanit" pitchFamily="2" charset="-34"/>
                <a:ea typeface="+mn-ea"/>
                <a:cs typeface="Kanit" pitchFamily="2" charset="-34"/>
              </a:defRPr>
            </a:pPr>
            <a:endParaRPr lang="en-US"/>
          </a:p>
        </c:txPr>
        <c:crossAx val="298623744"/>
        <c:crosses val="autoZero"/>
        <c:auto val="1"/>
        <c:lblAlgn val="ctr"/>
        <c:lblOffset val="10"/>
        <c:noMultiLvlLbl val="0"/>
      </c:catAx>
      <c:valAx>
        <c:axId val="298623744"/>
        <c:scaling>
          <c:orientation val="minMax"/>
          <c:max val="80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Kanit" pitchFamily="2" charset="-34"/>
                <a:ea typeface="+mn-ea"/>
                <a:cs typeface="Kanit" pitchFamily="2" charset="-34"/>
              </a:defRPr>
            </a:pPr>
            <a:endParaRPr lang="en-US"/>
          </a:p>
        </c:txPr>
        <c:crossAx val="298617856"/>
        <c:crosses val="autoZero"/>
        <c:crossBetween val="between"/>
      </c:valAx>
      <c:valAx>
        <c:axId val="298625280"/>
        <c:scaling>
          <c:orientation val="minMax"/>
          <c:max val="40"/>
        </c:scaling>
        <c:delete val="0"/>
        <c:axPos val="r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Kanit" pitchFamily="2" charset="-34"/>
                <a:ea typeface="+mn-ea"/>
                <a:cs typeface="Kanit" pitchFamily="2" charset="-34"/>
              </a:defRPr>
            </a:pPr>
            <a:endParaRPr lang="en-US"/>
          </a:p>
        </c:txPr>
        <c:crossAx val="298627072"/>
        <c:crosses val="max"/>
        <c:crossBetween val="between"/>
      </c:valAx>
      <c:catAx>
        <c:axId val="2986270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986252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Kanit" pitchFamily="2" charset="-34"/>
              <a:ea typeface="+mn-ea"/>
              <a:cs typeface="Kanit" pitchFamily="2" charset="-34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Kanit" pitchFamily="2" charset="-34"/>
          <a:cs typeface="Kanit" pitchFamily="2" charset="-34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185140493685144"/>
          <c:y val="4.483120377862667E-2"/>
          <c:w val="0.76992208024690334"/>
          <c:h val="0.8391610459505305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โรงแยกก๊าซ</c:v>
                </c:pt>
              </c:strCache>
            </c:strRef>
          </c:tx>
          <c:spPr>
            <a:ln w="41275">
              <a:solidFill>
                <a:srgbClr val="92D050"/>
              </a:solidFill>
              <a:prstDash val="solid"/>
            </a:ln>
          </c:spPr>
          <c:marker>
            <c:symbol val="circle"/>
            <c:size val="9"/>
            <c:spPr>
              <a:solidFill>
                <a:schemeClr val="bg1"/>
              </a:solidFill>
              <a:ln w="25400">
                <a:solidFill>
                  <a:srgbClr val="92D050"/>
                </a:solidFill>
              </a:ln>
            </c:spPr>
          </c:marker>
          <c:cat>
            <c:numRef>
              <c:f>Sheet1!$A$2:$A$7</c:f>
              <c:numCache>
                <c:formatCode>0</c:formatCode>
                <c:ptCount val="6"/>
                <c:pt idx="0">
                  <c:v>2561</c:v>
                </c:pt>
                <c:pt idx="1">
                  <c:v>2562</c:v>
                </c:pt>
                <c:pt idx="2">
                  <c:v>2563</c:v>
                </c:pt>
                <c:pt idx="3" formatCode="General">
                  <c:v>2564</c:v>
                </c:pt>
                <c:pt idx="4" formatCode="General">
                  <c:v>2565</c:v>
                </c:pt>
                <c:pt idx="5" formatCode="General">
                  <c:v>2566</c:v>
                </c:pt>
              </c:numCache>
            </c:numRef>
          </c:cat>
          <c:val>
            <c:numRef>
              <c:f>Sheet1!$B$2:$B$7</c:f>
              <c:numCache>
                <c:formatCode>0</c:formatCode>
                <c:ptCount val="6"/>
                <c:pt idx="0">
                  <c:v>308.05366666666674</c:v>
                </c:pt>
                <c:pt idx="1">
                  <c:v>302.55241666666677</c:v>
                </c:pt>
                <c:pt idx="2">
                  <c:v>268.64208333333329</c:v>
                </c:pt>
                <c:pt idx="3">
                  <c:v>281.20783333333338</c:v>
                </c:pt>
                <c:pt idx="4">
                  <c:v>244.90949999999995</c:v>
                </c:pt>
                <c:pt idx="5">
                  <c:v>248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0A-4C37-8418-3CD4EEA92D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โรงกลั่นน้ำมัน</c:v>
                </c:pt>
              </c:strCache>
            </c:strRef>
          </c:tx>
          <c:spPr>
            <a:ln w="41275">
              <a:solidFill>
                <a:schemeClr val="accent5"/>
              </a:solidFill>
              <a:prstDash val="solid"/>
            </a:ln>
          </c:spPr>
          <c:marker>
            <c:symbol val="circle"/>
            <c:size val="9"/>
            <c:spPr>
              <a:solidFill>
                <a:schemeClr val="bg1"/>
              </a:solidFill>
              <a:ln w="25400">
                <a:solidFill>
                  <a:schemeClr val="accent5"/>
                </a:solidFill>
              </a:ln>
            </c:spPr>
          </c:marker>
          <c:cat>
            <c:numRef>
              <c:f>Sheet1!$A$2:$A$7</c:f>
              <c:numCache>
                <c:formatCode>0</c:formatCode>
                <c:ptCount val="6"/>
                <c:pt idx="0">
                  <c:v>2561</c:v>
                </c:pt>
                <c:pt idx="1">
                  <c:v>2562</c:v>
                </c:pt>
                <c:pt idx="2">
                  <c:v>2563</c:v>
                </c:pt>
                <c:pt idx="3" formatCode="General">
                  <c:v>2564</c:v>
                </c:pt>
                <c:pt idx="4" formatCode="General">
                  <c:v>2565</c:v>
                </c:pt>
                <c:pt idx="5" formatCode="General">
                  <c:v>2566</c:v>
                </c:pt>
              </c:numCache>
            </c:numRef>
          </c:cat>
          <c:val>
            <c:numRef>
              <c:f>Sheet1!$C$2:$C$7</c:f>
              <c:numCache>
                <c:formatCode>0</c:formatCode>
                <c:ptCount val="6"/>
                <c:pt idx="0">
                  <c:v>197.10191666666665</c:v>
                </c:pt>
                <c:pt idx="1">
                  <c:v>179.18541666666667</c:v>
                </c:pt>
                <c:pt idx="2">
                  <c:v>176.02100000000004</c:v>
                </c:pt>
                <c:pt idx="3">
                  <c:v>191.37066666666661</c:v>
                </c:pt>
                <c:pt idx="4">
                  <c:v>182.02166666666665</c:v>
                </c:pt>
                <c:pt idx="5">
                  <c:v>174.35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0A-4C37-8418-3CD4EEA92DE4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นำเข้า</c:v>
                </c:pt>
              </c:strCache>
            </c:strRef>
          </c:tx>
          <c:spPr>
            <a:ln w="41275">
              <a:solidFill>
                <a:srgbClr val="FF7C80"/>
              </a:solidFill>
              <a:prstDash val="sysDash"/>
            </a:ln>
          </c:spPr>
          <c:marker>
            <c:symbol val="circle"/>
            <c:size val="9"/>
            <c:spPr>
              <a:solidFill>
                <a:schemeClr val="bg1"/>
              </a:solidFill>
              <a:ln w="25400">
                <a:solidFill>
                  <a:srgbClr val="FF7C80"/>
                </a:solidFill>
              </a:ln>
            </c:spPr>
          </c:marker>
          <c:cat>
            <c:numRef>
              <c:f>Sheet1!$A$2:$A$7</c:f>
              <c:numCache>
                <c:formatCode>0</c:formatCode>
                <c:ptCount val="6"/>
                <c:pt idx="0">
                  <c:v>2561</c:v>
                </c:pt>
                <c:pt idx="1">
                  <c:v>2562</c:v>
                </c:pt>
                <c:pt idx="2">
                  <c:v>2563</c:v>
                </c:pt>
                <c:pt idx="3" formatCode="General">
                  <c:v>2564</c:v>
                </c:pt>
                <c:pt idx="4" formatCode="General">
                  <c:v>2565</c:v>
                </c:pt>
                <c:pt idx="5" formatCode="General">
                  <c:v>2566</c:v>
                </c:pt>
              </c:numCache>
            </c:numRef>
          </c:cat>
          <c:val>
            <c:numRef>
              <c:f>Sheet1!$E$2:$E$7</c:f>
              <c:numCache>
                <c:formatCode>0</c:formatCode>
                <c:ptCount val="6"/>
                <c:pt idx="0">
                  <c:v>56.836749999999995</c:v>
                </c:pt>
                <c:pt idx="1">
                  <c:v>45.803166666666662</c:v>
                </c:pt>
                <c:pt idx="2">
                  <c:v>44.545499999999997</c:v>
                </c:pt>
                <c:pt idx="3">
                  <c:v>45.820666666666661</c:v>
                </c:pt>
                <c:pt idx="4">
                  <c:v>129.06016666666665</c:v>
                </c:pt>
                <c:pt idx="5">
                  <c:v>136.39166666666668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D0A-4C37-8418-3CD4EEA92D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8294656"/>
        <c:axId val="298300928"/>
      </c:lineChart>
      <c:catAx>
        <c:axId val="29829465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298300928"/>
        <c:crosses val="autoZero"/>
        <c:auto val="1"/>
        <c:lblAlgn val="ctr"/>
        <c:lblOffset val="100"/>
        <c:noMultiLvlLbl val="0"/>
      </c:catAx>
      <c:valAx>
        <c:axId val="298300928"/>
        <c:scaling>
          <c:orientation val="minMax"/>
          <c:max val="350"/>
        </c:scaling>
        <c:delete val="0"/>
        <c:axPos val="l"/>
        <c:majorGridlines>
          <c:spPr>
            <a:ln>
              <a:noFill/>
            </a:ln>
          </c:spPr>
        </c:majorGridlines>
        <c:numFmt formatCode="0" sourceLinked="0"/>
        <c:majorTickMark val="out"/>
        <c:minorTickMark val="none"/>
        <c:tickLblPos val="nextTo"/>
        <c:crossAx val="298294656"/>
        <c:crosses val="autoZero"/>
        <c:crossBetween val="midCat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solidFill>
            <a:schemeClr val="tx1"/>
          </a:solidFill>
          <a:latin typeface="Kanit" pitchFamily="2" charset="-34"/>
          <a:cs typeface="Kanit" pitchFamily="2" charset="-34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01661525157227"/>
          <c:y val="4.7429652426745343E-2"/>
          <c:w val="0.81460344088488146"/>
          <c:h val="0.871703255710706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ครัวเรือน</c:v>
                </c:pt>
              </c:strCache>
            </c:strRef>
          </c:tx>
          <c:spPr>
            <a:ln w="41275">
              <a:solidFill>
                <a:srgbClr val="FF7619"/>
              </a:solidFill>
              <a:prstDash val="sysDash"/>
            </a:ln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rgbClr val="FF7619"/>
                </a:solidFill>
              </a:ln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2561</c:v>
                </c:pt>
                <c:pt idx="1">
                  <c:v>2562</c:v>
                </c:pt>
                <c:pt idx="2">
                  <c:v>2563</c:v>
                </c:pt>
                <c:pt idx="3">
                  <c:v>2564</c:v>
                </c:pt>
                <c:pt idx="4">
                  <c:v>2565</c:v>
                </c:pt>
                <c:pt idx="5">
                  <c:v>2566</c:v>
                </c:pt>
              </c:numCache>
            </c:numRef>
          </c:cat>
          <c:val>
            <c:numRef>
              <c:f>Sheet1!$B$2:$B$7</c:f>
              <c:numCache>
                <c:formatCode>0</c:formatCode>
                <c:ptCount val="6"/>
                <c:pt idx="0">
                  <c:v>180.34066666666669</c:v>
                </c:pt>
                <c:pt idx="1">
                  <c:v>177.0855</c:v>
                </c:pt>
                <c:pt idx="2">
                  <c:v>169.38225000000003</c:v>
                </c:pt>
                <c:pt idx="3">
                  <c:v>170.76066666666668</c:v>
                </c:pt>
                <c:pt idx="4">
                  <c:v>172.4874166666666</c:v>
                </c:pt>
                <c:pt idx="5">
                  <c:v>171.46666666666667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22-4530-9E45-EB2391341C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อุตสาหกรรม</c:v>
                </c:pt>
              </c:strCache>
            </c:strRef>
          </c:tx>
          <c:spPr>
            <a:ln w="41275">
              <a:solidFill>
                <a:srgbClr val="FF7C80"/>
              </a:solidFill>
              <a:prstDash val="sysDash"/>
            </a:ln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rgbClr val="FF7C80"/>
                </a:solidFill>
              </a:ln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2561</c:v>
                </c:pt>
                <c:pt idx="1">
                  <c:v>2562</c:v>
                </c:pt>
                <c:pt idx="2">
                  <c:v>2563</c:v>
                </c:pt>
                <c:pt idx="3">
                  <c:v>2564</c:v>
                </c:pt>
                <c:pt idx="4">
                  <c:v>2565</c:v>
                </c:pt>
                <c:pt idx="5">
                  <c:v>2566</c:v>
                </c:pt>
              </c:numCache>
            </c:numRef>
          </c:cat>
          <c:val>
            <c:numRef>
              <c:f>Sheet1!$C$2:$C$7</c:f>
              <c:numCache>
                <c:formatCode>0</c:formatCode>
                <c:ptCount val="6"/>
                <c:pt idx="0">
                  <c:v>57.266499999999979</c:v>
                </c:pt>
                <c:pt idx="1">
                  <c:v>55.030083333333359</c:v>
                </c:pt>
                <c:pt idx="2">
                  <c:v>50.995833333333287</c:v>
                </c:pt>
                <c:pt idx="3">
                  <c:v>55.306833333333316</c:v>
                </c:pt>
                <c:pt idx="4">
                  <c:v>57.428249999999998</c:v>
                </c:pt>
                <c:pt idx="5">
                  <c:v>57.6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22-4530-9E45-EB2391341CB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รถยนต์</c:v>
                </c:pt>
              </c:strCache>
            </c:strRef>
          </c:tx>
          <c:spPr>
            <a:ln w="41275">
              <a:solidFill>
                <a:srgbClr val="92D050"/>
              </a:solidFill>
              <a:prstDash val="solid"/>
            </a:ln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rgbClr val="92D050"/>
                </a:solidFill>
              </a:ln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2561</c:v>
                </c:pt>
                <c:pt idx="1">
                  <c:v>2562</c:v>
                </c:pt>
                <c:pt idx="2">
                  <c:v>2563</c:v>
                </c:pt>
                <c:pt idx="3">
                  <c:v>2564</c:v>
                </c:pt>
                <c:pt idx="4">
                  <c:v>2565</c:v>
                </c:pt>
                <c:pt idx="5">
                  <c:v>2566</c:v>
                </c:pt>
              </c:numCache>
            </c:numRef>
          </c:cat>
          <c:val>
            <c:numRef>
              <c:f>Sheet1!$D$2:$D$7</c:f>
              <c:numCache>
                <c:formatCode>0</c:formatCode>
                <c:ptCount val="6"/>
                <c:pt idx="0">
                  <c:v>97.531583333333359</c:v>
                </c:pt>
                <c:pt idx="1">
                  <c:v>85.247250000000022</c:v>
                </c:pt>
                <c:pt idx="2">
                  <c:v>62.703583333333349</c:v>
                </c:pt>
                <c:pt idx="3">
                  <c:v>55.663833333333308</c:v>
                </c:pt>
                <c:pt idx="4">
                  <c:v>72.544333333333412</c:v>
                </c:pt>
                <c:pt idx="5">
                  <c:v>75.083333333333329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722-4530-9E45-EB2391341CB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ปิโตรเคมี</c:v>
                </c:pt>
              </c:strCache>
            </c:strRef>
          </c:tx>
          <c:spPr>
            <a:ln w="41275">
              <a:solidFill>
                <a:schemeClr val="accent4"/>
              </a:solidFill>
              <a:prstDash val="solid"/>
            </a:ln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chemeClr val="accent4"/>
                </a:solidFill>
              </a:ln>
            </c:spPr>
          </c:marker>
          <c:trendline>
            <c:spPr>
              <a:ln>
                <a:noFill/>
              </a:ln>
            </c:spPr>
            <c:trendlineType val="linear"/>
            <c:dispRSqr val="0"/>
            <c:dispEq val="0"/>
          </c:trendline>
          <c:cat>
            <c:numRef>
              <c:f>Sheet1!$A$2:$A$7</c:f>
              <c:numCache>
                <c:formatCode>General</c:formatCode>
                <c:ptCount val="6"/>
                <c:pt idx="0">
                  <c:v>2561</c:v>
                </c:pt>
                <c:pt idx="1">
                  <c:v>2562</c:v>
                </c:pt>
                <c:pt idx="2">
                  <c:v>2563</c:v>
                </c:pt>
                <c:pt idx="3">
                  <c:v>2564</c:v>
                </c:pt>
                <c:pt idx="4">
                  <c:v>2565</c:v>
                </c:pt>
                <c:pt idx="5">
                  <c:v>2566</c:v>
                </c:pt>
              </c:numCache>
            </c:numRef>
          </c:cat>
          <c:val>
            <c:numRef>
              <c:f>Sheet1!$E$2:$E$7</c:f>
              <c:numCache>
                <c:formatCode>0</c:formatCode>
                <c:ptCount val="6"/>
                <c:pt idx="0">
                  <c:v>207.99074999999996</c:v>
                </c:pt>
                <c:pt idx="1">
                  <c:v>224.50908333333334</c:v>
                </c:pt>
                <c:pt idx="2">
                  <c:v>185.86099999999996</c:v>
                </c:pt>
                <c:pt idx="3">
                  <c:v>220.69808333333333</c:v>
                </c:pt>
                <c:pt idx="4">
                  <c:v>231.1914166666667</c:v>
                </c:pt>
                <c:pt idx="5">
                  <c:v>233.69166666666669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722-4530-9E45-EB2391341CB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ใช้เอง</c:v>
                </c:pt>
              </c:strCache>
            </c:strRef>
          </c:tx>
          <c:spPr>
            <a:ln w="41275">
              <a:solidFill>
                <a:schemeClr val="accent5"/>
              </a:solidFill>
              <a:prstDash val="solid"/>
            </a:ln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chemeClr val="accent5"/>
                </a:solidFill>
              </a:ln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2561</c:v>
                </c:pt>
                <c:pt idx="1">
                  <c:v>2562</c:v>
                </c:pt>
                <c:pt idx="2">
                  <c:v>2563</c:v>
                </c:pt>
                <c:pt idx="3">
                  <c:v>2564</c:v>
                </c:pt>
                <c:pt idx="4">
                  <c:v>2565</c:v>
                </c:pt>
                <c:pt idx="5">
                  <c:v>2566</c:v>
                </c:pt>
              </c:numCache>
            </c:numRef>
          </c:cat>
          <c:val>
            <c:numRef>
              <c:f>Sheet1!$F$2:$F$7</c:f>
              <c:numCache>
                <c:formatCode>0</c:formatCode>
                <c:ptCount val="6"/>
                <c:pt idx="0">
                  <c:v>8.4692500000000006</c:v>
                </c:pt>
                <c:pt idx="1">
                  <c:v>4.7579166666666675</c:v>
                </c:pt>
                <c:pt idx="2">
                  <c:v>9.4179166666666632</c:v>
                </c:pt>
                <c:pt idx="3">
                  <c:v>6.3109166666666674</c:v>
                </c:pt>
                <c:pt idx="4">
                  <c:v>3.6900833333333334</c:v>
                </c:pt>
                <c:pt idx="5">
                  <c:v>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722-4530-9E45-EB2391341C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8383616"/>
        <c:axId val="298398080"/>
      </c:lineChart>
      <c:catAx>
        <c:axId val="298383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98398080"/>
        <c:crosses val="autoZero"/>
        <c:auto val="1"/>
        <c:lblAlgn val="ctr"/>
        <c:lblOffset val="100"/>
        <c:noMultiLvlLbl val="0"/>
      </c:catAx>
      <c:valAx>
        <c:axId val="29839808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" sourceLinked="0"/>
        <c:majorTickMark val="out"/>
        <c:minorTickMark val="none"/>
        <c:tickLblPos val="nextTo"/>
        <c:crossAx val="298383616"/>
        <c:crosses val="autoZero"/>
        <c:crossBetween val="midCat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solidFill>
            <a:schemeClr val="tx1"/>
          </a:solidFill>
          <a:latin typeface="Kanit" pitchFamily="2" charset="-34"/>
          <a:cs typeface="Kanit" pitchFamily="2" charset="-34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ผลิตไฟฟ้า</c:v>
                </c:pt>
              </c:strCache>
            </c:strRef>
          </c:tx>
          <c:spPr>
            <a:ln w="41275">
              <a:solidFill>
                <a:srgbClr val="00B0F0"/>
              </a:solidFill>
              <a:prstDash val="sysDash"/>
            </a:ln>
          </c:spPr>
          <c:marker>
            <c:symbol val="circle"/>
            <c:size val="9"/>
            <c:spPr>
              <a:solidFill>
                <a:schemeClr val="bg1"/>
              </a:solidFill>
              <a:ln w="25400">
                <a:solidFill>
                  <a:srgbClr val="00B0F0"/>
                </a:solidFill>
              </a:ln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2561</c:v>
                </c:pt>
                <c:pt idx="1">
                  <c:v>2562</c:v>
                </c:pt>
                <c:pt idx="2">
                  <c:v>2563</c:v>
                </c:pt>
                <c:pt idx="3">
                  <c:v>2564</c:v>
                </c:pt>
                <c:pt idx="4">
                  <c:v>2565</c:v>
                </c:pt>
                <c:pt idx="5">
                  <c:v>2566</c:v>
                </c:pt>
              </c:numCache>
            </c:numRef>
          </c:cat>
          <c:val>
            <c:numRef>
              <c:f>Sheet1!$B$2:$B$7</c:f>
              <c:numCache>
                <c:formatCode>#,##0</c:formatCode>
                <c:ptCount val="6"/>
                <c:pt idx="0">
                  <c:v>2681</c:v>
                </c:pt>
                <c:pt idx="1">
                  <c:v>2794</c:v>
                </c:pt>
                <c:pt idx="2">
                  <c:v>2598</c:v>
                </c:pt>
                <c:pt idx="3">
                  <c:v>2603</c:v>
                </c:pt>
                <c:pt idx="4">
                  <c:v>2437</c:v>
                </c:pt>
                <c:pt idx="5">
                  <c:v>2731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03-4ECC-8F9F-5299C2C29E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อุตสาหกรรม</c:v>
                </c:pt>
              </c:strCache>
            </c:strRef>
          </c:tx>
          <c:spPr>
            <a:ln w="41275">
              <a:solidFill>
                <a:srgbClr val="FF7C80"/>
              </a:solidFill>
              <a:prstDash val="sysDash"/>
            </a:ln>
          </c:spPr>
          <c:marker>
            <c:symbol val="circle"/>
            <c:size val="9"/>
            <c:spPr>
              <a:solidFill>
                <a:schemeClr val="bg1"/>
              </a:solidFill>
              <a:ln w="25400">
                <a:solidFill>
                  <a:srgbClr val="FF7C80"/>
                </a:solidFill>
              </a:ln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2561</c:v>
                </c:pt>
                <c:pt idx="1">
                  <c:v>2562</c:v>
                </c:pt>
                <c:pt idx="2">
                  <c:v>2563</c:v>
                </c:pt>
                <c:pt idx="3">
                  <c:v>2564</c:v>
                </c:pt>
                <c:pt idx="4">
                  <c:v>2565</c:v>
                </c:pt>
                <c:pt idx="5">
                  <c:v>2566</c:v>
                </c:pt>
              </c:numCache>
            </c:numRef>
          </c:cat>
          <c:val>
            <c:numRef>
              <c:f>Sheet1!$C$2:$C$7</c:f>
              <c:numCache>
                <c:formatCode>#,##0</c:formatCode>
                <c:ptCount val="6"/>
                <c:pt idx="0">
                  <c:v>762</c:v>
                </c:pt>
                <c:pt idx="1">
                  <c:v>759</c:v>
                </c:pt>
                <c:pt idx="2">
                  <c:v>722</c:v>
                </c:pt>
                <c:pt idx="3">
                  <c:v>770</c:v>
                </c:pt>
                <c:pt idx="4">
                  <c:v>804</c:v>
                </c:pt>
                <c:pt idx="5">
                  <c:v>777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03-4ECC-8F9F-5299C2C29E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โรงแยกก๊าซ</c:v>
                </c:pt>
              </c:strCache>
            </c:strRef>
          </c:tx>
          <c:spPr>
            <a:ln w="41275">
              <a:solidFill>
                <a:srgbClr val="FFC000"/>
              </a:solidFill>
              <a:prstDash val="solid"/>
            </a:ln>
          </c:spPr>
          <c:marker>
            <c:symbol val="circle"/>
            <c:size val="9"/>
            <c:spPr>
              <a:solidFill>
                <a:schemeClr val="bg1"/>
              </a:solidFill>
              <a:ln w="25400">
                <a:solidFill>
                  <a:srgbClr val="FFC000"/>
                </a:solidFill>
              </a:ln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2561</c:v>
                </c:pt>
                <c:pt idx="1">
                  <c:v>2562</c:v>
                </c:pt>
                <c:pt idx="2">
                  <c:v>2563</c:v>
                </c:pt>
                <c:pt idx="3">
                  <c:v>2564</c:v>
                </c:pt>
                <c:pt idx="4">
                  <c:v>2565</c:v>
                </c:pt>
                <c:pt idx="5">
                  <c:v>2566</c:v>
                </c:pt>
              </c:numCache>
            </c:numRef>
          </c:cat>
          <c:val>
            <c:numRef>
              <c:f>Sheet1!$D$2:$D$7</c:f>
              <c:numCache>
                <c:formatCode>#,##0</c:formatCode>
                <c:ptCount val="6"/>
                <c:pt idx="0">
                  <c:v>1014</c:v>
                </c:pt>
                <c:pt idx="1">
                  <c:v>1015</c:v>
                </c:pt>
                <c:pt idx="2">
                  <c:v>909</c:v>
                </c:pt>
                <c:pt idx="3">
                  <c:v>909</c:v>
                </c:pt>
                <c:pt idx="4">
                  <c:v>780</c:v>
                </c:pt>
                <c:pt idx="5">
                  <c:v>783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03-4ECC-8F9F-5299C2C29E6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NGV</c:v>
                </c:pt>
              </c:strCache>
            </c:strRef>
          </c:tx>
          <c:spPr>
            <a:ln w="41275">
              <a:solidFill>
                <a:srgbClr val="78B400"/>
              </a:solidFill>
              <a:prstDash val="solid"/>
            </a:ln>
          </c:spPr>
          <c:marker>
            <c:symbol val="circle"/>
            <c:size val="9"/>
            <c:spPr>
              <a:solidFill>
                <a:schemeClr val="bg1"/>
              </a:solidFill>
              <a:ln w="25400">
                <a:solidFill>
                  <a:srgbClr val="78B400"/>
                </a:solidFill>
              </a:ln>
            </c:spPr>
          </c:marker>
          <c:trendline>
            <c:spPr>
              <a:ln>
                <a:noFill/>
              </a:ln>
            </c:spPr>
            <c:trendlineType val="linear"/>
            <c:dispRSqr val="0"/>
            <c:dispEq val="0"/>
          </c:trendline>
          <c:cat>
            <c:numRef>
              <c:f>Sheet1!$A$2:$A$7</c:f>
              <c:numCache>
                <c:formatCode>General</c:formatCode>
                <c:ptCount val="6"/>
                <c:pt idx="0">
                  <c:v>2561</c:v>
                </c:pt>
                <c:pt idx="1">
                  <c:v>2562</c:v>
                </c:pt>
                <c:pt idx="2">
                  <c:v>2563</c:v>
                </c:pt>
                <c:pt idx="3">
                  <c:v>2564</c:v>
                </c:pt>
                <c:pt idx="4">
                  <c:v>2565</c:v>
                </c:pt>
                <c:pt idx="5">
                  <c:v>2566</c:v>
                </c:pt>
              </c:numCache>
            </c:numRef>
          </c:cat>
          <c:val>
            <c:numRef>
              <c:f>Sheet1!$E$2:$E$7</c:f>
              <c:numCache>
                <c:formatCode>#,##0</c:formatCode>
                <c:ptCount val="6"/>
                <c:pt idx="0">
                  <c:v>220</c:v>
                </c:pt>
                <c:pt idx="1">
                  <c:v>194</c:v>
                </c:pt>
                <c:pt idx="2">
                  <c:v>139</c:v>
                </c:pt>
                <c:pt idx="3">
                  <c:v>112</c:v>
                </c:pt>
                <c:pt idx="4">
                  <c:v>122</c:v>
                </c:pt>
                <c:pt idx="5">
                  <c:v>119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803-4ECC-8F9F-5299C2C29E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7628032"/>
        <c:axId val="297629568"/>
      </c:lineChart>
      <c:catAx>
        <c:axId val="297628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0"/>
            </a:pPr>
            <a:endParaRPr lang="en-US"/>
          </a:p>
        </c:txPr>
        <c:crossAx val="297629568"/>
        <c:crosses val="autoZero"/>
        <c:auto val="1"/>
        <c:lblAlgn val="ctr"/>
        <c:lblOffset val="100"/>
        <c:noMultiLvlLbl val="0"/>
      </c:catAx>
      <c:valAx>
        <c:axId val="297629568"/>
        <c:scaling>
          <c:orientation val="minMax"/>
          <c:max val="300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b="0"/>
            </a:pPr>
            <a:endParaRPr lang="en-US"/>
          </a:p>
        </c:txPr>
        <c:crossAx val="297628032"/>
        <c:crosses val="autoZero"/>
        <c:crossBetween val="midCat"/>
      </c:valAx>
      <c:spPr>
        <a:ln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200" b="1">
          <a:solidFill>
            <a:schemeClr val="tx1"/>
          </a:solidFill>
          <a:latin typeface="Kanit" pitchFamily="2" charset="-34"/>
          <a:cs typeface="Kanit" pitchFamily="2" charset="-34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Sukhumvit Set" panose="02000506000000020004" pitchFamily="2" charset="-34"/>
                <a:ea typeface="+mn-ea"/>
                <a:cs typeface="Sukhumvit Set" panose="02000506000000020004" pitchFamily="2" charset="-34"/>
              </a:defRPr>
            </a:pPr>
            <a:r>
              <a:rPr lang="th-TH" dirty="0">
                <a:latin typeface="Kanit" pitchFamily="2" charset="-34"/>
                <a:cs typeface="Kanit" pitchFamily="2" charset="-34"/>
              </a:rPr>
              <a:t>สัดส่วนการใช้</a:t>
            </a:r>
            <a:endParaRPr lang="en-US" dirty="0">
              <a:latin typeface="Kanit" pitchFamily="2" charset="-34"/>
              <a:cs typeface="Kanit" pitchFamily="2" charset="-34"/>
            </a:endParaRPr>
          </a:p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Sukhumvit Set" panose="02000506000000020004" pitchFamily="2" charset="-34"/>
                <a:ea typeface="+mn-ea"/>
                <a:cs typeface="Sukhumvit Set" panose="02000506000000020004" pitchFamily="2" charset="-34"/>
              </a:defRPr>
            </a:pPr>
            <a:r>
              <a:rPr lang="th-TH" dirty="0">
                <a:latin typeface="Kanit" pitchFamily="2" charset="-34"/>
                <a:cs typeface="Kanit" pitchFamily="2" charset="-34"/>
              </a:rPr>
              <a:t>ลิกไนต์/ถ่านหิน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ผลิตไฟฟ้า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Kanit" pitchFamily="2" charset="-34"/>
                    <a:cs typeface="Kanit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ลิกไนต์</c:v>
                </c:pt>
                <c:pt idx="1">
                  <c:v>ถ่านหิน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99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28-413A-8848-2642A75CDD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อุตสาหกรรม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93-47F1-B6B8-1F54E54B6636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93-47F1-B6B8-1F54E54B6636}"/>
                </c:ext>
              </c:extLst>
            </c:dLbl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Kanit" pitchFamily="2" charset="-34"/>
                    <a:cs typeface="Kanit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ลิกไนต์</c:v>
                </c:pt>
                <c:pt idx="1">
                  <c:v>ถ่านหิน</c:v>
                </c:pt>
              </c:strCache>
            </c:strRef>
          </c:cat>
          <c:val>
            <c:numRef>
              <c:f>Sheet1!$C$2:$C$3</c:f>
              <c:numCache>
                <c:formatCode>0</c:formatCode>
                <c:ptCount val="2"/>
                <c:pt idx="0">
                  <c:v>1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28-413A-8848-2642A75CDD5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99958272"/>
        <c:axId val="299959808"/>
      </c:barChart>
      <c:catAx>
        <c:axId val="29995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Kanit" pitchFamily="2" charset="-34"/>
                <a:ea typeface="+mn-ea"/>
                <a:cs typeface="Kanit" pitchFamily="2" charset="-34"/>
              </a:defRPr>
            </a:pPr>
            <a:endParaRPr lang="en-US"/>
          </a:p>
        </c:txPr>
        <c:crossAx val="299959808"/>
        <c:crosses val="autoZero"/>
        <c:auto val="1"/>
        <c:lblAlgn val="ctr"/>
        <c:lblOffset val="100"/>
        <c:noMultiLvlLbl val="0"/>
      </c:catAx>
      <c:valAx>
        <c:axId val="2999598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99958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Kanit" pitchFamily="2" charset="-34"/>
              <a:ea typeface="+mn-ea"/>
              <a:cs typeface="Kanit" pitchFamily="2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Sukhumvit Set" panose="02000506000000020004" pitchFamily="2" charset="-34"/>
          <a:cs typeface="Sukhumvit Set" panose="02000506000000020004" pitchFamily="2" charset="-34"/>
        </a:defRPr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860219840166592E-2"/>
          <c:y val="8.8559476940382464E-2"/>
          <c:w val="0.85434758228429963"/>
          <c:h val="0.680747562804649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2563</c:v>
                </c:pt>
              </c:strCache>
            </c:strRef>
          </c:tx>
          <c:spPr>
            <a:pattFill prst="trellis">
              <a:fgClr>
                <a:srgbClr val="00B0F0"/>
              </a:fgClr>
              <a:bgClr>
                <a:schemeClr val="tx1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Sheet1!$B$2:$B$13</c:f>
              <c:numCache>
                <c:formatCode>_(* #,##0_);_(* \(#,##0\);_(* "-"??_);_(@_)</c:formatCode>
                <c:ptCount val="12"/>
                <c:pt idx="0">
                  <c:v>15509</c:v>
                </c:pt>
                <c:pt idx="1">
                  <c:v>15143</c:v>
                </c:pt>
                <c:pt idx="2">
                  <c:v>16560</c:v>
                </c:pt>
                <c:pt idx="3">
                  <c:v>15363</c:v>
                </c:pt>
                <c:pt idx="4">
                  <c:v>16119</c:v>
                </c:pt>
                <c:pt idx="5">
                  <c:v>15530</c:v>
                </c:pt>
                <c:pt idx="6">
                  <c:v>16047</c:v>
                </c:pt>
                <c:pt idx="7">
                  <c:v>16027</c:v>
                </c:pt>
                <c:pt idx="8">
                  <c:v>15973</c:v>
                </c:pt>
                <c:pt idx="9">
                  <c:v>15356</c:v>
                </c:pt>
                <c:pt idx="10">
                  <c:v>14903</c:v>
                </c:pt>
                <c:pt idx="11">
                  <c:v>14516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37-4444-8CDF-65FD4962CC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2564</c:v>
                </c:pt>
              </c:strCache>
            </c:strRef>
          </c:tx>
          <c:spPr>
            <a:pattFill prst="pct90">
              <a:fgClr>
                <a:srgbClr val="FFC000"/>
              </a:fgClr>
              <a:bgClr>
                <a:schemeClr val="tx1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Sheet1!$C$2:$C$13</c:f>
              <c:numCache>
                <c:formatCode>_(* #,##0_);_(* \(#,##0\);_(* "-"??_);_(@_)</c:formatCode>
                <c:ptCount val="12"/>
                <c:pt idx="0">
                  <c:v>13951</c:v>
                </c:pt>
                <c:pt idx="1">
                  <c:v>13915</c:v>
                </c:pt>
                <c:pt idx="2">
                  <c:v>16893</c:v>
                </c:pt>
                <c:pt idx="3">
                  <c:v>16139</c:v>
                </c:pt>
                <c:pt idx="4">
                  <c:v>17254</c:v>
                </c:pt>
                <c:pt idx="5">
                  <c:v>16975</c:v>
                </c:pt>
                <c:pt idx="6">
                  <c:v>16507</c:v>
                </c:pt>
                <c:pt idx="7">
                  <c:v>16283</c:v>
                </c:pt>
                <c:pt idx="8">
                  <c:v>15747</c:v>
                </c:pt>
                <c:pt idx="9">
                  <c:v>16286</c:v>
                </c:pt>
                <c:pt idx="10">
                  <c:v>15769</c:v>
                </c:pt>
                <c:pt idx="11">
                  <c:v>14749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37-4444-8CDF-65FD4962CC9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2565</c:v>
                </c:pt>
              </c:strCache>
            </c:strRef>
          </c:tx>
          <c:spPr>
            <a:pattFill prst="pct75">
              <a:fgClr>
                <a:srgbClr val="FF7C80"/>
              </a:fgClr>
              <a:bgClr>
                <a:schemeClr val="tx1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Sheet1!$D$2:$D$13</c:f>
              <c:numCache>
                <c:formatCode>_(* #,##0_);_(* \(#,##0\);_(* "-"??_);_(@_)</c:formatCode>
                <c:ptCount val="12"/>
                <c:pt idx="0">
                  <c:v>15265</c:v>
                </c:pt>
                <c:pt idx="1">
                  <c:v>14786</c:v>
                </c:pt>
                <c:pt idx="2">
                  <c:v>17365</c:v>
                </c:pt>
                <c:pt idx="3">
                  <c:v>16598</c:v>
                </c:pt>
                <c:pt idx="4">
                  <c:v>17546</c:v>
                </c:pt>
                <c:pt idx="5">
                  <c:v>17300</c:v>
                </c:pt>
                <c:pt idx="6">
                  <c:v>17329</c:v>
                </c:pt>
                <c:pt idx="7">
                  <c:v>17276</c:v>
                </c:pt>
                <c:pt idx="8">
                  <c:v>16508</c:v>
                </c:pt>
                <c:pt idx="9">
                  <c:v>16032</c:v>
                </c:pt>
                <c:pt idx="10">
                  <c:v>16061</c:v>
                </c:pt>
                <c:pt idx="11">
                  <c:v>15191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37-4444-8CDF-65FD4962CC9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2566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Sheet1!$A$2:$A$13</c:f>
              <c:strCache>
                <c:ptCount val="12"/>
                <c:pt idx="0">
                  <c:v>ม.ค.</c:v>
                </c:pt>
                <c:pt idx="1">
                  <c:v>ก.พ.</c:v>
                </c:pt>
                <c:pt idx="2">
                  <c:v>มี.ค.</c:v>
                </c:pt>
                <c:pt idx="3">
                  <c:v>เม.ย.</c:v>
                </c:pt>
                <c:pt idx="4">
                  <c:v>พ.ค.</c:v>
                </c:pt>
                <c:pt idx="5">
                  <c:v>มิ.ย.</c:v>
                </c:pt>
                <c:pt idx="6">
                  <c:v>ก.ค.</c:v>
                </c:pt>
                <c:pt idx="7">
                  <c:v>ส.ค.</c:v>
                </c:pt>
                <c:pt idx="8">
                  <c:v>ก.ย.</c:v>
                </c:pt>
                <c:pt idx="9">
                  <c:v>ต.ค.</c:v>
                </c:pt>
                <c:pt idx="10">
                  <c:v>พ.ย.</c:v>
                </c:pt>
                <c:pt idx="11">
                  <c:v>ธ.ค.</c:v>
                </c:pt>
              </c:strCache>
            </c:strRef>
          </c:cat>
          <c:val>
            <c:numRef>
              <c:f>Sheet1!$E$2:$E$13</c:f>
              <c:numCache>
                <c:formatCode>#,##0.00_);[Red]\(#,##0.00\)</c:formatCode>
                <c:ptCount val="12"/>
                <c:pt idx="0">
                  <c:v>14679</c:v>
                </c:pt>
                <c:pt idx="1">
                  <c:v>14758</c:v>
                </c:pt>
                <c:pt idx="2">
                  <c:v>17023</c:v>
                </c:pt>
                <c:pt idx="3">
                  <c:v>17826</c:v>
                </c:pt>
                <c:pt idx="4">
                  <c:v>18975</c:v>
                </c:pt>
                <c:pt idx="5">
                  <c:v>17781</c:v>
                </c:pt>
                <c:pt idx="6" formatCode="_(* #,##0_);_(* \(#,##0\);_(* &quot;-&quot;??_);_(@_)">
                  <c:v>17902</c:v>
                </c:pt>
                <c:pt idx="7" formatCode="_(* #,##0_);_(* \(#,##0\);_(* &quot;-&quot;??_);_(@_)">
                  <c:v>17863</c:v>
                </c:pt>
                <c:pt idx="8" formatCode="_(* #,##0_);_(* \(#,##0\);_(* &quot;-&quot;??_);_(@_)">
                  <c:v>17125</c:v>
                </c:pt>
                <c:pt idx="9" formatCode="_(* #,##0_);_(* \(#,##0\);_(* &quot;-&quot;??_);_(@_)">
                  <c:v>17180</c:v>
                </c:pt>
                <c:pt idx="10" formatCode="_(* #,##0_);_(* \(#,##0\);_(* &quot;-&quot;??_);_(@_)">
                  <c:v>16661</c:v>
                </c:pt>
                <c:pt idx="11" formatCode="_(* #,##0_);_(* \(#,##0\);_(* &quot;-&quot;??_);_(@_)">
                  <c:v>16149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37-4444-8CDF-65FD4962CC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6"/>
        <c:axId val="300198528"/>
        <c:axId val="300204416"/>
      </c:barChart>
      <c:catAx>
        <c:axId val="300198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Kanit" pitchFamily="2" charset="-34"/>
                <a:cs typeface="Kanit" pitchFamily="2" charset="-34"/>
              </a:defRPr>
            </a:pPr>
            <a:endParaRPr lang="en-US"/>
          </a:p>
        </c:txPr>
        <c:crossAx val="300204416"/>
        <c:crosses val="autoZero"/>
        <c:auto val="1"/>
        <c:lblAlgn val="ctr"/>
        <c:lblOffset val="100"/>
        <c:noMultiLvlLbl val="0"/>
      </c:catAx>
      <c:valAx>
        <c:axId val="300204416"/>
        <c:scaling>
          <c:orientation val="minMax"/>
          <c:min val="1000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Kanit" pitchFamily="2" charset="-34"/>
                <a:cs typeface="Kanit" pitchFamily="2" charset="-34"/>
              </a:defRPr>
            </a:pPr>
            <a:endParaRPr lang="en-US"/>
          </a:p>
        </c:txPr>
        <c:crossAx val="300198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0.58425</cdr:x>
      <cdr:y>0.45234</cdr:y>
    </cdr:from>
    <cdr:to>
      <cdr:x>0.91702</cdr:x>
      <cdr:y>0.50974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05423" y="1832048"/>
          <a:ext cx="914400" cy="232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h-TH" sz="900" b="1" dirty="0">
              <a:latin typeface="Kanit" pitchFamily="2" charset="-34"/>
              <a:cs typeface="Kanit" pitchFamily="2" charset="-34"/>
            </a:rPr>
            <a:t>อุตสาหกรรม</a:t>
          </a:r>
          <a:endParaRPr lang="en-US" sz="900" b="1" dirty="0">
            <a:latin typeface="Kanit" pitchFamily="2" charset="-34"/>
            <a:cs typeface="Kanit" pitchFamily="2" charset="-34"/>
          </a:endParaRPr>
        </a:p>
      </cdr:txBody>
    </cdr:sp>
  </cdr:relSizeAnchor>
  <cdr:relSizeAnchor xmlns:cdr="http://schemas.openxmlformats.org/drawingml/2006/chartDrawing">
    <cdr:from>
      <cdr:x>0.13523</cdr:x>
      <cdr:y>0.28366</cdr:y>
    </cdr:from>
    <cdr:to>
      <cdr:x>0.468</cdr:x>
      <cdr:y>0.34106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71583" y="1148880"/>
          <a:ext cx="914400" cy="232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900" b="1" dirty="0">
              <a:latin typeface="Kanit" pitchFamily="2" charset="-34"/>
              <a:cs typeface="Kanit" pitchFamily="2" charset="-34"/>
            </a:rPr>
            <a:t>อุตสาหกรรม</a:t>
          </a:r>
          <a:endParaRPr lang="en-US" sz="900" b="1" dirty="0">
            <a:latin typeface="Kanit" pitchFamily="2" charset="-34"/>
            <a:cs typeface="Kanit" pitchFamily="2" charset="-34"/>
          </a:endParaRPr>
        </a:p>
      </cdr:txBody>
    </cdr:sp>
  </cdr:relSizeAnchor>
  <cdr:relSizeAnchor xmlns:cdr="http://schemas.openxmlformats.org/drawingml/2006/chartDrawing">
    <cdr:from>
      <cdr:x>0.15326</cdr:x>
      <cdr:y>0.55622</cdr:y>
    </cdr:from>
    <cdr:to>
      <cdr:x>0.48603</cdr:x>
      <cdr:y>0.61362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1124" y="2252794"/>
          <a:ext cx="914400" cy="232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900" b="1" dirty="0">
              <a:latin typeface="Kanit" pitchFamily="2" charset="-34"/>
              <a:cs typeface="Kanit" pitchFamily="2" charset="-34"/>
            </a:rPr>
            <a:t>ผลิตไฟฟ้า</a:t>
          </a:r>
          <a:endParaRPr lang="en-US" sz="900" b="1" dirty="0">
            <a:latin typeface="Kanit" pitchFamily="2" charset="-34"/>
            <a:cs typeface="Kanit" pitchFamily="2" charset="-34"/>
          </a:endParaRPr>
        </a:p>
      </cdr:txBody>
    </cdr:sp>
  </cdr:relSizeAnchor>
  <cdr:relSizeAnchor xmlns:cdr="http://schemas.openxmlformats.org/drawingml/2006/chartDrawing">
    <cdr:from>
      <cdr:x>0.60625</cdr:x>
      <cdr:y>0.73414</cdr:y>
    </cdr:from>
    <cdr:to>
      <cdr:x>0.93902</cdr:x>
      <cdr:y>0.79154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665870" y="2973396"/>
          <a:ext cx="914400" cy="232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900" b="1" dirty="0">
              <a:latin typeface="Kanit" pitchFamily="2" charset="-34"/>
              <a:cs typeface="Kanit" pitchFamily="2" charset="-34"/>
            </a:rPr>
            <a:t>ผลิตไฟฟ้า</a:t>
          </a:r>
          <a:endParaRPr lang="en-US" sz="900" b="1" dirty="0">
            <a:latin typeface="Kanit" pitchFamily="2" charset="-34"/>
            <a:cs typeface="Kanit" pitchFamily="2" charset="-34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0.09214</cdr:x>
      <cdr:y>0.32869</cdr:y>
    </cdr:from>
    <cdr:to>
      <cdr:x>0.15723</cdr:x>
      <cdr:y>0.42284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7D8A871-E5C2-A975-D4BB-BD2C559700EF}"/>
            </a:ext>
          </a:extLst>
        </cdr:cNvPr>
        <cdr:cNvSpPr txBox="1"/>
      </cdr:nvSpPr>
      <cdr:spPr>
        <a:xfrm xmlns:a="http://schemas.openxmlformats.org/drawingml/2006/main">
          <a:off x="1054973" y="1074454"/>
          <a:ext cx="745227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chemeClr val="accent6">
                  <a:lumMod val="75000"/>
                </a:schemeClr>
              </a:solidFill>
              <a:latin typeface="Kanit" pitchFamily="2" charset="-34"/>
              <a:cs typeface="Kanit" pitchFamily="2" charset="-34"/>
            </a:rPr>
            <a:t>2567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72547" cy="496887"/>
          </a:xfrm>
          <a:prstGeom prst="rect">
            <a:avLst/>
          </a:prstGeom>
        </p:spPr>
        <p:txBody>
          <a:bodyPr vert="horz" lIns="88520" tIns="44260" rIns="88520" bIns="4426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3855" y="4"/>
            <a:ext cx="2972547" cy="496887"/>
          </a:xfrm>
          <a:prstGeom prst="rect">
            <a:avLst/>
          </a:prstGeom>
        </p:spPr>
        <p:txBody>
          <a:bodyPr vert="horz" lIns="88520" tIns="44260" rIns="88520" bIns="44260" rtlCol="0"/>
          <a:lstStyle>
            <a:lvl1pPr algn="r">
              <a:defRPr sz="1200"/>
            </a:lvl1pPr>
          </a:lstStyle>
          <a:p>
            <a:fld id="{61888DD0-F2F5-4092-ADF9-E15D62FF1764}" type="datetimeFigureOut">
              <a:rPr lang="th-TH" smtClean="0"/>
              <a:t>19/04/67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428164"/>
            <a:ext cx="2972547" cy="496886"/>
          </a:xfrm>
          <a:prstGeom prst="rect">
            <a:avLst/>
          </a:prstGeom>
        </p:spPr>
        <p:txBody>
          <a:bodyPr vert="horz" lIns="88520" tIns="44260" rIns="88520" bIns="4426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3855" y="9428164"/>
            <a:ext cx="2972547" cy="496886"/>
          </a:xfrm>
          <a:prstGeom prst="rect">
            <a:avLst/>
          </a:prstGeom>
        </p:spPr>
        <p:txBody>
          <a:bodyPr vert="horz" lIns="88520" tIns="44260" rIns="88520" bIns="44260" rtlCol="0" anchor="b"/>
          <a:lstStyle>
            <a:lvl1pPr algn="r">
              <a:defRPr sz="1200"/>
            </a:lvl1pPr>
          </a:lstStyle>
          <a:p>
            <a:fld id="{09C98456-ECD5-475A-9B52-CDC6D7A127B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1402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72547" cy="496887"/>
          </a:xfrm>
          <a:prstGeom prst="rect">
            <a:avLst/>
          </a:prstGeom>
        </p:spPr>
        <p:txBody>
          <a:bodyPr vert="horz" lIns="88510" tIns="44256" rIns="88510" bIns="44256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3856" y="4"/>
            <a:ext cx="2972547" cy="496887"/>
          </a:xfrm>
          <a:prstGeom prst="rect">
            <a:avLst/>
          </a:prstGeom>
        </p:spPr>
        <p:txBody>
          <a:bodyPr vert="horz" lIns="88510" tIns="44256" rIns="88510" bIns="44256" rtlCol="0"/>
          <a:lstStyle>
            <a:lvl1pPr algn="r">
              <a:defRPr sz="1200"/>
            </a:lvl1pPr>
          </a:lstStyle>
          <a:p>
            <a:fld id="{E933BBF7-E64D-486C-BED8-E9B1A1BBF080}" type="datetimeFigureOut">
              <a:rPr lang="th-TH" smtClean="0"/>
              <a:t>19/04/67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510" tIns="44256" rIns="88510" bIns="44256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484" y="4714879"/>
            <a:ext cx="5487040" cy="4467225"/>
          </a:xfrm>
          <a:prstGeom prst="rect">
            <a:avLst/>
          </a:prstGeom>
        </p:spPr>
        <p:txBody>
          <a:bodyPr vert="horz" lIns="88510" tIns="44256" rIns="88510" bIns="4425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28165"/>
            <a:ext cx="2972547" cy="496886"/>
          </a:xfrm>
          <a:prstGeom prst="rect">
            <a:avLst/>
          </a:prstGeom>
        </p:spPr>
        <p:txBody>
          <a:bodyPr vert="horz" lIns="88510" tIns="44256" rIns="88510" bIns="44256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3856" y="9428165"/>
            <a:ext cx="2972547" cy="496886"/>
          </a:xfrm>
          <a:prstGeom prst="rect">
            <a:avLst/>
          </a:prstGeom>
        </p:spPr>
        <p:txBody>
          <a:bodyPr vert="horz" lIns="88510" tIns="44256" rIns="88510" bIns="44256" rtlCol="0" anchor="b"/>
          <a:lstStyle>
            <a:lvl1pPr algn="r">
              <a:defRPr sz="1200"/>
            </a:lvl1pPr>
          </a:lstStyle>
          <a:p>
            <a:fld id="{65E1D40D-9556-4927-8509-2291EC4FED8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408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400" dirty="0">
              <a:latin typeface="Sukhumvit Set" panose="02000506000000020004" pitchFamily="2" charset="-34"/>
              <a:cs typeface="Sukhumvit Set" panose="02000506000000020004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C721F-4C2B-4DED-8B8E-E1C6DE955C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80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5204" latinLnBrk="1">
              <a:defRPr/>
            </a:pPr>
            <a:endParaRPr lang="en-US" sz="1400" dirty="0">
              <a:latin typeface="Sukhumvit Set" panose="02000506000000020004" pitchFamily="2" charset="-34"/>
              <a:cs typeface="Sukhumvit Set" panose="02000506000000020004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5092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5204" latinLnBrk="1">
              <a:defRPr/>
            </a:pPr>
            <a:endParaRPr lang="th-TH" sz="1400" dirty="0">
              <a:latin typeface="Sukhumvit Set" panose="02000506000000020004" pitchFamily="2" charset="-34"/>
              <a:cs typeface="Sukhumvit Set" panose="02000506000000020004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7242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1D40D-9556-4927-8509-2291EC4FED81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4786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0563"/>
            <a:ext cx="6134100" cy="344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4010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506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367">
              <a:defRPr/>
            </a:pPr>
            <a:fld id="{65E1D40D-9556-4927-8509-2291EC4FED81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24367">
                <a:defRPr/>
              </a:pPr>
              <a:t>16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85702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367">
              <a:defRPr/>
            </a:pPr>
            <a:fld id="{65E1D40D-9556-4927-8509-2291EC4FED81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24367">
                <a:defRPr/>
              </a:pPr>
              <a:t>17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21544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2839" y="4743705"/>
            <a:ext cx="6594238" cy="4742106"/>
          </a:xfrm>
        </p:spPr>
        <p:txBody>
          <a:bodyPr/>
          <a:lstStyle/>
          <a:p>
            <a:pPr defTabSz="895065"/>
            <a:endParaRPr lang="th-TH" sz="1500" dirty="0">
              <a:solidFill>
                <a:prstClr val="black"/>
              </a:solidFill>
              <a:highlight>
                <a:srgbClr val="FFFF00"/>
              </a:highligh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367">
              <a:defRPr/>
            </a:pPr>
            <a:fld id="{65E1D40D-9556-4927-8509-2291EC4FED81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24367">
                <a:defRPr/>
              </a:pPr>
              <a:t>18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7909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5065"/>
            <a:endParaRPr lang="en-US" sz="15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367">
              <a:defRPr/>
            </a:pPr>
            <a:fld id="{65E1D40D-9556-4927-8509-2291EC4FED81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24367">
                <a:defRPr/>
              </a:pPr>
              <a:t>19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20711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5065"/>
            <a:endParaRPr lang="en-US" sz="15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367">
              <a:defRPr/>
            </a:pPr>
            <a:fld id="{65E1D40D-9556-4927-8509-2291EC4FED81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24367">
                <a:defRPr/>
              </a:pPr>
              <a:t>20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6106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0563"/>
            <a:ext cx="6134100" cy="34496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74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4150" y="782638"/>
            <a:ext cx="6951663" cy="3910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4" y="4950623"/>
            <a:ext cx="6400800" cy="5263820"/>
          </a:xfrm>
        </p:spPr>
        <p:txBody>
          <a:bodyPr/>
          <a:lstStyle/>
          <a:p>
            <a:endParaRPr lang="th-TH" sz="1400" dirty="0">
              <a:latin typeface="Sukhumvit Set" panose="02000506000000020004" pitchFamily="2" charset="-34"/>
              <a:cs typeface="Sukhumvit Set" panose="02000506000000020004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C721F-4C2B-4DED-8B8E-E1C6DE955C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43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4150" y="782638"/>
            <a:ext cx="6951663" cy="3910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4" y="4950623"/>
            <a:ext cx="6400800" cy="5263820"/>
          </a:xfrm>
        </p:spPr>
        <p:txBody>
          <a:bodyPr/>
          <a:lstStyle/>
          <a:p>
            <a:endParaRPr lang="th-TH" sz="1400" dirty="0">
              <a:latin typeface="Sukhumvit Set" panose="02000506000000020004" pitchFamily="2" charset="-34"/>
              <a:cs typeface="Sukhumvit Set" panose="02000506000000020004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C721F-4C2B-4DED-8B8E-E1C6DE955C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1D40D-9556-4927-8509-2291EC4FED81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59006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354EF-8473-4BAC-AEA1-9B5E130A6CA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10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1D40D-9556-4927-8509-2291EC4FED81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9919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1D40D-9556-4927-8509-2291EC4FED81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1191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04200" y="4743706"/>
            <a:ext cx="6303233" cy="449453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367">
              <a:defRPr/>
            </a:pPr>
            <a:fld id="{65E1D40D-9556-4927-8509-2291EC4FED81}" type="slidenum">
              <a: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pPr defTabSz="924367">
                <a:defRPr/>
              </a:pPr>
              <a:t>10</a:t>
            </a:fld>
            <a:endParaRPr lang="th-TH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9139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5204" latinLnBrk="1">
              <a:defRPr/>
            </a:pPr>
            <a:endParaRPr lang="en-US" sz="1400" dirty="0">
              <a:latin typeface="Sukhumvit Set" panose="02000506000000020004" pitchFamily="2" charset="-34"/>
              <a:cs typeface="Sukhumvit Set" panose="02000506000000020004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1841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://pptmon.com/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://pptmon.com/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://pptmon.com/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69A5A-F24C-41D6-9D47-E93CDCF91951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5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037F-FCA4-4C1A-91C2-628FAAB0CF36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46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0983-2849-4B16-B903-6C96EBB1FF76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94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B6D672F-E7BC-4F71-8F05-397785130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074420"/>
            <a:ext cx="12192000" cy="470916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9964944-6838-4D32-A776-4FE17157D3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977390"/>
            <a:ext cx="12192000" cy="2903220"/>
          </a:xfrm>
          <a:prstGeom prst="rect">
            <a:avLst/>
          </a:prstGeom>
        </p:spPr>
      </p:pic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B814E2CC-6103-4246-8195-28B62153EE6D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4953000" y="1790700"/>
            <a:ext cx="7239000" cy="2819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Graphic 3">
            <a:hlinkClick r:id="rId4"/>
            <a:extLst>
              <a:ext uri="{FF2B5EF4-FFF2-40B4-BE49-F238E27FC236}">
                <a16:creationId xmlns:a16="http://schemas.microsoft.com/office/drawing/2014/main" id="{22C6F1D8-ECE9-49C3-A1E7-90876CBEE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7"/>
            <a:extLst>
              <a:ext uri="{FF2B5EF4-FFF2-40B4-BE49-F238E27FC236}">
                <a16:creationId xmlns:a16="http://schemas.microsoft.com/office/drawing/2014/main" id="{F8CB04C6-BFC5-4AE2-8B08-EA6CCE0089F2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442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69A5A-F24C-41D6-9D47-E93CDCF91951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77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97E4-B895-4AE9-B864-03692EB3797E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85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17CCE-9ED3-4456-844E-518EEEA42364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82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34B8C-4A89-4BD1-935E-D8FD252642AC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64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29B2-8DA4-4877-83DC-59405E41A8FC}" type="datetime1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85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2CA3B-A991-469F-B783-52DBD8F919DF}" type="datetime1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1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8C4C-5DE4-457B-BC2E-DFD571CD71B7}" type="datetime1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26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97E4-B895-4AE9-B864-03692EB3797E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89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C5B80-2313-47DA-8940-DEEB14BDFB7B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4E271-ABCE-4BAE-9375-4B7178904010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69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037F-FCA4-4C1A-91C2-628FAAB0CF36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16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0983-2849-4B16-B903-6C96EBB1FF76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03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B6D672F-E7BC-4F71-8F05-397785130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074420"/>
            <a:ext cx="12192000" cy="470916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9964944-6838-4D32-A776-4FE17157D3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977390"/>
            <a:ext cx="12192000" cy="2903220"/>
          </a:xfrm>
          <a:prstGeom prst="rect">
            <a:avLst/>
          </a:prstGeom>
        </p:spPr>
      </p:pic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B814E2CC-6103-4246-8195-28B62153EE6D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4953000" y="1790700"/>
            <a:ext cx="7239000" cy="2819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Graphic 3">
            <a:hlinkClick r:id="rId4"/>
            <a:extLst>
              <a:ext uri="{FF2B5EF4-FFF2-40B4-BE49-F238E27FC236}">
                <a16:creationId xmlns:a16="http://schemas.microsoft.com/office/drawing/2014/main" id="{22C6F1D8-ECE9-49C3-A1E7-90876CBEE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7"/>
            <a:extLst>
              <a:ext uri="{FF2B5EF4-FFF2-40B4-BE49-F238E27FC236}">
                <a16:creationId xmlns:a16="http://schemas.microsoft.com/office/drawing/2014/main" id="{F8CB04C6-BFC5-4AE2-8B08-EA6CCE0089F2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217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69A5A-F24C-41D6-9D47-E93CDCF91951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41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97E4-B895-4AE9-B864-03692EB3797E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14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17CCE-9ED3-4456-844E-518EEEA42364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48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34B8C-4A89-4BD1-935E-D8FD252642AC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62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29B2-8DA4-4877-83DC-59405E41A8FC}" type="datetime1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7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17CCE-9ED3-4456-844E-518EEEA42364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843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2CA3B-A991-469F-B783-52DBD8F919DF}" type="datetime1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19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8C4C-5DE4-457B-BC2E-DFD571CD71B7}" type="datetime1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53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C5B80-2313-47DA-8940-DEEB14BDFB7B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14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4E271-ABCE-4BAE-9375-4B7178904010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34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0037F-FCA4-4C1A-91C2-628FAAB0CF36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86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0983-2849-4B16-B903-6C96EBB1FF76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986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B6D672F-E7BC-4F71-8F05-397785130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074420"/>
            <a:ext cx="12192000" cy="470916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9964944-6838-4D32-A776-4FE17157D3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977390"/>
            <a:ext cx="12192000" cy="2903220"/>
          </a:xfrm>
          <a:prstGeom prst="rect">
            <a:avLst/>
          </a:prstGeom>
        </p:spPr>
      </p:pic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B814E2CC-6103-4246-8195-28B62153EE6D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4953000" y="1790700"/>
            <a:ext cx="7239000" cy="2819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Graphic 3">
            <a:hlinkClick r:id="rId4"/>
            <a:extLst>
              <a:ext uri="{FF2B5EF4-FFF2-40B4-BE49-F238E27FC236}">
                <a16:creationId xmlns:a16="http://schemas.microsoft.com/office/drawing/2014/main" id="{22C6F1D8-ECE9-49C3-A1E7-90876CBEE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7"/>
            <a:extLst>
              <a:ext uri="{FF2B5EF4-FFF2-40B4-BE49-F238E27FC236}">
                <a16:creationId xmlns:a16="http://schemas.microsoft.com/office/drawing/2014/main" id="{F8CB04C6-BFC5-4AE2-8B08-EA6CCE0089F2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13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34B8C-4A89-4BD1-935E-D8FD252642AC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2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29B2-8DA4-4877-83DC-59405E41A8FC}" type="datetime1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6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2CA3B-A991-469F-B783-52DBD8F919DF}" type="datetime1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66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8C4C-5DE4-457B-BC2E-DFD571CD71B7}" type="datetime1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92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C5B80-2313-47DA-8940-DEEB14BDFB7B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6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4E271-ABCE-4BAE-9375-4B7178904010}" type="datetime1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8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40A5F-C0B1-4C73-95FB-03A6F7F50F2B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0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40A5F-C0B1-4C73-95FB-03A6F7F50F2B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5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40A5F-C0B1-4C73-95FB-03A6F7F50F2B}" type="datetime1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E61EC-8322-49C6-8DD3-A905A7820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3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chart" Target="../charts/char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chart" Target="../charts/chart15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54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64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54.png"/><Relationship Id="rId4" Type="http://schemas.microsoft.com/office/2007/relationships/hdphoto" Target="../media/hdphoto3.wdp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svg"/><Relationship Id="rId18" Type="http://schemas.openxmlformats.org/officeDocument/2006/relationships/image" Target="../media/image7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chart" Target="../charts/chart6.xml"/><Relationship Id="rId5" Type="http://schemas.openxmlformats.org/officeDocument/2006/relationships/image" Target="../media/image28.png"/><Relationship Id="rId15" Type="http://schemas.openxmlformats.org/officeDocument/2006/relationships/image" Target="../media/image36.svg"/><Relationship Id="rId10" Type="http://schemas.openxmlformats.org/officeDocument/2006/relationships/chart" Target="../charts/chart5.xml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chart" Target="../charts/chart7.xml"/><Relationship Id="rId7" Type="http://schemas.openxmlformats.org/officeDocument/2006/relationships/image" Target="../media/image4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hart" Target="../charts/chart8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295658">
            <a:off x="-6965885" y="150267"/>
            <a:ext cx="15939521" cy="5730402"/>
          </a:xfrm>
          <a:prstGeom prst="rect">
            <a:avLst/>
          </a:prstGeom>
          <a:solidFill>
            <a:srgbClr val="545454">
              <a:alpha val="7000"/>
            </a:srgbClr>
          </a:solid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C6DEE9-1C17-4918-8813-E4665DCC723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1520"/>
            <a:ext cx="5685467" cy="10471078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26BF26BD-0BCF-4855-9895-1E8422FFAF89}"/>
              </a:ext>
            </a:extLst>
          </p:cNvPr>
          <p:cNvSpPr/>
          <p:nvPr/>
        </p:nvSpPr>
        <p:spPr>
          <a:xfrm>
            <a:off x="-153366" y="5031692"/>
            <a:ext cx="6838794" cy="1826308"/>
          </a:xfrm>
          <a:custGeom>
            <a:avLst/>
            <a:gdLst/>
            <a:ahLst/>
            <a:cxnLst/>
            <a:rect l="l" t="t" r="r" b="b"/>
            <a:pathLst>
              <a:path w="8702946" h="2879225">
                <a:moveTo>
                  <a:pt x="0" y="0"/>
                </a:moveTo>
                <a:lnTo>
                  <a:pt x="8702946" y="0"/>
                </a:lnTo>
                <a:lnTo>
                  <a:pt x="8702946" y="2879225"/>
                </a:lnTo>
                <a:lnTo>
                  <a:pt x="0" y="2879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6685431" y="0"/>
            <a:ext cx="5514655" cy="1744290"/>
            <a:chOff x="0" y="0"/>
            <a:chExt cx="12072559" cy="3818562"/>
          </a:xfrm>
          <a:solidFill>
            <a:schemeClr val="bg2">
              <a:lumMod val="75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2072565" cy="3818532"/>
            </a:xfrm>
            <a:custGeom>
              <a:avLst/>
              <a:gdLst/>
              <a:ahLst/>
              <a:cxnLst/>
              <a:rect l="l" t="t" r="r" b="b"/>
              <a:pathLst>
                <a:path w="12072565" h="3818532">
                  <a:moveTo>
                    <a:pt x="0" y="0"/>
                  </a:moveTo>
                  <a:lnTo>
                    <a:pt x="10794875" y="0"/>
                  </a:lnTo>
                  <a:lnTo>
                    <a:pt x="12072565" y="1092266"/>
                  </a:lnTo>
                  <a:lnTo>
                    <a:pt x="12072565" y="3818532"/>
                  </a:lnTo>
                  <a:lnTo>
                    <a:pt x="0" y="3818532"/>
                  </a:lnTo>
                  <a:close/>
                </a:path>
              </a:pathLst>
            </a:custGeom>
            <a:grpFill/>
          </p:spPr>
        </p:sp>
      </p:grpSp>
      <p:sp>
        <p:nvSpPr>
          <p:cNvPr id="5" name="Freeform 5"/>
          <p:cNvSpPr/>
          <p:nvPr/>
        </p:nvSpPr>
        <p:spPr>
          <a:xfrm>
            <a:off x="7220835" y="361252"/>
            <a:ext cx="4514306" cy="1021787"/>
          </a:xfrm>
          <a:custGeom>
            <a:avLst/>
            <a:gdLst/>
            <a:ahLst/>
            <a:cxnLst/>
            <a:rect l="l" t="t" r="r" b="b"/>
            <a:pathLst>
              <a:path w="6771459" h="1532680">
                <a:moveTo>
                  <a:pt x="0" y="0"/>
                </a:moveTo>
                <a:lnTo>
                  <a:pt x="6771459" y="0"/>
                </a:lnTo>
                <a:lnTo>
                  <a:pt x="6771459" y="1532680"/>
                </a:lnTo>
                <a:lnTo>
                  <a:pt x="0" y="15326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4" b="-84"/>
            </a:stretch>
          </a:blipFill>
        </p:spPr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AAFC3F9-0DFA-4DD5-8574-40AD89292400}"/>
              </a:ext>
            </a:extLst>
          </p:cNvPr>
          <p:cNvSpPr txBox="1">
            <a:spLocks noChangeArrowheads="1"/>
          </p:cNvSpPr>
          <p:nvPr/>
        </p:nvSpPr>
        <p:spPr>
          <a:xfrm>
            <a:off x="3559810" y="3015468"/>
            <a:ext cx="8784976" cy="201622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base">
              <a:spcAft>
                <a:spcPct val="0"/>
              </a:spcAft>
            </a:pPr>
            <a:r>
              <a:rPr lang="th-TH" sz="6600" b="1" dirty="0">
                <a:latin typeface="Kanit" pitchFamily="2" charset="-34"/>
                <a:ea typeface="Tahoma" pitchFamily="34" charset="0"/>
                <a:cs typeface="Kanit" pitchFamily="2" charset="-34"/>
              </a:rPr>
              <a:t>สถานการณ์พลังงาน</a:t>
            </a:r>
          </a:p>
          <a:p>
            <a:pPr lvl="0" fontAlgn="base">
              <a:spcAft>
                <a:spcPct val="0"/>
              </a:spcAft>
            </a:pPr>
            <a:r>
              <a:rPr lang="th-TH" sz="6600" b="1" dirty="0">
                <a:solidFill>
                  <a:srgbClr val="FFC000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ปี</a:t>
            </a:r>
            <a:r>
              <a:rPr lang="en-US" sz="6600" b="1" dirty="0">
                <a:solidFill>
                  <a:srgbClr val="FFC000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 </a:t>
            </a:r>
            <a:r>
              <a:rPr lang="th-TH" sz="6600" b="1" dirty="0">
                <a:solidFill>
                  <a:srgbClr val="FFC000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2566</a:t>
            </a:r>
          </a:p>
        </p:txBody>
      </p:sp>
    </p:spTree>
    <p:extLst>
      <p:ext uri="{BB962C8B-B14F-4D97-AF65-F5344CB8AC3E}">
        <p14:creationId xmlns:p14="http://schemas.microsoft.com/office/powerpoint/2010/main" val="213362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>
            <a:extLst>
              <a:ext uri="{FF2B5EF4-FFF2-40B4-BE49-F238E27FC236}">
                <a16:creationId xmlns:a16="http://schemas.microsoft.com/office/drawing/2014/main" id="{7CCEAFFF-2FBE-7ABC-06C1-3C222AE2956C}"/>
              </a:ext>
            </a:extLst>
          </p:cNvPr>
          <p:cNvGrpSpPr/>
          <p:nvPr/>
        </p:nvGrpSpPr>
        <p:grpSpPr>
          <a:xfrm>
            <a:off x="6843436" y="3703398"/>
            <a:ext cx="2810233" cy="2723187"/>
            <a:chOff x="6843436" y="3703398"/>
            <a:chExt cx="2810233" cy="2723187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1A06929-C4AC-0077-5695-C7883B0E9DEB}"/>
                </a:ext>
              </a:extLst>
            </p:cNvPr>
            <p:cNvSpPr/>
            <p:nvPr/>
          </p:nvSpPr>
          <p:spPr>
            <a:xfrm>
              <a:off x="6843436" y="6049638"/>
              <a:ext cx="2786868" cy="35994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5DEACAB7-E5E1-75B9-5628-8BBEC2282812}"/>
                </a:ext>
              </a:extLst>
            </p:cNvPr>
            <p:cNvGrpSpPr/>
            <p:nvPr/>
          </p:nvGrpSpPr>
          <p:grpSpPr>
            <a:xfrm>
              <a:off x="6843436" y="3703398"/>
              <a:ext cx="2810233" cy="2723187"/>
              <a:chOff x="6843436" y="3703398"/>
              <a:chExt cx="2810233" cy="2723187"/>
            </a:xfrm>
            <a:noFill/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E133771C-D62F-7B63-7B6D-6AE1CBD4E3B7}"/>
                  </a:ext>
                </a:extLst>
              </p:cNvPr>
              <p:cNvSpPr/>
              <p:nvPr/>
            </p:nvSpPr>
            <p:spPr>
              <a:xfrm rot="5400000">
                <a:off x="6886959" y="3659876"/>
                <a:ext cx="2723187" cy="2810232"/>
              </a:xfrm>
              <a:prstGeom prst="roundRect">
                <a:avLst>
                  <a:gd name="adj" fmla="val 4626"/>
                </a:avLst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814161A-5FFF-A56C-CE6D-1E84FEC65A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43438" y="4061233"/>
                <a:ext cx="2810231" cy="0"/>
              </a:xfrm>
              <a:prstGeom prst="line">
                <a:avLst/>
              </a:prstGeom>
              <a:grpFill/>
              <a:ln w="19050">
                <a:solidFill>
                  <a:schemeClr val="tx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06B1FBCB-8755-025B-CBF7-572DF12B16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43438" y="4451536"/>
                <a:ext cx="2810231" cy="0"/>
              </a:xfrm>
              <a:prstGeom prst="line">
                <a:avLst/>
              </a:prstGeom>
              <a:grpFill/>
              <a:ln w="19050">
                <a:solidFill>
                  <a:schemeClr val="tx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8C23427-AAF9-AF90-DDAB-256727C24B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43436" y="6043974"/>
                <a:ext cx="2810233" cy="0"/>
              </a:xfrm>
              <a:prstGeom prst="line">
                <a:avLst/>
              </a:prstGeom>
              <a:grpFill/>
              <a:ln w="19050">
                <a:solidFill>
                  <a:schemeClr val="tx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8B7AE921-6666-0257-B076-BB53A441B5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81461" y="4099758"/>
                <a:ext cx="0" cy="2326822"/>
              </a:xfrm>
              <a:prstGeom prst="line">
                <a:avLst/>
              </a:prstGeom>
              <a:grpFill/>
              <a:ln w="19050">
                <a:solidFill>
                  <a:schemeClr val="tx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2668B68-CD5E-CCFF-430C-325840A974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68963" y="4099758"/>
                <a:ext cx="0" cy="2326822"/>
              </a:xfrm>
              <a:prstGeom prst="line">
                <a:avLst/>
              </a:prstGeom>
              <a:grpFill/>
              <a:ln w="19050">
                <a:solidFill>
                  <a:schemeClr val="tx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2053162C-87EC-6AD6-F60B-5109B1B9E20F}"/>
              </a:ext>
            </a:extLst>
          </p:cNvPr>
          <p:cNvSpPr/>
          <p:nvPr/>
        </p:nvSpPr>
        <p:spPr>
          <a:xfrm rot="5400000" flipV="1">
            <a:off x="3128187" y="-3150906"/>
            <a:ext cx="3557926" cy="9859745"/>
          </a:xfrm>
          <a:custGeom>
            <a:avLst/>
            <a:gdLst>
              <a:gd name="connsiteX0" fmla="*/ 0 w 4106878"/>
              <a:gd name="connsiteY0" fmla="*/ 0 h 10256734"/>
              <a:gd name="connsiteX1" fmla="*/ 0 w 4106878"/>
              <a:gd name="connsiteY1" fmla="*/ 10247580 h 10256734"/>
              <a:gd name="connsiteX2" fmla="*/ 2542230 w 4106878"/>
              <a:gd name="connsiteY2" fmla="*/ 10247580 h 10256734"/>
              <a:gd name="connsiteX3" fmla="*/ 2542230 w 4106878"/>
              <a:gd name="connsiteY3" fmla="*/ 10256734 h 10256734"/>
              <a:gd name="connsiteX4" fmla="*/ 4106878 w 4106878"/>
              <a:gd name="connsiteY4" fmla="*/ 10256734 h 10256734"/>
              <a:gd name="connsiteX5" fmla="*/ 4106878 w 4106878"/>
              <a:gd name="connsiteY5" fmla="*/ 3908774 h 10256734"/>
              <a:gd name="connsiteX6" fmla="*/ 3324554 w 4106878"/>
              <a:gd name="connsiteY6" fmla="*/ 3126450 h 10256734"/>
              <a:gd name="connsiteX7" fmla="*/ 3314619 w 4106878"/>
              <a:gd name="connsiteY7" fmla="*/ 3126450 h 10256734"/>
              <a:gd name="connsiteX8" fmla="*/ 3314619 w 4106878"/>
              <a:gd name="connsiteY8" fmla="*/ 0 h 1025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06878" h="10256734">
                <a:moveTo>
                  <a:pt x="0" y="0"/>
                </a:moveTo>
                <a:lnTo>
                  <a:pt x="0" y="10247580"/>
                </a:lnTo>
                <a:lnTo>
                  <a:pt x="2542230" y="10247580"/>
                </a:lnTo>
                <a:lnTo>
                  <a:pt x="2542230" y="10256734"/>
                </a:lnTo>
                <a:lnTo>
                  <a:pt x="4106878" y="10256734"/>
                </a:lnTo>
                <a:lnTo>
                  <a:pt x="4106878" y="3908774"/>
                </a:lnTo>
                <a:lnTo>
                  <a:pt x="3324554" y="3126450"/>
                </a:lnTo>
                <a:lnTo>
                  <a:pt x="3314619" y="3126450"/>
                </a:lnTo>
                <a:lnTo>
                  <a:pt x="3314619" y="0"/>
                </a:lnTo>
                <a:close/>
              </a:path>
            </a:pathLst>
          </a:custGeom>
          <a:solidFill>
            <a:srgbClr val="C0C0C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FF08D38-EDB5-84C1-9F14-DEE218BAAFB7}"/>
              </a:ext>
            </a:extLst>
          </p:cNvPr>
          <p:cNvGrpSpPr/>
          <p:nvPr/>
        </p:nvGrpSpPr>
        <p:grpSpPr>
          <a:xfrm>
            <a:off x="289353" y="235484"/>
            <a:ext cx="5570728" cy="2282329"/>
            <a:chOff x="14169" y="816901"/>
            <a:chExt cx="5570728" cy="228232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50DEBFB-B66A-45EB-B6EB-E41317B0962C}"/>
                </a:ext>
              </a:extLst>
            </p:cNvPr>
            <p:cNvGrpSpPr/>
            <p:nvPr/>
          </p:nvGrpSpPr>
          <p:grpSpPr>
            <a:xfrm>
              <a:off x="14169" y="1052736"/>
              <a:ext cx="5570728" cy="2046494"/>
              <a:chOff x="285173" y="977193"/>
              <a:chExt cx="4640735" cy="1740555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EA34083-1E21-48C3-AB81-91E21A10258A}"/>
                  </a:ext>
                </a:extLst>
              </p:cNvPr>
              <p:cNvGrpSpPr/>
              <p:nvPr/>
            </p:nvGrpSpPr>
            <p:grpSpPr>
              <a:xfrm>
                <a:off x="1088622" y="981168"/>
                <a:ext cx="3837286" cy="1531949"/>
                <a:chOff x="1579817" y="1809120"/>
                <a:chExt cx="3837286" cy="1531949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D4BAD0C0-37C7-47E1-8E2D-2E99ED1731C2}"/>
                    </a:ext>
                  </a:extLst>
                </p:cNvPr>
                <p:cNvGrpSpPr/>
                <p:nvPr/>
              </p:nvGrpSpPr>
              <p:grpSpPr>
                <a:xfrm>
                  <a:off x="1579817" y="1809120"/>
                  <a:ext cx="2917220" cy="1531949"/>
                  <a:chOff x="330656" y="1822454"/>
                  <a:chExt cx="3143119" cy="1718896"/>
                </a:xfrm>
              </p:grpSpPr>
              <p:sp>
                <p:nvSpPr>
                  <p:cNvPr id="34" name="Parallelogram 33">
                    <a:extLst>
                      <a:ext uri="{FF2B5EF4-FFF2-40B4-BE49-F238E27FC236}">
                        <a16:creationId xmlns:a16="http://schemas.microsoft.com/office/drawing/2014/main" id="{B7F92C4A-D4EF-4715-8672-5E1233C83490}"/>
                      </a:ext>
                    </a:extLst>
                  </p:cNvPr>
                  <p:cNvSpPr/>
                  <p:nvPr/>
                </p:nvSpPr>
                <p:spPr>
                  <a:xfrm>
                    <a:off x="330656" y="2168955"/>
                    <a:ext cx="2931962" cy="345870"/>
                  </a:xfrm>
                  <a:prstGeom prst="parallelogram">
                    <a:avLst>
                      <a:gd name="adj" fmla="val 66309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ukhumvit Set" panose="02000506000000020004" pitchFamily="2" charset="-34"/>
                      <a:ea typeface="+mn-ea"/>
                      <a:cs typeface="Sukhumvit Set" panose="02000506000000020004" pitchFamily="2" charset="-34"/>
                    </a:endParaRPr>
                  </a:p>
                </p:txBody>
              </p:sp>
              <p:sp>
                <p:nvSpPr>
                  <p:cNvPr id="35" name="Parallelogram 34">
                    <a:extLst>
                      <a:ext uri="{FF2B5EF4-FFF2-40B4-BE49-F238E27FC236}">
                        <a16:creationId xmlns:a16="http://schemas.microsoft.com/office/drawing/2014/main" id="{0BCF2B2F-376D-432A-ABA5-C1B6C30CDDEF}"/>
                      </a:ext>
                    </a:extLst>
                  </p:cNvPr>
                  <p:cNvSpPr/>
                  <p:nvPr/>
                </p:nvSpPr>
                <p:spPr>
                  <a:xfrm>
                    <a:off x="364987" y="1822454"/>
                    <a:ext cx="3108788" cy="345870"/>
                  </a:xfrm>
                  <a:prstGeom prst="parallelogram">
                    <a:avLst>
                      <a:gd name="adj" fmla="val 66309"/>
                    </a:avLst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ukhumvit Set" panose="02000506000000020004" pitchFamily="2" charset="-34"/>
                      <a:ea typeface="+mn-ea"/>
                      <a:cs typeface="Sukhumvit Set" panose="02000506000000020004" pitchFamily="2" charset="-34"/>
                    </a:endParaRPr>
                  </a:p>
                </p:txBody>
              </p:sp>
              <p:sp>
                <p:nvSpPr>
                  <p:cNvPr id="36" name="Parallelogram 35">
                    <a:extLst>
                      <a:ext uri="{FF2B5EF4-FFF2-40B4-BE49-F238E27FC236}">
                        <a16:creationId xmlns:a16="http://schemas.microsoft.com/office/drawing/2014/main" id="{EF2224DA-5807-4967-819A-CBA515CED38F}"/>
                      </a:ext>
                    </a:extLst>
                  </p:cNvPr>
                  <p:cNvSpPr/>
                  <p:nvPr/>
                </p:nvSpPr>
                <p:spPr>
                  <a:xfrm>
                    <a:off x="683727" y="2509224"/>
                    <a:ext cx="2367817" cy="345870"/>
                  </a:xfrm>
                  <a:prstGeom prst="parallelogram">
                    <a:avLst>
                      <a:gd name="adj" fmla="val 66309"/>
                    </a:avLst>
                  </a:prstGeom>
                  <a:solidFill>
                    <a:schemeClr val="tx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ukhumvit Set" panose="02000506000000020004" pitchFamily="2" charset="-34"/>
                      <a:ea typeface="+mn-ea"/>
                      <a:cs typeface="Sukhumvit Set" panose="02000506000000020004" pitchFamily="2" charset="-34"/>
                    </a:endParaRPr>
                  </a:p>
                </p:txBody>
              </p:sp>
              <p:sp>
                <p:nvSpPr>
                  <p:cNvPr id="37" name="Parallelogram 36">
                    <a:extLst>
                      <a:ext uri="{FF2B5EF4-FFF2-40B4-BE49-F238E27FC236}">
                        <a16:creationId xmlns:a16="http://schemas.microsoft.com/office/drawing/2014/main" id="{BA0EBE09-8578-42CD-BDC1-1DB9B9EFA5D4}"/>
                      </a:ext>
                    </a:extLst>
                  </p:cNvPr>
                  <p:cNvSpPr/>
                  <p:nvPr/>
                </p:nvSpPr>
                <p:spPr>
                  <a:xfrm>
                    <a:off x="557854" y="2855404"/>
                    <a:ext cx="2284935" cy="345870"/>
                  </a:xfrm>
                  <a:prstGeom prst="parallelogram">
                    <a:avLst>
                      <a:gd name="adj" fmla="val 66309"/>
                    </a:avLst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ukhumvit Set" panose="02000506000000020004" pitchFamily="2" charset="-34"/>
                      <a:ea typeface="+mn-ea"/>
                      <a:cs typeface="Sukhumvit Set" panose="02000506000000020004" pitchFamily="2" charset="-34"/>
                    </a:endParaRPr>
                  </a:p>
                </p:txBody>
              </p:sp>
              <p:sp>
                <p:nvSpPr>
                  <p:cNvPr id="38" name="Parallelogram 37">
                    <a:extLst>
                      <a:ext uri="{FF2B5EF4-FFF2-40B4-BE49-F238E27FC236}">
                        <a16:creationId xmlns:a16="http://schemas.microsoft.com/office/drawing/2014/main" id="{A213BEBE-2997-408A-B5B7-FA371F480A9D}"/>
                      </a:ext>
                    </a:extLst>
                  </p:cNvPr>
                  <p:cNvSpPr/>
                  <p:nvPr/>
                </p:nvSpPr>
                <p:spPr>
                  <a:xfrm>
                    <a:off x="457456" y="3195480"/>
                    <a:ext cx="2174335" cy="345870"/>
                  </a:xfrm>
                  <a:prstGeom prst="parallelogram">
                    <a:avLst>
                      <a:gd name="adj" fmla="val 66309"/>
                    </a:avLst>
                  </a:prstGeom>
                  <a:solidFill>
                    <a:srgbClr val="FF99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Sukhumvit Set" panose="02000506000000020004" pitchFamily="2" charset="-34"/>
                      <a:ea typeface="+mn-ea"/>
                      <a:cs typeface="Sukhumvit Set" panose="02000506000000020004" pitchFamily="2" charset="-34"/>
                    </a:endParaRPr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29DC3248-5EFF-481E-8F1F-D5EFAC4DC2A4}"/>
                    </a:ext>
                  </a:extLst>
                </p:cNvPr>
                <p:cNvGrpSpPr/>
                <p:nvPr/>
              </p:nvGrpSpPr>
              <p:grpSpPr>
                <a:xfrm>
                  <a:off x="2728748" y="1879861"/>
                  <a:ext cx="2475969" cy="534843"/>
                  <a:chOff x="2728748" y="1879861"/>
                  <a:chExt cx="2475969" cy="534843"/>
                </a:xfrm>
              </p:grpSpPr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ED7D5242-9007-4E9B-BA83-6E7FBC7450D5}"/>
                      </a:ext>
                    </a:extLst>
                  </p:cNvPr>
                  <p:cNvSpPr txBox="1"/>
                  <p:nvPr/>
                </p:nvSpPr>
                <p:spPr>
                  <a:xfrm>
                    <a:off x="2728748" y="1879861"/>
                    <a:ext cx="1510597" cy="195603"/>
                  </a:xfrm>
                  <a:prstGeom prst="rect">
                    <a:avLst/>
                  </a:prstGeom>
                  <a:noFill/>
                </p:spPr>
                <p:txBody>
                  <a:bodyPr wrap="square" lIns="7200" tIns="7200" rIns="7200" bIns="720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IPP                     </a:t>
                    </a:r>
                    <a:r>
                      <a: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    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3</a:t>
                    </a:r>
                    <a:r>
                      <a: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3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%</a:t>
                    </a:r>
                    <a:endParaRPr kumimoji="0" lang="th-TH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Kanit" pitchFamily="2" charset="-34"/>
                      <a:ea typeface="Tahoma" pitchFamily="34" charset="0"/>
                      <a:cs typeface="Kanit" pitchFamily="2" charset="-34"/>
                    </a:endParaRPr>
                  </a:p>
                </p:txBody>
              </p:sp>
              <p:sp>
                <p:nvSpPr>
                  <p:cNvPr id="33" name="Rectangle 226">
                    <a:extLst>
                      <a:ext uri="{FF2B5EF4-FFF2-40B4-BE49-F238E27FC236}">
                        <a16:creationId xmlns:a16="http://schemas.microsoft.com/office/drawing/2014/main" id="{7C96F22B-C30E-4F70-9322-75F21FA4973C}"/>
                      </a:ext>
                    </a:extLst>
                  </p:cNvPr>
                  <p:cNvSpPr/>
                  <p:nvPr/>
                </p:nvSpPr>
                <p:spPr>
                  <a:xfrm>
                    <a:off x="4184460" y="2152938"/>
                    <a:ext cx="1020257" cy="26176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16,237 MW</a:t>
                    </a:r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27C8E5EA-4D24-418A-B54F-F6CD97C4BB2F}"/>
                    </a:ext>
                  </a:extLst>
                </p:cNvPr>
                <p:cNvGrpSpPr/>
                <p:nvPr/>
              </p:nvGrpSpPr>
              <p:grpSpPr>
                <a:xfrm>
                  <a:off x="2728748" y="1839717"/>
                  <a:ext cx="2688355" cy="555131"/>
                  <a:chOff x="2728748" y="1548411"/>
                  <a:chExt cx="2688355" cy="555131"/>
                </a:xfrm>
              </p:grpSpPr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900C9583-A7E6-468C-8993-85544294A3E2}"/>
                      </a:ext>
                    </a:extLst>
                  </p:cNvPr>
                  <p:cNvSpPr txBox="1"/>
                  <p:nvPr/>
                </p:nvSpPr>
                <p:spPr>
                  <a:xfrm>
                    <a:off x="2728748" y="1907939"/>
                    <a:ext cx="1412113" cy="195603"/>
                  </a:xfrm>
                  <a:prstGeom prst="rect">
                    <a:avLst/>
                  </a:prstGeom>
                  <a:noFill/>
                </p:spPr>
                <p:txBody>
                  <a:bodyPr wrap="square" lIns="7200" tIns="7200" rIns="7200" bIns="720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EGAT            </a:t>
                    </a:r>
                    <a:r>
                      <a: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 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  </a:t>
                    </a:r>
                    <a:r>
                      <a: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 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3</a:t>
                    </a:r>
                    <a:r>
                      <a: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0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% </a:t>
                    </a:r>
                    <a:endParaRPr kumimoji="0" lang="th-TH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Kanit" pitchFamily="2" charset="-34"/>
                      <a:ea typeface="Tahoma" pitchFamily="34" charset="0"/>
                      <a:cs typeface="Kanit" pitchFamily="2" charset="-34"/>
                    </a:endParaRPr>
                  </a:p>
                </p:txBody>
              </p:sp>
              <p:sp>
                <p:nvSpPr>
                  <p:cNvPr id="31" name="Rectangle 226">
                    <a:extLst>
                      <a:ext uri="{FF2B5EF4-FFF2-40B4-BE49-F238E27FC236}">
                        <a16:creationId xmlns:a16="http://schemas.microsoft.com/office/drawing/2014/main" id="{8CB43608-74F1-4031-A13E-877126B1D099}"/>
                      </a:ext>
                    </a:extLst>
                  </p:cNvPr>
                  <p:cNvSpPr/>
                  <p:nvPr/>
                </p:nvSpPr>
                <p:spPr>
                  <a:xfrm>
                    <a:off x="4396846" y="1548411"/>
                    <a:ext cx="1020257" cy="26176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17,</a:t>
                    </a:r>
                    <a:r>
                      <a: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649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 MW</a:t>
                    </a:r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0BDB80E-C1F8-42B1-AA57-80FE0D555D98}"/>
                    </a:ext>
                  </a:extLst>
                </p:cNvPr>
                <p:cNvGrpSpPr/>
                <p:nvPr/>
              </p:nvGrpSpPr>
              <p:grpSpPr>
                <a:xfrm>
                  <a:off x="2733164" y="2458881"/>
                  <a:ext cx="2413580" cy="261766"/>
                  <a:chOff x="2744555" y="1847292"/>
                  <a:chExt cx="2413580" cy="261766"/>
                </a:xfrm>
              </p:grpSpPr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487C983-17BF-48FA-ADA2-E3540EEAAEB3}"/>
                      </a:ext>
                    </a:extLst>
                  </p:cNvPr>
                  <p:cNvSpPr txBox="1"/>
                  <p:nvPr/>
                </p:nvSpPr>
                <p:spPr>
                  <a:xfrm>
                    <a:off x="2744555" y="1893872"/>
                    <a:ext cx="1250126" cy="195603"/>
                  </a:xfrm>
                  <a:prstGeom prst="rect">
                    <a:avLst/>
                  </a:prstGeom>
                  <a:noFill/>
                </p:spPr>
                <p:txBody>
                  <a:bodyPr wrap="square" lIns="7200" tIns="7200" rIns="7200" bIns="720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SPP               1</a:t>
                    </a:r>
                    <a:r>
                      <a: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7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%</a:t>
                    </a:r>
                    <a:endParaRPr kumimoji="0" lang="th-TH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Kanit" pitchFamily="2" charset="-34"/>
                      <a:ea typeface="Tahoma" pitchFamily="34" charset="0"/>
                      <a:cs typeface="Kanit" pitchFamily="2" charset="-34"/>
                    </a:endParaRPr>
                  </a:p>
                </p:txBody>
              </p:sp>
              <p:sp>
                <p:nvSpPr>
                  <p:cNvPr id="29" name="Rectangle 226">
                    <a:extLst>
                      <a:ext uri="{FF2B5EF4-FFF2-40B4-BE49-F238E27FC236}">
                        <a16:creationId xmlns:a16="http://schemas.microsoft.com/office/drawing/2014/main" id="{27F864F0-7373-46C0-A66D-BC65C93470F4}"/>
                      </a:ext>
                    </a:extLst>
                  </p:cNvPr>
                  <p:cNvSpPr/>
                  <p:nvPr/>
                </p:nvSpPr>
                <p:spPr>
                  <a:xfrm>
                    <a:off x="4008113" y="1847292"/>
                    <a:ext cx="1150022" cy="26176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9,</a:t>
                    </a:r>
                    <a:r>
                      <a: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483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 MW</a:t>
                    </a:r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9CA59BA0-55CD-4225-8073-3349D946DA9F}"/>
                    </a:ext>
                  </a:extLst>
                </p:cNvPr>
                <p:cNvGrpSpPr/>
                <p:nvPr/>
              </p:nvGrpSpPr>
              <p:grpSpPr>
                <a:xfrm>
                  <a:off x="2728747" y="2751833"/>
                  <a:ext cx="2031465" cy="261766"/>
                  <a:chOff x="2740138" y="1534246"/>
                  <a:chExt cx="2031465" cy="261766"/>
                </a:xfrm>
              </p:grpSpPr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B5C4014B-ACC0-4F31-B78E-9FC4A1D0E461}"/>
                      </a:ext>
                    </a:extLst>
                  </p:cNvPr>
                  <p:cNvSpPr txBox="1"/>
                  <p:nvPr/>
                </p:nvSpPr>
                <p:spPr>
                  <a:xfrm>
                    <a:off x="2740138" y="1594090"/>
                    <a:ext cx="1014596" cy="195603"/>
                  </a:xfrm>
                  <a:prstGeom prst="rect">
                    <a:avLst/>
                  </a:prstGeom>
                  <a:noFill/>
                </p:spPr>
                <p:txBody>
                  <a:bodyPr wrap="square" lIns="7200" tIns="7200" rIns="7200" bIns="720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Import      12%</a:t>
                    </a:r>
                    <a:r>
                      <a: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  </a:t>
                    </a:r>
                  </a:p>
                </p:txBody>
              </p:sp>
              <p:sp>
                <p:nvSpPr>
                  <p:cNvPr id="27" name="Rectangle 226">
                    <a:extLst>
                      <a:ext uri="{FF2B5EF4-FFF2-40B4-BE49-F238E27FC236}">
                        <a16:creationId xmlns:a16="http://schemas.microsoft.com/office/drawing/2014/main" id="{B59897AE-2D63-48AA-83CF-245F90CA7B5A}"/>
                      </a:ext>
                    </a:extLst>
                  </p:cNvPr>
                  <p:cNvSpPr/>
                  <p:nvPr/>
                </p:nvSpPr>
                <p:spPr>
                  <a:xfrm>
                    <a:off x="3810061" y="1534246"/>
                    <a:ext cx="961542" cy="26176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6,235 MW</a:t>
                    </a:r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EF45D284-EBAD-4F7F-8D7C-B4C048D441BF}"/>
                    </a:ext>
                  </a:extLst>
                </p:cNvPr>
                <p:cNvGrpSpPr/>
                <p:nvPr/>
              </p:nvGrpSpPr>
              <p:grpSpPr>
                <a:xfrm>
                  <a:off x="2728748" y="3071970"/>
                  <a:ext cx="2098936" cy="261766"/>
                  <a:chOff x="2822082" y="1549883"/>
                  <a:chExt cx="2098936" cy="261766"/>
                </a:xfrm>
              </p:grpSpPr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F71E68B1-1646-4B23-A873-0B605ABA37A1}"/>
                      </a:ext>
                    </a:extLst>
                  </p:cNvPr>
                  <p:cNvSpPr txBox="1"/>
                  <p:nvPr/>
                </p:nvSpPr>
                <p:spPr>
                  <a:xfrm>
                    <a:off x="2822082" y="1579631"/>
                    <a:ext cx="1141754" cy="195603"/>
                  </a:xfrm>
                  <a:prstGeom prst="rect">
                    <a:avLst/>
                  </a:prstGeom>
                  <a:noFill/>
                </p:spPr>
                <p:txBody>
                  <a:bodyPr wrap="square" lIns="7200" tIns="7200" rIns="7200" bIns="720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VSPP      8%</a:t>
                    </a:r>
                    <a:endParaRPr kumimoji="0" lang="th-TH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Kanit" pitchFamily="2" charset="-34"/>
                      <a:ea typeface="Tahoma" pitchFamily="34" charset="0"/>
                      <a:cs typeface="Kanit" pitchFamily="2" charset="-34"/>
                    </a:endParaRPr>
                  </a:p>
                </p:txBody>
              </p:sp>
              <p:sp>
                <p:nvSpPr>
                  <p:cNvPr id="25" name="Rectangle 226">
                    <a:extLst>
                      <a:ext uri="{FF2B5EF4-FFF2-40B4-BE49-F238E27FC236}">
                        <a16:creationId xmlns:a16="http://schemas.microsoft.com/office/drawing/2014/main" id="{65B97E90-449A-4215-929E-7DF185F1AA68}"/>
                      </a:ext>
                    </a:extLst>
                  </p:cNvPr>
                  <p:cNvSpPr/>
                  <p:nvPr/>
                </p:nvSpPr>
                <p:spPr>
                  <a:xfrm>
                    <a:off x="3684120" y="1549883"/>
                    <a:ext cx="1236898" cy="26176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4,2</a:t>
                    </a:r>
                    <a:r>
                      <a: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48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 MW</a:t>
                    </a:r>
                  </a:p>
                </p:txBody>
              </p:sp>
            </p:grp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F83AD6C-CE33-46EF-BE96-7902A0E739F9}"/>
                  </a:ext>
                </a:extLst>
              </p:cNvPr>
              <p:cNvGrpSpPr/>
              <p:nvPr/>
            </p:nvGrpSpPr>
            <p:grpSpPr>
              <a:xfrm>
                <a:off x="285173" y="977193"/>
                <a:ext cx="1754829" cy="1740555"/>
                <a:chOff x="-1301569" y="977193"/>
                <a:chExt cx="1754829" cy="1740555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0721CCD0-69D4-4830-AC6D-252C3D2D9C05}"/>
                    </a:ext>
                  </a:extLst>
                </p:cNvPr>
                <p:cNvSpPr/>
                <p:nvPr/>
              </p:nvSpPr>
              <p:spPr>
                <a:xfrm>
                  <a:off x="-1290069" y="977193"/>
                  <a:ext cx="1701095" cy="1740555"/>
                </a:xfrm>
                <a:prstGeom prst="ellipse">
                  <a:avLst/>
                </a:prstGeom>
                <a:solidFill>
                  <a:srgbClr val="FF7C80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ukhumvit Set" panose="02000506000000020004" pitchFamily="2" charset="-34"/>
                    <a:ea typeface="+mn-ea"/>
                    <a:cs typeface="Sukhumvit Set" panose="02000506000000020004" pitchFamily="2" charset="-34"/>
                  </a:endParaRPr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B81E9D53-3BBD-4369-840D-92AC683BE417}"/>
                    </a:ext>
                  </a:extLst>
                </p:cNvPr>
                <p:cNvGrpSpPr/>
                <p:nvPr/>
              </p:nvGrpSpPr>
              <p:grpSpPr>
                <a:xfrm>
                  <a:off x="-1301569" y="1276361"/>
                  <a:ext cx="1754829" cy="1010828"/>
                  <a:chOff x="771552" y="2156819"/>
                  <a:chExt cx="1754829" cy="1010828"/>
                </a:xfrm>
              </p:grpSpPr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D697DA62-99E6-4A8D-8BF3-F481F08A5FFA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946095" y="2156819"/>
                    <a:ext cx="1384034" cy="60206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กำลังผลิต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ตามสัญญา</a:t>
                    </a:r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F8D0A873-19B0-4CC0-8EED-C875A9E461A9}"/>
                      </a:ext>
                    </a:extLst>
                  </p:cNvPr>
                  <p:cNvSpPr txBox="1"/>
                  <p:nvPr/>
                </p:nvSpPr>
                <p:spPr>
                  <a:xfrm>
                    <a:off x="771552" y="2841161"/>
                    <a:ext cx="1754829" cy="32648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7200" tIns="7200" rIns="7200" bIns="7200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rPr>
                      <a:t>5</a:t>
                    </a:r>
                    <a:r>
                      <a: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rPr>
                      <a:t>3</a:t>
                    </a:r>
                    <a:r>
                      <a:rPr kumimoji="0" lang="th-TH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rPr>
                      <a:t>,8</a:t>
                    </a:r>
                    <a:r>
                      <a:rPr lang="th-TH" sz="2400" b="1" dirty="0">
                        <a:solidFill>
                          <a:prstClr val="black"/>
                        </a:solidFill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rPr>
                      <a:t>5</a:t>
                    </a:r>
                    <a:r>
                      <a: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rPr>
                      <a:t>2 MW</a:t>
                    </a:r>
                    <a:r>
                      <a:rPr kumimoji="0" lang="th-TH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*</a:t>
                    </a:r>
                    <a:endParaRPr kumimoji="0" lang="th-TH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Kanit" pitchFamily="2" charset="-34"/>
                      <a:ea typeface="Tahoma" pitchFamily="34" charset="0"/>
                      <a:cs typeface="Kanit" pitchFamily="2" charset="-34"/>
                    </a:endParaRPr>
                  </a:p>
                </p:txBody>
              </p:sp>
            </p:grpSp>
          </p:grpSp>
        </p:grp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EA7CABD1-78CC-4C01-802B-6809C0D7CDED}"/>
                </a:ext>
              </a:extLst>
            </p:cNvPr>
            <p:cNvSpPr/>
            <p:nvPr/>
          </p:nvSpPr>
          <p:spPr>
            <a:xfrm>
              <a:off x="1642152" y="2853009"/>
              <a:ext cx="2165978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Tahoma" pitchFamily="34" charset="0"/>
                  <a:cs typeface="Kanit" pitchFamily="2" charset="-34"/>
                </a:rPr>
                <a:t>* </a:t>
              </a:r>
              <a:r>
                <a:rPr kumimoji="0" lang="th-TH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Tahoma" pitchFamily="34" charset="0"/>
                  <a:cs typeface="Kanit" pitchFamily="2" charset="-34"/>
                </a:rPr>
                <a:t>ไม่รวมข้อมูลของผู้ผลิตไฟฟ้าใช้เอง (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Tahoma" pitchFamily="34" charset="0"/>
                  <a:cs typeface="Kanit" pitchFamily="2" charset="-34"/>
                </a:rPr>
                <a:t>IPS)</a:t>
              </a:r>
              <a:endParaRPr kumimoji="0" lang="th-TH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itchFamily="34" charset="0"/>
                <a:cs typeface="Kanit" pitchFamily="2" charset="-34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278D8E1-DB73-40E5-9B10-65B5B21868E3}"/>
                </a:ext>
              </a:extLst>
            </p:cNvPr>
            <p:cNvSpPr/>
            <p:nvPr/>
          </p:nvSpPr>
          <p:spPr>
            <a:xfrm>
              <a:off x="1240161" y="816901"/>
              <a:ext cx="1798890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5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anit" pitchFamily="2" charset="-34"/>
                  <a:ea typeface="Tahoma" pitchFamily="34" charset="0"/>
                  <a:cs typeface="Kanit" pitchFamily="2" charset="-34"/>
                </a:rPr>
                <a:t>ข้อมูลเดือน ณ ธันวาคม 2566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51B543-D125-906D-AD63-FED89B33DC1A}"/>
              </a:ext>
            </a:extLst>
          </p:cNvPr>
          <p:cNvGrpSpPr/>
          <p:nvPr/>
        </p:nvGrpSpPr>
        <p:grpSpPr>
          <a:xfrm>
            <a:off x="6413354" y="351015"/>
            <a:ext cx="3076245" cy="2709350"/>
            <a:chOff x="433001" y="4062241"/>
            <a:chExt cx="2619982" cy="230750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7FB579-BA90-2A40-E08E-D0CA139CBD1A}"/>
                </a:ext>
              </a:extLst>
            </p:cNvPr>
            <p:cNvGrpSpPr/>
            <p:nvPr/>
          </p:nvGrpSpPr>
          <p:grpSpPr>
            <a:xfrm>
              <a:off x="433001" y="4062241"/>
              <a:ext cx="2619982" cy="2307505"/>
              <a:chOff x="433001" y="4062241"/>
              <a:chExt cx="2619982" cy="2307505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87F845EB-B21F-CEC1-3A48-8CC292099165}"/>
                  </a:ext>
                </a:extLst>
              </p:cNvPr>
              <p:cNvGrpSpPr/>
              <p:nvPr/>
            </p:nvGrpSpPr>
            <p:grpSpPr>
              <a:xfrm rot="1632910">
                <a:off x="433001" y="4062241"/>
                <a:ext cx="2513776" cy="2307505"/>
                <a:chOff x="189477" y="4165981"/>
                <a:chExt cx="2513776" cy="2307505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F08F8CD0-5F1D-7CDD-6433-751AE1274B7A}"/>
                    </a:ext>
                  </a:extLst>
                </p:cNvPr>
                <p:cNvGrpSpPr/>
                <p:nvPr/>
              </p:nvGrpSpPr>
              <p:grpSpPr>
                <a:xfrm>
                  <a:off x="189477" y="4165981"/>
                  <a:ext cx="2513776" cy="2307505"/>
                  <a:chOff x="5910404" y="3399825"/>
                  <a:chExt cx="2460211" cy="2258322"/>
                </a:xfrm>
              </p:grpSpPr>
              <p:sp>
                <p:nvSpPr>
                  <p:cNvPr id="59" name="Block Arc 58">
                    <a:extLst>
                      <a:ext uri="{FF2B5EF4-FFF2-40B4-BE49-F238E27FC236}">
                        <a16:creationId xmlns:a16="http://schemas.microsoft.com/office/drawing/2014/main" id="{D0339AA3-6AE3-737F-EC4F-11DAC3A00286}"/>
                      </a:ext>
                    </a:extLst>
                  </p:cNvPr>
                  <p:cNvSpPr/>
                  <p:nvPr/>
                </p:nvSpPr>
                <p:spPr>
                  <a:xfrm rot="15872536">
                    <a:off x="6173394" y="3409882"/>
                    <a:ext cx="2090549" cy="2090549"/>
                  </a:xfrm>
                  <a:prstGeom prst="blockArc">
                    <a:avLst>
                      <a:gd name="adj1" fmla="val 11108042"/>
                      <a:gd name="adj2" fmla="val 14059659"/>
                      <a:gd name="adj3" fmla="val 14860"/>
                    </a:avLst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ukhumvit Set" panose="02000506000000020004" pitchFamily="2" charset="-34"/>
                      <a:ea typeface="+mn-ea"/>
                      <a:cs typeface="Sukhumvit Set" panose="02000506000000020004" pitchFamily="2" charset="-34"/>
                    </a:endParaRPr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1E0B7F0A-DFE8-9674-9EBB-B1F3EF9E830B}"/>
                      </a:ext>
                    </a:extLst>
                  </p:cNvPr>
                  <p:cNvGrpSpPr/>
                  <p:nvPr/>
                </p:nvGrpSpPr>
                <p:grpSpPr>
                  <a:xfrm>
                    <a:off x="5910404" y="3399825"/>
                    <a:ext cx="2460211" cy="2258322"/>
                    <a:chOff x="5486476" y="3548536"/>
                    <a:chExt cx="2460211" cy="2258322"/>
                  </a:xfrm>
                </p:grpSpPr>
                <p:grpSp>
                  <p:nvGrpSpPr>
                    <p:cNvPr id="67" name="Group 66">
                      <a:extLst>
                        <a:ext uri="{FF2B5EF4-FFF2-40B4-BE49-F238E27FC236}">
                          <a16:creationId xmlns:a16="http://schemas.microsoft.com/office/drawing/2014/main" id="{B59C66C3-C7AE-E15C-5B79-9AEED770E4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37798" y="3548536"/>
                      <a:ext cx="2102149" cy="2115800"/>
                      <a:chOff x="5375323" y="3732964"/>
                      <a:chExt cx="2102149" cy="2115800"/>
                    </a:xfrm>
                  </p:grpSpPr>
                  <p:sp>
                    <p:nvSpPr>
                      <p:cNvPr id="72" name="Block Arc 71">
                        <a:extLst>
                          <a:ext uri="{FF2B5EF4-FFF2-40B4-BE49-F238E27FC236}">
                            <a16:creationId xmlns:a16="http://schemas.microsoft.com/office/drawing/2014/main" id="{19AA0218-0FEA-DF8B-8F03-7E0BA83DADFA}"/>
                          </a:ext>
                        </a:extLst>
                      </p:cNvPr>
                      <p:cNvSpPr/>
                      <p:nvPr/>
                    </p:nvSpPr>
                    <p:spPr>
                      <a:xfrm rot="5790808" flipH="1">
                        <a:off x="5386923" y="3758215"/>
                        <a:ext cx="2090549" cy="2090549"/>
                      </a:xfrm>
                      <a:prstGeom prst="blockArc">
                        <a:avLst>
                          <a:gd name="adj1" fmla="val 14076373"/>
                          <a:gd name="adj2" fmla="val 17663402"/>
                          <a:gd name="adj3" fmla="val 15120"/>
                        </a:avLst>
                      </a:prstGeom>
                      <a:solidFill>
                        <a:srgbClr val="FFC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ukhumvit Set" panose="02000506000000020004" pitchFamily="2" charset="-34"/>
                          <a:ea typeface="+mn-ea"/>
                          <a:cs typeface="Sukhumvit Set" panose="02000506000000020004" pitchFamily="2" charset="-34"/>
                        </a:endParaRPr>
                      </a:p>
                    </p:txBody>
                  </p:sp>
                  <p:sp>
                    <p:nvSpPr>
                      <p:cNvPr id="73" name="Block Arc 72">
                        <a:extLst>
                          <a:ext uri="{FF2B5EF4-FFF2-40B4-BE49-F238E27FC236}">
                            <a16:creationId xmlns:a16="http://schemas.microsoft.com/office/drawing/2014/main" id="{4AB4F28D-4E01-0A68-5E0B-E449F13C49BD}"/>
                          </a:ext>
                        </a:extLst>
                      </p:cNvPr>
                      <p:cNvSpPr/>
                      <p:nvPr/>
                    </p:nvSpPr>
                    <p:spPr>
                      <a:xfrm rot="15950358">
                        <a:off x="5375323" y="3732964"/>
                        <a:ext cx="2090549" cy="2090549"/>
                      </a:xfrm>
                      <a:prstGeom prst="blockArc">
                        <a:avLst>
                          <a:gd name="adj1" fmla="val 13842119"/>
                          <a:gd name="adj2" fmla="val 17579569"/>
                          <a:gd name="adj3" fmla="val 16092"/>
                        </a:avLst>
                      </a:prstGeom>
                      <a:solidFill>
                        <a:srgbClr val="8439BD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3">
                          <a:shade val="50000"/>
                        </a:schemeClr>
                      </a:lnRef>
                      <a:fillRef idx="1">
                        <a:schemeClr val="accent3"/>
                      </a:fillRef>
                      <a:effectRef idx="0">
                        <a:schemeClr val="accent3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ukhumvit Set" panose="02000506000000020004" pitchFamily="2" charset="-34"/>
                          <a:ea typeface="+mn-ea"/>
                          <a:cs typeface="Sukhumvit Set" panose="02000506000000020004" pitchFamily="2" charset="-34"/>
                        </a:endParaRPr>
                      </a:p>
                    </p:txBody>
                  </p:sp>
                  <p:sp>
                    <p:nvSpPr>
                      <p:cNvPr id="74" name="Block Arc 73">
                        <a:extLst>
                          <a:ext uri="{FF2B5EF4-FFF2-40B4-BE49-F238E27FC236}">
                            <a16:creationId xmlns:a16="http://schemas.microsoft.com/office/drawing/2014/main" id="{6A10A63E-3781-40E8-593E-3082313B65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6153" y="3735434"/>
                        <a:ext cx="2090548" cy="2084630"/>
                      </a:xfrm>
                      <a:prstGeom prst="blockArc">
                        <a:avLst>
                          <a:gd name="adj1" fmla="val 10852780"/>
                          <a:gd name="adj2" fmla="val 18973015"/>
                          <a:gd name="adj3" fmla="val 17553"/>
                        </a:avLst>
                      </a:prstGeom>
                      <a:solidFill>
                        <a:srgbClr val="FF669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ukhumvit Set" panose="02000506000000020004" pitchFamily="2" charset="-34"/>
                          <a:ea typeface="+mn-ea"/>
                          <a:cs typeface="Sukhumvit Set" panose="02000506000000020004" pitchFamily="2" charset="-34"/>
                        </a:endParaRPr>
                      </a:p>
                    </p:txBody>
                  </p:sp>
                  <p:sp>
                    <p:nvSpPr>
                      <p:cNvPr id="75" name="Rectangle 74">
                        <a:extLst>
                          <a:ext uri="{FF2B5EF4-FFF2-40B4-BE49-F238E27FC236}">
                            <a16:creationId xmlns:a16="http://schemas.microsoft.com/office/drawing/2014/main" id="{3615E2FB-E89D-0353-EF5D-DF07BADCBB54}"/>
                          </a:ext>
                        </a:extLst>
                      </p:cNvPr>
                      <p:cNvSpPr/>
                      <p:nvPr/>
                    </p:nvSpPr>
                    <p:spPr>
                      <a:xfrm rot="3767090">
                        <a:off x="5307961" y="4908874"/>
                        <a:ext cx="761387" cy="28355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prstTxWarp prst="textArchDown">
                          <a:avLst>
                            <a:gd name="adj" fmla="val 1857118"/>
                          </a:avLst>
                        </a:prstTxWarp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  <a:sym typeface="Wingdings 3"/>
                          </a:rPr>
                          <a:t> </a:t>
                        </a:r>
                        <a:r>
                          <a:rPr kumimoji="0" lang="en-US" sz="1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1</a:t>
                        </a:r>
                        <a:r>
                          <a:rPr kumimoji="0" lang="th-TH" sz="1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5</a:t>
                        </a:r>
                        <a:r>
                          <a:rPr kumimoji="0" lang="en-US" sz="1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%</a:t>
                        </a:r>
                        <a:endPara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itchFamily="34" charset="0"/>
                          <a:cs typeface="Kanit" pitchFamily="2" charset="-34"/>
                        </a:endParaRPr>
                      </a:p>
                    </p:txBody>
                  </p:sp>
                  <p:sp>
                    <p:nvSpPr>
                      <p:cNvPr id="76" name="Rectangle 75">
                        <a:extLst>
                          <a:ext uri="{FF2B5EF4-FFF2-40B4-BE49-F238E27FC236}">
                            <a16:creationId xmlns:a16="http://schemas.microsoft.com/office/drawing/2014/main" id="{FE64C252-E9D6-F956-2535-63A85843B245}"/>
                          </a:ext>
                        </a:extLst>
                      </p:cNvPr>
                      <p:cNvSpPr/>
                      <p:nvPr/>
                    </p:nvSpPr>
                    <p:spPr>
                      <a:xfrm rot="17355251">
                        <a:off x="6798268" y="4918936"/>
                        <a:ext cx="740516" cy="307777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prstTxWarp prst="textArchDown">
                          <a:avLst>
                            <a:gd name="adj" fmla="val 2189791"/>
                          </a:avLst>
                        </a:prstTxWarp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th-TH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0.4 </a:t>
                        </a:r>
                        <a: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%</a:t>
                        </a:r>
                        <a:endPara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itchFamily="34" charset="0"/>
                          <a:cs typeface="Kanit" pitchFamily="2" charset="-34"/>
                        </a:endParaRPr>
                      </a:p>
                    </p:txBody>
                  </p:sp>
                  <p:sp>
                    <p:nvSpPr>
                      <p:cNvPr id="77" name="Rectangle 76">
                        <a:extLst>
                          <a:ext uri="{FF2B5EF4-FFF2-40B4-BE49-F238E27FC236}">
                            <a16:creationId xmlns:a16="http://schemas.microsoft.com/office/drawing/2014/main" id="{D5AB6F4A-1184-E45D-49D2-01650A5B5715}"/>
                          </a:ext>
                        </a:extLst>
                      </p:cNvPr>
                      <p:cNvSpPr/>
                      <p:nvPr/>
                    </p:nvSpPr>
                    <p:spPr>
                      <a:xfrm rot="1152465">
                        <a:off x="5691338" y="5399757"/>
                        <a:ext cx="805474" cy="261771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prstTxWarp prst="textArchDown">
                          <a:avLst>
                            <a:gd name="adj" fmla="val 1354639"/>
                          </a:avLst>
                        </a:prstTxWarp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1</a:t>
                        </a:r>
                        <a:r>
                          <a:rPr kumimoji="0" lang="th-TH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0</a:t>
                        </a:r>
                      </a:p>
                    </p:txBody>
                  </p:sp>
                  <p:sp>
                    <p:nvSpPr>
                      <p:cNvPr id="78" name="Rectangle 77">
                        <a:extLst>
                          <a:ext uri="{FF2B5EF4-FFF2-40B4-BE49-F238E27FC236}">
                            <a16:creationId xmlns:a16="http://schemas.microsoft.com/office/drawing/2014/main" id="{FBE4FC87-8E80-179D-673E-EA046D0FAD15}"/>
                          </a:ext>
                        </a:extLst>
                      </p:cNvPr>
                      <p:cNvSpPr/>
                      <p:nvPr/>
                    </p:nvSpPr>
                    <p:spPr>
                      <a:xfrm rot="20697581">
                        <a:off x="5817771" y="3966647"/>
                        <a:ext cx="724175" cy="307777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prstTxWarp prst="textArchUp">
                          <a:avLst>
                            <a:gd name="adj" fmla="val 13072381"/>
                          </a:avLst>
                        </a:prstTxWarp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58%</a:t>
                        </a:r>
                        <a:endPara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itchFamily="34" charset="0"/>
                          <a:cs typeface="Kanit" pitchFamily="2" charset="-34"/>
                        </a:endParaRPr>
                      </a:p>
                    </p:txBody>
                  </p:sp>
                </p:grpSp>
                <p:grpSp>
                  <p:nvGrpSpPr>
                    <p:cNvPr id="62" name="Group 61">
                      <a:extLst>
                        <a:ext uri="{FF2B5EF4-FFF2-40B4-BE49-F238E27FC236}">
                          <a16:creationId xmlns:a16="http://schemas.microsoft.com/office/drawing/2014/main" id="{6264440E-6111-6DE3-A610-9F364AA820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86476" y="3695859"/>
                      <a:ext cx="2460211" cy="2110999"/>
                      <a:chOff x="5419704" y="3576973"/>
                      <a:chExt cx="2460211" cy="2110999"/>
                    </a:xfrm>
                  </p:grpSpPr>
                  <p:sp>
                    <p:nvSpPr>
                      <p:cNvPr id="63" name="Rectangle 62">
                        <a:extLst>
                          <a:ext uri="{FF2B5EF4-FFF2-40B4-BE49-F238E27FC236}">
                            <a16:creationId xmlns:a16="http://schemas.microsoft.com/office/drawing/2014/main" id="{6A050128-FF4E-6B2C-DB0D-7EC7DFE2F7A7}"/>
                          </a:ext>
                        </a:extLst>
                      </p:cNvPr>
                      <p:cNvSpPr/>
                      <p:nvPr/>
                    </p:nvSpPr>
                    <p:spPr>
                      <a:xfrm rot="19967090">
                        <a:off x="5546604" y="3576973"/>
                        <a:ext cx="1784615" cy="650450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prstTxWarp prst="textArchUp">
                          <a:avLst>
                            <a:gd name="adj" fmla="val 10582954"/>
                          </a:avLst>
                        </a:prstTxWarp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th-TH" sz="1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ก๊าซธรรมชาติ </a:t>
                        </a:r>
                        <a:r>
                          <a:rPr kumimoji="0" lang="th-TH" sz="1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anose="020B0604030504040204" pitchFamily="34" charset="0"/>
                            <a:cs typeface="Kanit" pitchFamily="2" charset="-34"/>
                            <a:sym typeface="Wingdings 3"/>
                          </a:rPr>
                          <a:t> 1</a:t>
                        </a:r>
                        <a:r>
                          <a:rPr kumimoji="0" lang="th-TH" sz="1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2</a:t>
                        </a:r>
                        <a:r>
                          <a:rPr kumimoji="0" lang="en-US" sz="1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.</a:t>
                        </a:r>
                        <a:r>
                          <a:rPr kumimoji="0" lang="th-TH" sz="1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9</a:t>
                        </a:r>
                        <a:r>
                          <a:rPr kumimoji="0" lang="en-US" sz="1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%</a:t>
                        </a:r>
                        <a:endPara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endParaRP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endParaRPr>
                      </a:p>
                    </p:txBody>
                  </p:sp>
                  <p:sp>
                    <p:nvSpPr>
                      <p:cNvPr id="64" name="Rectangle 63">
                        <a:extLst>
                          <a:ext uri="{FF2B5EF4-FFF2-40B4-BE49-F238E27FC236}">
                            <a16:creationId xmlns:a16="http://schemas.microsoft.com/office/drawing/2014/main" id="{303E15BA-5BFE-C1B6-D031-2E6ADEA0F1D6}"/>
                          </a:ext>
                        </a:extLst>
                      </p:cNvPr>
                      <p:cNvSpPr/>
                      <p:nvPr/>
                    </p:nvSpPr>
                    <p:spPr>
                      <a:xfrm rot="1857236">
                        <a:off x="5419704" y="4749518"/>
                        <a:ext cx="1518825" cy="650446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prstTxWarp prst="textArchDown">
                          <a:avLst>
                            <a:gd name="adj" fmla="val 491527"/>
                          </a:avLst>
                        </a:prstTxWarp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th-TH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นำเข้า</a:t>
                        </a:r>
                        <a:endPara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itchFamily="34" charset="0"/>
                          <a:cs typeface="Kanit" pitchFamily="2" charset="-34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  <a:sym typeface="Wingdings 3"/>
                          </a:rPr>
                          <a:t></a:t>
                        </a:r>
                        <a:r>
                          <a:rPr kumimoji="0" lang="en-US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  <a:sym typeface="Wingdings 3"/>
                          </a:rPr>
                          <a:t> </a:t>
                        </a:r>
                        <a:r>
                          <a:rPr lang="th-TH" sz="1200" b="1" dirty="0">
                            <a:solidFill>
                              <a:srgbClr val="FF0000"/>
                            </a:solidFill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  <a:sym typeface="Wingdings 3"/>
                          </a:rPr>
                          <a:t>7</a:t>
                        </a:r>
                        <a:r>
                          <a:rPr kumimoji="0" lang="th-TH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  <a:sym typeface="Wingdings 3"/>
                          </a:rPr>
                          <a:t>.5</a:t>
                        </a:r>
                        <a:r>
                          <a:rPr kumimoji="0" lang="en-US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%</a:t>
                        </a: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endParaRPr>
                      </a:p>
                    </p:txBody>
                  </p:sp>
                  <p:sp>
                    <p:nvSpPr>
                      <p:cNvPr id="65" name="Rectangle 64">
                        <a:extLst>
                          <a:ext uri="{FF2B5EF4-FFF2-40B4-BE49-F238E27FC236}">
                            <a16:creationId xmlns:a16="http://schemas.microsoft.com/office/drawing/2014/main" id="{B8D65038-E63E-A564-BAC7-CCCABCE41280}"/>
                          </a:ext>
                        </a:extLst>
                      </p:cNvPr>
                      <p:cNvSpPr/>
                      <p:nvPr/>
                    </p:nvSpPr>
                    <p:spPr>
                      <a:xfrm rot="1491526">
                        <a:off x="5675708" y="5243333"/>
                        <a:ext cx="1199232" cy="444639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prstTxWarp prst="textArchDown">
                          <a:avLst>
                            <a:gd name="adj" fmla="val 2028646"/>
                          </a:avLst>
                        </a:prstTxWarp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    </a:t>
                        </a:r>
                        <a:r>
                          <a:rPr kumimoji="0" lang="th-TH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พลังงานทดแทน </a:t>
                        </a:r>
                        <a:endPara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itchFamily="34" charset="0"/>
                          <a:cs typeface="Kanit" pitchFamily="2" charset="-34"/>
                        </a:endParaRP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th-TH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anose="020B0604030504040204" pitchFamily="34" charset="0"/>
                            <a:cs typeface="Kanit" pitchFamily="2" charset="-34"/>
                            <a:sym typeface="Wingdings 3"/>
                          </a:rPr>
                          <a:t> </a:t>
                        </a:r>
                        <a:r>
                          <a:rPr kumimoji="0" lang="en-US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6.</a:t>
                        </a:r>
                        <a:r>
                          <a:rPr kumimoji="0" lang="th-TH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0</a:t>
                        </a:r>
                        <a:r>
                          <a:rPr kumimoji="0" lang="en-US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%</a:t>
                        </a:r>
                        <a:endPara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endParaRPr>
                      </a:p>
                    </p:txBody>
                  </p:sp>
                  <p:sp>
                    <p:nvSpPr>
                      <p:cNvPr id="66" name="Rectangle 65">
                        <a:extLst>
                          <a:ext uri="{FF2B5EF4-FFF2-40B4-BE49-F238E27FC236}">
                            <a16:creationId xmlns:a16="http://schemas.microsoft.com/office/drawing/2014/main" id="{D6BFA3A4-0CCE-19E2-F619-48BAC4D31F50}"/>
                          </a:ext>
                        </a:extLst>
                      </p:cNvPr>
                      <p:cNvSpPr/>
                      <p:nvPr/>
                    </p:nvSpPr>
                    <p:spPr>
                      <a:xfrm rot="17292974">
                        <a:off x="6795282" y="4501702"/>
                        <a:ext cx="1518816" cy="650450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prstTxWarp prst="textArchDown">
                          <a:avLst>
                            <a:gd name="adj" fmla="val 1692813"/>
                          </a:avLst>
                        </a:prstTxWarp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th-TH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น้ำมันเตา</a:t>
                        </a:r>
                        <a:r>
                          <a:rPr kumimoji="0" lang="en-US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/</a:t>
                        </a:r>
                        <a:r>
                          <a:rPr kumimoji="0" lang="th-TH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ดีเซล</a:t>
                        </a:r>
                      </a:p>
                      <a:p>
                        <a:pPr lvl="0" algn="ctr">
                          <a:defRPr/>
                        </a:pPr>
                        <a:r>
                          <a:rPr kumimoji="0" lang="th-TH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   </a:t>
                        </a:r>
                        <a:r>
                          <a:rPr lang="en-US" sz="1200" b="1" dirty="0">
                            <a:solidFill>
                              <a:srgbClr val="FF0000"/>
                            </a:solidFill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  <a:sym typeface="Wingdings 3"/>
                          </a:rPr>
                          <a:t></a:t>
                        </a:r>
                        <a:r>
                          <a:rPr lang="th-TH" sz="1200" b="1" dirty="0">
                            <a:solidFill>
                              <a:srgbClr val="FF0000"/>
                            </a:solidFill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  <a:sym typeface="Wingdings 3"/>
                          </a:rPr>
                          <a:t>48</a:t>
                        </a:r>
                        <a:r>
                          <a:rPr lang="en-US" sz="1200" b="1" dirty="0">
                            <a:solidFill>
                              <a:srgbClr val="FF0000"/>
                            </a:solidFill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  <a:sym typeface="Wingdings 3"/>
                          </a:rPr>
                          <a:t>.</a:t>
                        </a:r>
                        <a:r>
                          <a:rPr lang="th-TH" sz="1200" b="1" dirty="0">
                            <a:solidFill>
                              <a:srgbClr val="FF0000"/>
                            </a:solidFill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  <a:sym typeface="Wingdings 3"/>
                          </a:rPr>
                          <a:t>7</a:t>
                        </a:r>
                        <a:r>
                          <a:rPr lang="en-US" sz="1200" b="1" dirty="0">
                            <a:solidFill>
                              <a:srgbClr val="FF0000"/>
                            </a:solidFill>
                            <a:latin typeface="Kanit" pitchFamily="2" charset="-34"/>
                            <a:ea typeface="Tahoma" pitchFamily="34" charset="0"/>
                            <a:cs typeface="Kanit" pitchFamily="2" charset="-34"/>
                          </a:rPr>
                          <a:t>%</a:t>
                        </a:r>
                        <a:endPara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endParaRPr>
                      </a:p>
                    </p:txBody>
                  </p:sp>
                </p:grpSp>
              </p:grpSp>
            </p:grpSp>
            <p:sp>
              <p:nvSpPr>
                <p:cNvPr id="53" name="Block Arc 52">
                  <a:extLst>
                    <a:ext uri="{FF2B5EF4-FFF2-40B4-BE49-F238E27FC236}">
                      <a16:creationId xmlns:a16="http://schemas.microsoft.com/office/drawing/2014/main" id="{85E1368C-F082-5414-DFA3-258FB79D7FC9}"/>
                    </a:ext>
                  </a:extLst>
                </p:cNvPr>
                <p:cNvSpPr/>
                <p:nvPr/>
              </p:nvSpPr>
              <p:spPr>
                <a:xfrm rot="13022962">
                  <a:off x="463372" y="4177424"/>
                  <a:ext cx="2136070" cy="2136068"/>
                </a:xfrm>
                <a:prstGeom prst="blockArc">
                  <a:avLst>
                    <a:gd name="adj1" fmla="val 11119838"/>
                    <a:gd name="adj2" fmla="val 14059659"/>
                    <a:gd name="adj3" fmla="val 1486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ukhumvit Set" panose="02000506000000020004" pitchFamily="2" charset="-34"/>
                    <a:ea typeface="+mn-ea"/>
                    <a:cs typeface="Sukhumvit Set" panose="02000506000000020004" pitchFamily="2" charset="-34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5A95D76-CE23-03A8-A539-2412B7417D05}"/>
                    </a:ext>
                  </a:extLst>
                </p:cNvPr>
                <p:cNvSpPr/>
                <p:nvPr/>
              </p:nvSpPr>
              <p:spPr>
                <a:xfrm rot="19967090">
                  <a:off x="1340669" y="5902059"/>
                  <a:ext cx="1225344" cy="454321"/>
                </a:xfrm>
                <a:prstGeom prst="rect">
                  <a:avLst/>
                </a:prstGeom>
              </p:spPr>
              <p:txBody>
                <a:bodyPr wrap="none">
                  <a:prstTxWarp prst="textArchDown">
                    <a:avLst>
                      <a:gd name="adj" fmla="val 636882"/>
                    </a:avLst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Kanit" pitchFamily="2" charset="-34"/>
                      <a:ea typeface="Tahoma" pitchFamily="34" charset="0"/>
                      <a:cs typeface="Kanit" pitchFamily="2" charset="-34"/>
                    </a:rPr>
                    <a:t>    </a:t>
                  </a:r>
                  <a:r>
                    <a:rPr kumimoji="0" lang="th-TH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Kanit" pitchFamily="2" charset="-34"/>
                      <a:ea typeface="Tahoma" pitchFamily="34" charset="0"/>
                      <a:cs typeface="Kanit" pitchFamily="2" charset="-34"/>
                    </a:rPr>
                    <a:t>พลังน้ำ 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endParaRPr>
                </a:p>
                <a:p>
                  <a:pPr lvl="0" algn="ctr">
                    <a:defRPr/>
                  </a:pPr>
                  <a:r>
                    <a:rPr lang="en-US" sz="1200" b="1" dirty="0">
                      <a:solidFill>
                        <a:srgbClr val="FF0000"/>
                      </a:solidFill>
                      <a:latin typeface="Kanit" pitchFamily="2" charset="-34"/>
                      <a:ea typeface="Tahoma" pitchFamily="34" charset="0"/>
                      <a:cs typeface="Kanit" pitchFamily="2" charset="-34"/>
                      <a:sym typeface="Wingdings 3"/>
                    </a:rPr>
                    <a:t></a:t>
                  </a:r>
                  <a:r>
                    <a:rPr lang="en-US" sz="1200" b="1" dirty="0">
                      <a:solidFill>
                        <a:prstClr val="white"/>
                      </a:solidFill>
                      <a:latin typeface="Kanit" pitchFamily="2" charset="-34"/>
                      <a:ea typeface="Tahoma" pitchFamily="34" charset="0"/>
                      <a:cs typeface="Kanit" pitchFamily="2" charset="-34"/>
                      <a:sym typeface="Wingdings 3"/>
                    </a:rPr>
                    <a:t> </a:t>
                  </a:r>
                  <a:r>
                    <a:rPr lang="th-TH" sz="1200" b="1" dirty="0">
                      <a:solidFill>
                        <a:srgbClr val="FF0000"/>
                      </a:solidFill>
                      <a:latin typeface="Kanit" pitchFamily="2" charset="-34"/>
                      <a:ea typeface="Tahoma" pitchFamily="34" charset="0"/>
                      <a:cs typeface="Kanit" pitchFamily="2" charset="-34"/>
                      <a:sym typeface="Wingdings 3"/>
                    </a:rPr>
                    <a:t>0</a:t>
                  </a:r>
                  <a:r>
                    <a:rPr lang="en-US" sz="1200" b="1" dirty="0">
                      <a:solidFill>
                        <a:srgbClr val="FF0000"/>
                      </a:solidFill>
                      <a:latin typeface="Kanit" pitchFamily="2" charset="-34"/>
                      <a:ea typeface="Tahoma" pitchFamily="34" charset="0"/>
                      <a:cs typeface="Kanit" pitchFamily="2" charset="-34"/>
                      <a:sym typeface="Wingdings 3"/>
                    </a:rPr>
                    <a:t>.</a:t>
                  </a:r>
                  <a:r>
                    <a:rPr lang="th-TH" sz="1200" b="1" dirty="0">
                      <a:solidFill>
                        <a:srgbClr val="FF0000"/>
                      </a:solidFill>
                      <a:latin typeface="Kanit" pitchFamily="2" charset="-34"/>
                      <a:ea typeface="Tahoma" pitchFamily="34" charset="0"/>
                      <a:cs typeface="Kanit" pitchFamily="2" charset="-34"/>
                      <a:sym typeface="Wingdings 3"/>
                    </a:rPr>
                    <a:t>2</a:t>
                  </a:r>
                  <a:r>
                    <a:rPr lang="en-US" sz="1200" b="1" dirty="0">
                      <a:solidFill>
                        <a:srgbClr val="FF0000"/>
                      </a:solidFill>
                      <a:latin typeface="Kanit" pitchFamily="2" charset="-34"/>
                      <a:ea typeface="Tahoma" pitchFamily="34" charset="0"/>
                      <a:cs typeface="Kanit" pitchFamily="2" charset="-34"/>
                    </a:rPr>
                    <a:t>%</a:t>
                  </a:r>
                  <a:endParaRPr lang="th-TH" sz="1200" b="1" dirty="0">
                    <a:solidFill>
                      <a:srgbClr val="FF0000"/>
                    </a:solidFill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DC2268A-299D-92A1-2D62-F95FC3709B81}"/>
                    </a:ext>
                  </a:extLst>
                </p:cNvPr>
                <p:cNvSpPr/>
                <p:nvPr/>
              </p:nvSpPr>
              <p:spPr>
                <a:xfrm rot="19733495">
                  <a:off x="1512306" y="5825977"/>
                  <a:ext cx="823012" cy="267471"/>
                </a:xfrm>
                <a:prstGeom prst="rect">
                  <a:avLst/>
                </a:prstGeom>
              </p:spPr>
              <p:txBody>
                <a:bodyPr wrap="none">
                  <a:prstTxWarp prst="textArchDown">
                    <a:avLst>
                      <a:gd name="adj" fmla="val 3642930"/>
                    </a:avLst>
                  </a:prstTxWarp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Kanit" pitchFamily="2" charset="-34"/>
                      <a:ea typeface="Tahoma" pitchFamily="34" charset="0"/>
                      <a:cs typeface="Kanit" pitchFamily="2" charset="-34"/>
                    </a:rPr>
                    <a:t>3</a:t>
                  </a: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Kanit" pitchFamily="2" charset="-34"/>
                      <a:ea typeface="Tahoma" pitchFamily="34" charset="0"/>
                      <a:cs typeface="Kanit" pitchFamily="2" charset="-34"/>
                    </a:rPr>
                    <a:t>%</a:t>
                  </a:r>
                  <a:endParaRPr kumimoji="0" lang="th-T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anit" pitchFamily="2" charset="-34"/>
                    <a:ea typeface="Tahoma" pitchFamily="34" charset="0"/>
                    <a:cs typeface="Kanit" pitchFamily="2" charset="-34"/>
                  </a:endParaRPr>
                </a:p>
              </p:txBody>
            </p:sp>
            <p:sp>
              <p:nvSpPr>
                <p:cNvPr id="57" name="Block Arc 56">
                  <a:extLst>
                    <a:ext uri="{FF2B5EF4-FFF2-40B4-BE49-F238E27FC236}">
                      <a16:creationId xmlns:a16="http://schemas.microsoft.com/office/drawing/2014/main" id="{187DFEC0-B3BE-D90A-5BA2-4A49C001FAA2}"/>
                    </a:ext>
                  </a:extLst>
                </p:cNvPr>
                <p:cNvSpPr/>
                <p:nvPr/>
              </p:nvSpPr>
              <p:spPr>
                <a:xfrm>
                  <a:off x="432824" y="4173250"/>
                  <a:ext cx="2164442" cy="2136070"/>
                </a:xfrm>
                <a:prstGeom prst="blockArc">
                  <a:avLst>
                    <a:gd name="adj1" fmla="val 18461082"/>
                    <a:gd name="adj2" fmla="val 21508213"/>
                    <a:gd name="adj3" fmla="val 15124"/>
                  </a:avLst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ukhumvit Set" panose="02000506000000020004" pitchFamily="2" charset="-34"/>
                    <a:ea typeface="+mn-ea"/>
                    <a:cs typeface="Sukhumvit Set" panose="02000506000000020004" pitchFamily="2" charset="-34"/>
                  </a:endParaRPr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E67512F-E5D2-F223-0F47-BA87D6152A90}"/>
                  </a:ext>
                </a:extLst>
              </p:cNvPr>
              <p:cNvSpPr/>
              <p:nvPr/>
            </p:nvSpPr>
            <p:spPr>
              <a:xfrm rot="16037602">
                <a:off x="1944732" y="4879701"/>
                <a:ext cx="1551890" cy="664613"/>
              </a:xfrm>
              <a:prstGeom prst="rect">
                <a:avLst/>
              </a:prstGeom>
            </p:spPr>
            <p:txBody>
              <a:bodyPr wrap="none">
                <a:prstTxWarp prst="textArchDown">
                  <a:avLst>
                    <a:gd name="adj" fmla="val 1692813"/>
                  </a:avLst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anit" pitchFamily="2" charset="-34"/>
                    <a:ea typeface="Tahoma" pitchFamily="34" charset="0"/>
                    <a:cs typeface="Kanit" pitchFamily="2" charset="-34"/>
                  </a:rPr>
                  <a:t>ถ่านหิน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anit" pitchFamily="2" charset="-34"/>
                    <a:ea typeface="Tahoma" pitchFamily="34" charset="0"/>
                    <a:cs typeface="Kanit" pitchFamily="2" charset="-34"/>
                  </a:rPr>
                  <a:t>/</a:t>
                </a:r>
                <a:r>
                  <a:rPr kumimoji="0" lang="th-TH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anit" pitchFamily="2" charset="-34"/>
                    <a:ea typeface="Tahoma" pitchFamily="34" charset="0"/>
                    <a:cs typeface="Kanit" pitchFamily="2" charset="-34"/>
                  </a:rPr>
                  <a:t>ลิกไนต์ 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Tahoma" pitchFamily="34" charset="0"/>
                  <a:cs typeface="Kanit" pitchFamily="2" charset="-3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Kanit" pitchFamily="2" charset="-34"/>
                    <a:ea typeface="Tahoma" pitchFamily="34" charset="0"/>
                    <a:cs typeface="Kanit" pitchFamily="2" charset="-34"/>
                    <a:sym typeface="Wingdings 3"/>
                  </a:rPr>
                  <a:t>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anit" pitchFamily="2" charset="-34"/>
                    <a:ea typeface="Tahoma" pitchFamily="34" charset="0"/>
                    <a:cs typeface="Kanit" pitchFamily="2" charset="-34"/>
                    <a:sym typeface="Wingdings 3"/>
                  </a:rPr>
                  <a:t> </a:t>
                </a:r>
                <a:r>
                  <a:rPr kumimoji="0" lang="th-TH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Kanit" pitchFamily="2" charset="-34"/>
                    <a:ea typeface="Tahoma" pitchFamily="34" charset="0"/>
                    <a:cs typeface="Kanit" pitchFamily="2" charset="-34"/>
                    <a:sym typeface="Wingdings 3"/>
                  </a:rPr>
                  <a:t>14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Kanit" pitchFamily="2" charset="-34"/>
                    <a:ea typeface="Tahoma" pitchFamily="34" charset="0"/>
                    <a:cs typeface="Kanit" pitchFamily="2" charset="-34"/>
                    <a:sym typeface="Wingdings 3"/>
                  </a:rPr>
                  <a:t>.</a:t>
                </a:r>
                <a:r>
                  <a:rPr kumimoji="0" lang="th-TH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Kanit" pitchFamily="2" charset="-34"/>
                    <a:ea typeface="Tahoma" pitchFamily="34" charset="0"/>
                    <a:cs typeface="Kanit" pitchFamily="2" charset="-34"/>
                    <a:sym typeface="Wingdings 3"/>
                  </a:rPr>
                  <a:t>3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Kanit" pitchFamily="2" charset="-34"/>
                    <a:ea typeface="Tahoma" pitchFamily="34" charset="0"/>
                    <a:cs typeface="Kanit" pitchFamily="2" charset="-34"/>
                  </a:rPr>
                  <a:t>%</a:t>
                </a:r>
                <a:endParaRPr kumimoji="0" lang="th-TH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Kanit" pitchFamily="2" charset="-34"/>
                  <a:ea typeface="Tahoma" panose="020B0604030504040204" pitchFamily="34" charset="0"/>
                  <a:cs typeface="Kanit" pitchFamily="2" charset="-34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DEAB203-9D13-956D-E6E8-C62CEB292959}"/>
                  </a:ext>
                </a:extLst>
              </p:cNvPr>
              <p:cNvSpPr/>
              <p:nvPr/>
            </p:nvSpPr>
            <p:spPr>
              <a:xfrm rot="15465025">
                <a:off x="2178212" y="4862224"/>
                <a:ext cx="756642" cy="314479"/>
              </a:xfrm>
              <a:prstGeom prst="rect">
                <a:avLst/>
              </a:prstGeom>
            </p:spPr>
            <p:txBody>
              <a:bodyPr wrap="none">
                <a:prstTxWarp prst="textArchDown">
                  <a:avLst>
                    <a:gd name="adj" fmla="val 1773062"/>
                  </a:avLst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anit" pitchFamily="2" charset="-34"/>
                    <a:ea typeface="Tahoma" pitchFamily="34" charset="0"/>
                    <a:cs typeface="Kanit" pitchFamily="2" charset="-34"/>
                    <a:sym typeface="Wingdings 3"/>
                  </a:rPr>
                  <a:t>14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anit" pitchFamily="2" charset="-34"/>
                    <a:ea typeface="Tahoma" pitchFamily="34" charset="0"/>
                    <a:cs typeface="Kanit" pitchFamily="2" charset="-34"/>
                  </a:rPr>
                  <a:t>%</a:t>
                </a:r>
                <a:endPara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anit" pitchFamily="2" charset="-34"/>
                  <a:ea typeface="Tahoma" pitchFamily="34" charset="0"/>
                  <a:cs typeface="Kanit" pitchFamily="2" charset="-34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F68321E-3C92-BC07-0F3C-09C6BD3CAD54}"/>
                </a:ext>
              </a:extLst>
            </p:cNvPr>
            <p:cNvGrpSpPr/>
            <p:nvPr/>
          </p:nvGrpSpPr>
          <p:grpSpPr>
            <a:xfrm>
              <a:off x="914542" y="4402201"/>
              <a:ext cx="1772552" cy="1543606"/>
              <a:chOff x="941072" y="4111404"/>
              <a:chExt cx="1772552" cy="1543606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6BF36D3-BAC3-A9F2-8984-2E95C1E6A1AE}"/>
                  </a:ext>
                </a:extLst>
              </p:cNvPr>
              <p:cNvSpPr/>
              <p:nvPr/>
            </p:nvSpPr>
            <p:spPr>
              <a:xfrm>
                <a:off x="1035601" y="4111404"/>
                <a:ext cx="1543606" cy="1543606"/>
              </a:xfrm>
              <a:prstGeom prst="ellipse">
                <a:avLst/>
              </a:prstGeom>
              <a:solidFill>
                <a:srgbClr val="EDEDE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ukhumvit Set" panose="02000506000000020004" pitchFamily="2" charset="-34"/>
                  <a:ea typeface="+mn-ea"/>
                  <a:cs typeface="Sukhumvit Set" panose="02000506000000020004" pitchFamily="2" charset="-34"/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FE8B82BF-11EC-B845-7AB1-DE4226EB76BF}"/>
                  </a:ext>
                </a:extLst>
              </p:cNvPr>
              <p:cNvGrpSpPr/>
              <p:nvPr/>
            </p:nvGrpSpPr>
            <p:grpSpPr>
              <a:xfrm>
                <a:off x="941072" y="4308447"/>
                <a:ext cx="1772552" cy="1169088"/>
                <a:chOff x="795114" y="2526806"/>
                <a:chExt cx="1821824" cy="1201585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DBA118FD-3FCC-8E0E-AB2B-95FB949B37DE}"/>
                    </a:ext>
                  </a:extLst>
                </p:cNvPr>
                <p:cNvGrpSpPr/>
                <p:nvPr/>
              </p:nvGrpSpPr>
              <p:grpSpPr>
                <a:xfrm flipH="1">
                  <a:off x="1054780" y="2526806"/>
                  <a:ext cx="1231923" cy="1201585"/>
                  <a:chOff x="6657726" y="4104276"/>
                  <a:chExt cx="1508740" cy="1505324"/>
                </a:xfrm>
              </p:grpSpPr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6AD0E1E1-DEFF-8694-3DD4-DFA7BEF8AC50}"/>
                      </a:ext>
                    </a:extLst>
                  </p:cNvPr>
                  <p:cNvSpPr txBox="1"/>
                  <p:nvPr/>
                </p:nvSpPr>
                <p:spPr>
                  <a:xfrm>
                    <a:off x="6690512" y="4104276"/>
                    <a:ext cx="1475954" cy="3712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itchFamily="34" charset="0"/>
                        <a:cs typeface="Kanit" pitchFamily="2" charset="-34"/>
                      </a:rPr>
                      <a:t>การผลิตไฟฟ้า</a:t>
                    </a: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E7684839-9162-6A5F-499A-46BDFF17C1B5}"/>
                      </a:ext>
                    </a:extLst>
                  </p:cNvPr>
                  <p:cNvSpPr txBox="1"/>
                  <p:nvPr/>
                </p:nvSpPr>
                <p:spPr>
                  <a:xfrm>
                    <a:off x="6657726" y="5188633"/>
                    <a:ext cx="1343108" cy="420967"/>
                  </a:xfrm>
                  <a:prstGeom prst="rect">
                    <a:avLst/>
                  </a:prstGeom>
                  <a:noFill/>
                </p:spPr>
                <p:txBody>
                  <a:bodyPr wrap="square" lIns="7200" tIns="7200" rIns="7200" bIns="720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  <a:sym typeface="Wingdings 3"/>
                      </a:rPr>
                      <a:t></a:t>
                    </a:r>
                    <a:r>
                      <a: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  <a:sym typeface="Wingdings 3"/>
                      </a:rPr>
                      <a:t> </a:t>
                    </a:r>
                    <a:r>
                      <a:rPr kumimoji="0" lang="th-TH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rPr>
                      <a:t>3</a:t>
                    </a:r>
                    <a:r>
                      <a: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rPr>
                      <a:t>.5%</a:t>
                    </a:r>
                    <a:endParaRPr kumimoji="0" lang="th-TH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Kanit" pitchFamily="2" charset="-34"/>
                      <a:ea typeface="Tahoma" panose="020B0604030504040204" pitchFamily="34" charset="0"/>
                      <a:cs typeface="Kanit" pitchFamily="2" charset="-34"/>
                    </a:endParaRPr>
                  </a:p>
                </p:txBody>
              </p:sp>
            </p:grp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C1B90CA-51C8-D8DF-4791-0761C6507A83}"/>
                    </a:ext>
                  </a:extLst>
                </p:cNvPr>
                <p:cNvSpPr txBox="1"/>
                <p:nvPr/>
              </p:nvSpPr>
              <p:spPr>
                <a:xfrm>
                  <a:off x="795114" y="2921001"/>
                  <a:ext cx="1821824" cy="336026"/>
                </a:xfrm>
                <a:prstGeom prst="rect">
                  <a:avLst/>
                </a:prstGeom>
                <a:noFill/>
              </p:spPr>
              <p:txBody>
                <a:bodyPr wrap="square" lIns="7200" tIns="7200" rIns="7200" bIns="720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Kanit" pitchFamily="2" charset="-34"/>
                      <a:ea typeface="Tahoma" panose="020B0604030504040204" pitchFamily="34" charset="0"/>
                      <a:cs typeface="Kanit" pitchFamily="2" charset="-34"/>
                    </a:rPr>
                    <a:t>223</a:t>
                  </a: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Kanit" pitchFamily="2" charset="-34"/>
                      <a:ea typeface="Tahoma" panose="020B0604030504040204" pitchFamily="34" charset="0"/>
                      <a:cs typeface="Kanit" pitchFamily="2" charset="-34"/>
                    </a:rPr>
                    <a:t>,</a:t>
                  </a:r>
                  <a:r>
                    <a:rPr kumimoji="0" lang="th-TH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Kanit" pitchFamily="2" charset="-34"/>
                      <a:ea typeface="Tahoma" panose="020B0604030504040204" pitchFamily="34" charset="0"/>
                      <a:cs typeface="Kanit" pitchFamily="2" charset="-34"/>
                    </a:rPr>
                    <a:t>29</a:t>
                  </a: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Kanit" pitchFamily="2" charset="-34"/>
                      <a:ea typeface="Tahoma" panose="020B0604030504040204" pitchFamily="34" charset="0"/>
                      <a:cs typeface="Kanit" pitchFamily="2" charset="-34"/>
                    </a:rPr>
                    <a:t>5 </a:t>
                  </a: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Kanit" pitchFamily="2" charset="-34"/>
                      <a:ea typeface="Tahoma" pitchFamily="34" charset="0"/>
                      <a:cs typeface="Kanit" pitchFamily="2" charset="-34"/>
                    </a:rPr>
                    <a:t>GWh</a:t>
                  </a:r>
                  <a:endParaRPr kumimoji="0" lang="th-TH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anit" pitchFamily="2" charset="-34"/>
                    <a:ea typeface="Tahoma" pitchFamily="34" charset="0"/>
                    <a:cs typeface="Kanit" pitchFamily="2" charset="-34"/>
                  </a:endParaRPr>
                </a:p>
              </p:txBody>
            </p:sp>
          </p:grpSp>
        </p:grpSp>
      </p:grpSp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92C91099-7DFA-7A95-03E8-E1EC8FF4D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519709"/>
              </p:ext>
            </p:extLst>
          </p:nvPr>
        </p:nvGraphicFramePr>
        <p:xfrm>
          <a:off x="6807432" y="3677956"/>
          <a:ext cx="2882239" cy="274723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90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0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462">
                <a:tc gridSpan="3"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ปี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25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6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6</a:t>
                      </a:r>
                      <a:endParaRPr lang="th-TH" sz="18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462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สาขา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%Growth</a:t>
                      </a:r>
                      <a:endParaRPr lang="th-TH" sz="14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%Share</a:t>
                      </a:r>
                      <a:endParaRPr lang="th-TH" sz="14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462">
                <a:tc>
                  <a:txBody>
                    <a:bodyPr/>
                    <a:lstStyle/>
                    <a:p>
                      <a:pPr algn="l"/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อุตสาหกรรม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  <a:sym typeface="Wingdings 3"/>
                        </a:rPr>
                        <a:t>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 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2.6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  <a:sym typeface="Wingdings 3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42</a:t>
                      </a: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4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ครัวเรือน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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 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7.4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  <a:sym typeface="Wingdings 3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29</a:t>
                      </a: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4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ธุรกิจ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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 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8.4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  <a:sym typeface="Wingdings 3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24</a:t>
                      </a: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462">
                <a:tc>
                  <a:txBody>
                    <a:bodyPr/>
                    <a:lstStyle/>
                    <a:p>
                      <a:pPr algn="l"/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อื่น ๆ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*</a:t>
                      </a:r>
                      <a:endParaRPr lang="th-TH" sz="12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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 1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2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.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7</a:t>
                      </a:r>
                      <a:endParaRPr lang="th-TH" sz="1200" b="1" i="0" u="none" strike="noStrike" dirty="0">
                        <a:solidFill>
                          <a:srgbClr val="00B050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5</a:t>
                      </a: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46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  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รวม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</a:t>
                      </a:r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 </a:t>
                      </a:r>
                      <a:r>
                        <a:rPr lang="th-TH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3</a:t>
                      </a:r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.</a:t>
                      </a:r>
                      <a:r>
                        <a:rPr lang="th-TH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  <a:sym typeface="Wingdings 3"/>
                        </a:rPr>
                        <a:t>4</a:t>
                      </a:r>
                      <a:endParaRPr lang="th-TH" sz="1600" b="1" i="0" u="none" strike="noStrike" dirty="0">
                        <a:solidFill>
                          <a:srgbClr val="00B050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100</a:t>
                      </a:r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74BD107-CF60-96D0-815B-3231C5E1B512}"/>
              </a:ext>
            </a:extLst>
          </p:cNvPr>
          <p:cNvGrpSpPr/>
          <p:nvPr/>
        </p:nvGrpSpPr>
        <p:grpSpPr>
          <a:xfrm>
            <a:off x="0" y="2882400"/>
            <a:ext cx="9821397" cy="693476"/>
            <a:chOff x="0" y="2882400"/>
            <a:chExt cx="9821397" cy="693476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F04A901-10E6-215D-5C4A-0B9C590DA93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2400"/>
              <a:ext cx="5535542" cy="0"/>
            </a:xfrm>
            <a:prstGeom prst="line">
              <a:avLst/>
            </a:prstGeom>
            <a:ln w="7620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F91BA907-01E5-D7BB-DBE9-70A613FD0990}"/>
                </a:ext>
              </a:extLst>
            </p:cNvPr>
            <p:cNvCxnSpPr>
              <a:cxnSpLocks/>
            </p:cNvCxnSpPr>
            <p:nvPr/>
          </p:nvCxnSpPr>
          <p:spPr>
            <a:xfrm>
              <a:off x="2979585" y="2899946"/>
              <a:ext cx="813591" cy="67593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EE14B45-EB77-A52F-3FD0-55E1C97C6894}"/>
                </a:ext>
              </a:extLst>
            </p:cNvPr>
            <p:cNvCxnSpPr>
              <a:cxnSpLocks/>
            </p:cNvCxnSpPr>
            <p:nvPr/>
          </p:nvCxnSpPr>
          <p:spPr>
            <a:xfrm>
              <a:off x="1515345" y="3549454"/>
              <a:ext cx="8306052" cy="0"/>
            </a:xfrm>
            <a:prstGeom prst="line">
              <a:avLst/>
            </a:prstGeom>
            <a:ln w="76200">
              <a:solidFill>
                <a:srgbClr val="FF0066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FB5C65E-54B2-4F8D-B83F-4AF146B56FCB}"/>
              </a:ext>
            </a:extLst>
          </p:cNvPr>
          <p:cNvGrpSpPr/>
          <p:nvPr/>
        </p:nvGrpSpPr>
        <p:grpSpPr>
          <a:xfrm>
            <a:off x="3528737" y="3794132"/>
            <a:ext cx="3124311" cy="276999"/>
            <a:chOff x="4367808" y="2060848"/>
            <a:chExt cx="3555871" cy="276999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41E4EC2E-8F4D-47C8-5DE2-690B297C57E3}"/>
                </a:ext>
              </a:extLst>
            </p:cNvPr>
            <p:cNvSpPr/>
            <p:nvPr/>
          </p:nvSpPr>
          <p:spPr>
            <a:xfrm>
              <a:off x="5306704" y="2109250"/>
              <a:ext cx="182880" cy="155448"/>
            </a:xfrm>
            <a:prstGeom prst="rect">
              <a:avLst/>
            </a:prstGeom>
            <a:pattFill prst="pct90">
              <a:fgClr>
                <a:srgbClr val="FFC000"/>
              </a:fgClr>
              <a:bgClr>
                <a:schemeClr val="tx1"/>
              </a:bgClr>
            </a:patt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95B6C60-4AB8-C6EE-14F0-E4698D992B69}"/>
                </a:ext>
              </a:extLst>
            </p:cNvPr>
            <p:cNvSpPr txBox="1"/>
            <p:nvPr/>
          </p:nvSpPr>
          <p:spPr>
            <a:xfrm>
              <a:off x="5486399" y="2060848"/>
              <a:ext cx="6635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2564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8573270-8DE1-39D3-1781-F6CA51AFEAE8}"/>
                </a:ext>
              </a:extLst>
            </p:cNvPr>
            <p:cNvSpPr/>
            <p:nvPr/>
          </p:nvSpPr>
          <p:spPr>
            <a:xfrm>
              <a:off x="6242808" y="2109250"/>
              <a:ext cx="182880" cy="155448"/>
            </a:xfrm>
            <a:prstGeom prst="rect">
              <a:avLst/>
            </a:prstGeom>
            <a:pattFill prst="pct75">
              <a:fgClr>
                <a:srgbClr val="FF7C80"/>
              </a:fgClr>
              <a:bgClr>
                <a:schemeClr val="tx1"/>
              </a:bgClr>
            </a:patt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B3926D6-028C-D40B-3676-C86A01EEC1B2}"/>
                </a:ext>
              </a:extLst>
            </p:cNvPr>
            <p:cNvSpPr txBox="1"/>
            <p:nvPr/>
          </p:nvSpPr>
          <p:spPr>
            <a:xfrm>
              <a:off x="6422503" y="2060848"/>
              <a:ext cx="6705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2565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FACF2800-D7D5-A56F-2CC9-FCBA334DB4E3}"/>
                </a:ext>
              </a:extLst>
            </p:cNvPr>
            <p:cNvSpPr/>
            <p:nvPr/>
          </p:nvSpPr>
          <p:spPr>
            <a:xfrm>
              <a:off x="4367808" y="2109250"/>
              <a:ext cx="182880" cy="155448"/>
            </a:xfrm>
            <a:prstGeom prst="rect">
              <a:avLst/>
            </a:prstGeom>
            <a:pattFill prst="trellis">
              <a:fgClr>
                <a:srgbClr val="00B0F0"/>
              </a:fgClr>
              <a:bgClr>
                <a:schemeClr val="tx1"/>
              </a:bgClr>
            </a:patt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043F40E0-47E1-93BF-5C03-38C9C492E03B}"/>
                </a:ext>
              </a:extLst>
            </p:cNvPr>
            <p:cNvSpPr txBox="1"/>
            <p:nvPr/>
          </p:nvSpPr>
          <p:spPr>
            <a:xfrm>
              <a:off x="4547504" y="2060848"/>
              <a:ext cx="6844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2563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5FC538E9-F5A8-9CA2-0244-C15113E26E4F}"/>
                </a:ext>
              </a:extLst>
            </p:cNvPr>
            <p:cNvSpPr/>
            <p:nvPr/>
          </p:nvSpPr>
          <p:spPr>
            <a:xfrm>
              <a:off x="7106904" y="2109250"/>
              <a:ext cx="182880" cy="155448"/>
            </a:xfrm>
            <a:prstGeom prst="rect">
              <a:avLst/>
            </a:prstGeom>
            <a:solidFill>
              <a:srgbClr val="7030A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EFE1E8B-01E2-371A-952C-C9A38C1ECA6A}"/>
                </a:ext>
              </a:extLst>
            </p:cNvPr>
            <p:cNvSpPr txBox="1"/>
            <p:nvPr/>
          </p:nvSpPr>
          <p:spPr>
            <a:xfrm>
              <a:off x="7286600" y="2060848"/>
              <a:ext cx="6370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2566</a:t>
              </a:r>
            </a:p>
          </p:txBody>
        </p:sp>
      </p:grpSp>
      <p:graphicFrame>
        <p:nvGraphicFramePr>
          <p:cNvPr id="120" name="Chart 119">
            <a:extLst>
              <a:ext uri="{FF2B5EF4-FFF2-40B4-BE49-F238E27FC236}">
                <a16:creationId xmlns:a16="http://schemas.microsoft.com/office/drawing/2014/main" id="{D66DF5C1-2D02-713F-EE7C-8C7678F273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4566424"/>
              </p:ext>
            </p:extLst>
          </p:nvPr>
        </p:nvGraphicFramePr>
        <p:xfrm>
          <a:off x="665978" y="3556107"/>
          <a:ext cx="5855251" cy="2598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3" name="TextBox 1">
            <a:extLst>
              <a:ext uri="{FF2B5EF4-FFF2-40B4-BE49-F238E27FC236}">
                <a16:creationId xmlns:a16="http://schemas.microsoft.com/office/drawing/2014/main" id="{572F65C9-072A-63EF-3FF7-7CE3C7809CF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126409" y="4621164"/>
            <a:ext cx="30786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rPr>
              <a:t>ปริมาณการใช้ไฟฟ้า (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rPr>
              <a:t>GWh</a:t>
            </a:r>
            <a:r>
              <a:rPr kumimoji="0" lang="th-TH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rPr>
              <a:t>)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7E8F6-3120-20B7-AECF-52FB3C2F601A}"/>
              </a:ext>
            </a:extLst>
          </p:cNvPr>
          <p:cNvGrpSpPr/>
          <p:nvPr/>
        </p:nvGrpSpPr>
        <p:grpSpPr>
          <a:xfrm>
            <a:off x="475416" y="5714173"/>
            <a:ext cx="7638692" cy="993632"/>
            <a:chOff x="475416" y="5902762"/>
            <a:chExt cx="7638692" cy="993632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35EA3D5A-9B89-BA17-F4F5-AFB4814BAFA3}"/>
                </a:ext>
              </a:extLst>
            </p:cNvPr>
            <p:cNvGrpSpPr/>
            <p:nvPr/>
          </p:nvGrpSpPr>
          <p:grpSpPr>
            <a:xfrm>
              <a:off x="475416" y="5902762"/>
              <a:ext cx="7638692" cy="993632"/>
              <a:chOff x="3343659" y="6552135"/>
              <a:chExt cx="7638692" cy="993632"/>
            </a:xfrm>
          </p:grpSpPr>
          <p:graphicFrame>
            <p:nvGraphicFramePr>
              <p:cNvPr id="121" name="Chart 120">
                <a:extLst>
                  <a:ext uri="{FF2B5EF4-FFF2-40B4-BE49-F238E27FC236}">
                    <a16:creationId xmlns:a16="http://schemas.microsoft.com/office/drawing/2014/main" id="{DEA6978C-B487-E90F-4E28-BD215BBCDB0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654733964"/>
                  </p:ext>
                </p:extLst>
              </p:nvPr>
            </p:nvGraphicFramePr>
            <p:xfrm>
              <a:off x="3586068" y="6552135"/>
              <a:ext cx="7396283" cy="99363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287D5978-096C-974A-69A0-E773C9240883}"/>
                  </a:ext>
                </a:extLst>
              </p:cNvPr>
              <p:cNvSpPr txBox="1"/>
              <p:nvPr/>
            </p:nvSpPr>
            <p:spPr>
              <a:xfrm>
                <a:off x="3343659" y="6879272"/>
                <a:ext cx="79352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%Growth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(YoY)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Tahoma" panose="020B0604030504040204" pitchFamily="34" charset="0"/>
                  <a:cs typeface="Kanit" pitchFamily="2" charset="-34"/>
                </a:endParaRPr>
              </a:p>
            </p:txBody>
          </p:sp>
        </p:grp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5895522-3196-3091-EE8A-0507F1372B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9221" y="6476668"/>
              <a:ext cx="496791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9" name="TextBox 1">
            <a:extLst>
              <a:ext uri="{FF2B5EF4-FFF2-40B4-BE49-F238E27FC236}">
                <a16:creationId xmlns:a16="http://schemas.microsoft.com/office/drawing/2014/main" id="{B30C3F37-7CB3-FEE1-1F72-F90038C4E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1368" y="2935076"/>
            <a:ext cx="16642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rPr>
              <a:t>การจัดหา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sp>
        <p:nvSpPr>
          <p:cNvPr id="155" name="TextBox 1">
            <a:extLst>
              <a:ext uri="{FF2B5EF4-FFF2-40B4-BE49-F238E27FC236}">
                <a16:creationId xmlns:a16="http://schemas.microsoft.com/office/drawing/2014/main" id="{5D5D8B5B-F745-0860-1389-E2489D616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7" y="3062167"/>
            <a:ext cx="1370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</a:rPr>
              <a:t>การใช้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cs typeface="Kanit" pitchFamily="2" charset="-34"/>
            </a:endParaRP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95726701-59EB-C908-47C4-58A0E0F3D0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42" y="3023181"/>
            <a:ext cx="1614225" cy="36537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40C94E4-417C-61FE-F0CF-FBE4563F7AAA}"/>
              </a:ext>
            </a:extLst>
          </p:cNvPr>
          <p:cNvSpPr txBox="1">
            <a:spLocks/>
          </p:cNvSpPr>
          <p:nvPr/>
        </p:nvSpPr>
        <p:spPr>
          <a:xfrm>
            <a:off x="9266796" y="64953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E61EC-8322-49C6-8DD3-A905A78208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ukhumvit Set" panose="02000506000000020004" pitchFamily="2" charset="-34"/>
                <a:ea typeface="+mn-ea"/>
                <a:cs typeface="Sukhumvit Set" panose="02000506000000020004" pitchFamily="2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ukhumvit Set" panose="02000506000000020004" pitchFamily="2" charset="-34"/>
              <a:ea typeface="+mn-ea"/>
              <a:cs typeface="Sukhumvit Set" panose="02000506000000020004" pitchFamily="2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CF19B3-62AC-22D6-8409-F724231F6D21}"/>
              </a:ext>
            </a:extLst>
          </p:cNvPr>
          <p:cNvGrpSpPr/>
          <p:nvPr/>
        </p:nvGrpSpPr>
        <p:grpSpPr>
          <a:xfrm>
            <a:off x="208" y="6630237"/>
            <a:ext cx="3190970" cy="261610"/>
            <a:chOff x="8677067" y="6530860"/>
            <a:chExt cx="3190970" cy="26161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28667BE-BA18-0F72-BE19-72160ABF0449}"/>
                </a:ext>
              </a:extLst>
            </p:cNvPr>
            <p:cNvSpPr/>
            <p:nvPr/>
          </p:nvSpPr>
          <p:spPr>
            <a:xfrm>
              <a:off x="8694739" y="6530860"/>
              <a:ext cx="317329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Tahoma" pitchFamily="34" charset="0"/>
                  <a:cs typeface="Kanit" pitchFamily="2" charset="-34"/>
                </a:rPr>
                <a:t>ที่มา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Tahoma" pitchFamily="34" charset="0"/>
                  <a:cs typeface="Kanit" pitchFamily="2" charset="-34"/>
                </a:rPr>
                <a:t>: </a:t>
              </a:r>
              <a:r>
                <a:rPr kumimoji="0" lang="th-TH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ea typeface="Tahoma" pitchFamily="34" charset="0"/>
                  <a:cs typeface="Kanit" pitchFamily="2" charset="-34"/>
                </a:rPr>
                <a:t>กฟผ. กฟน. และ กฟภ.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29E7DBD-770C-97C5-AF70-6D6C1A135BD7}"/>
                </a:ext>
              </a:extLst>
            </p:cNvPr>
            <p:cNvCxnSpPr>
              <a:cxnSpLocks/>
            </p:cNvCxnSpPr>
            <p:nvPr/>
          </p:nvCxnSpPr>
          <p:spPr>
            <a:xfrm>
              <a:off x="8677067" y="6536824"/>
              <a:ext cx="184732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B69130FA-3249-FA11-5548-A743ABFEB342}"/>
              </a:ext>
            </a:extLst>
          </p:cNvPr>
          <p:cNvSpPr txBox="1"/>
          <p:nvPr/>
        </p:nvSpPr>
        <p:spPr>
          <a:xfrm>
            <a:off x="6805630" y="6418057"/>
            <a:ext cx="297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itchFamily="34" charset="0"/>
                <a:cs typeface="Kanit" pitchFamily="2" charset="-34"/>
              </a:rPr>
              <a:t>หมายเหตุ</a:t>
            </a:r>
            <a:r>
              <a:rPr kumimoji="0" lang="en-US" sz="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</a:t>
            </a:r>
            <a:r>
              <a:rPr kumimoji="0" lang="th-TH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เทียบกับช่วงเดียวกันของปีก่อน (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%YoY)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                    </a:t>
            </a:r>
            <a:r>
              <a:rPr kumimoji="0" lang="th-TH" sz="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*</a:t>
            </a:r>
            <a:r>
              <a:rPr kumimoji="0" lang="en-US" sz="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kumimoji="0" lang="th-TH" sz="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อื่น</a:t>
            </a:r>
            <a:r>
              <a:rPr kumimoji="0" lang="en-US" sz="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kumimoji="0" lang="th-TH" sz="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ๆ เช่น องค์กรไม่แสวงหากำไร สูบน้ำเพื่อการเกษตร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                    </a:t>
            </a:r>
            <a:r>
              <a:rPr kumimoji="0" lang="th-TH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ไฟฟ้าชั่วคราว และไฟฟ้าสาธารณะ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B5FDFEE-932F-B792-92F1-E82E8259B3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255" r="49267"/>
          <a:stretch/>
        </p:blipFill>
        <p:spPr>
          <a:xfrm>
            <a:off x="9821395" y="-40449"/>
            <a:ext cx="2447789" cy="6898446"/>
          </a:xfrm>
          <a:prstGeom prst="rect">
            <a:avLst/>
          </a:prstGeom>
        </p:spPr>
      </p:pic>
      <p:sp>
        <p:nvSpPr>
          <p:cNvPr id="105" name="Slide Number Placeholder 3">
            <a:extLst>
              <a:ext uri="{FF2B5EF4-FFF2-40B4-BE49-F238E27FC236}">
                <a16:creationId xmlns:a16="http://schemas.microsoft.com/office/drawing/2014/main" id="{6B4C1FF4-70EC-468B-BCDB-0D4C19B1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188" y="6351395"/>
            <a:ext cx="2844800" cy="365125"/>
          </a:xfrm>
        </p:spPr>
        <p:txBody>
          <a:bodyPr/>
          <a:lstStyle/>
          <a:p>
            <a:r>
              <a:rPr lang="en-US" sz="1100" dirty="0">
                <a:latin typeface="Kanit" pitchFamily="2" charset="-34"/>
                <a:cs typeface="Kanit" pitchFamily="2" charset="-34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1947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24">
            <a:extLst>
              <a:ext uri="{FF2B5EF4-FFF2-40B4-BE49-F238E27FC236}">
                <a16:creationId xmlns:a16="http://schemas.microsoft.com/office/drawing/2014/main" id="{3C3B7068-9F8F-4015-B293-12C4C0C8BA6D}"/>
              </a:ext>
            </a:extLst>
          </p:cNvPr>
          <p:cNvSpPr/>
          <p:nvPr/>
        </p:nvSpPr>
        <p:spPr>
          <a:xfrm flipH="1">
            <a:off x="-4632" y="4512"/>
            <a:ext cx="3769935" cy="2784176"/>
          </a:xfrm>
          <a:prstGeom prst="rect">
            <a:avLst/>
          </a:prstGeom>
          <a:solidFill>
            <a:srgbClr val="C4BD9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30" name="직사각형 24">
            <a:extLst>
              <a:ext uri="{FF2B5EF4-FFF2-40B4-BE49-F238E27FC236}">
                <a16:creationId xmlns:a16="http://schemas.microsoft.com/office/drawing/2014/main" id="{306408D5-7FE4-5011-4B92-894F9E8E31CC}"/>
              </a:ext>
            </a:extLst>
          </p:cNvPr>
          <p:cNvSpPr/>
          <p:nvPr/>
        </p:nvSpPr>
        <p:spPr>
          <a:xfrm flipH="1">
            <a:off x="3719735" y="0"/>
            <a:ext cx="8500675" cy="2788690"/>
          </a:xfrm>
          <a:prstGeom prst="rect">
            <a:avLst/>
          </a:pr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30135B-93F4-5B2B-BDB0-2EC352D02987}"/>
              </a:ext>
            </a:extLst>
          </p:cNvPr>
          <p:cNvSpPr/>
          <p:nvPr/>
        </p:nvSpPr>
        <p:spPr>
          <a:xfrm rot="5400000">
            <a:off x="4285879" y="47335"/>
            <a:ext cx="357320" cy="81464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E2AE209-7C80-926F-1F93-817EF0588440}"/>
              </a:ext>
            </a:extLst>
          </p:cNvPr>
          <p:cNvSpPr/>
          <p:nvPr/>
        </p:nvSpPr>
        <p:spPr>
          <a:xfrm rot="5400000">
            <a:off x="4391963" y="528594"/>
            <a:ext cx="357320" cy="1034530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419AEAB7-0D83-C82F-30D1-6096CFD9A822}"/>
              </a:ext>
            </a:extLst>
          </p:cNvPr>
          <p:cNvSpPr/>
          <p:nvPr/>
        </p:nvSpPr>
        <p:spPr>
          <a:xfrm rot="5400000">
            <a:off x="4285880" y="1243813"/>
            <a:ext cx="357320" cy="81464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48F6D8C-3F93-D19F-8B94-40C5CC325A53}"/>
              </a:ext>
            </a:extLst>
          </p:cNvPr>
          <p:cNvSpPr/>
          <p:nvPr/>
        </p:nvSpPr>
        <p:spPr>
          <a:xfrm rot="5400000">
            <a:off x="4355959" y="1871906"/>
            <a:ext cx="357320" cy="96252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6687AC7-40B6-B7F2-29D1-2725787904DD}"/>
              </a:ext>
            </a:extLst>
          </p:cNvPr>
          <p:cNvGrpSpPr/>
          <p:nvPr/>
        </p:nvGrpSpPr>
        <p:grpSpPr>
          <a:xfrm>
            <a:off x="5159896" y="260648"/>
            <a:ext cx="5915263" cy="2388426"/>
            <a:chOff x="7896199" y="1833985"/>
            <a:chExt cx="576066" cy="2603124"/>
          </a:xfrm>
          <a:noFill/>
        </p:grpSpPr>
        <p:sp>
          <p:nvSpPr>
            <p:cNvPr id="66" name="Rectangle: Top Corners Rounded 65">
              <a:extLst>
                <a:ext uri="{FF2B5EF4-FFF2-40B4-BE49-F238E27FC236}">
                  <a16:creationId xmlns:a16="http://schemas.microsoft.com/office/drawing/2014/main" id="{C8F2702B-F805-8E99-0595-C8D5B237AFC9}"/>
                </a:ext>
              </a:extLst>
            </p:cNvPr>
            <p:cNvSpPr/>
            <p:nvPr/>
          </p:nvSpPr>
          <p:spPr>
            <a:xfrm rot="10800000">
              <a:off x="7896201" y="2096904"/>
              <a:ext cx="576064" cy="2340205"/>
            </a:xfrm>
            <a:prstGeom prst="round2SameRect">
              <a:avLst>
                <a:gd name="adj1" fmla="val 11049"/>
                <a:gd name="adj2" fmla="val 0"/>
              </a:avLst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: Top Corners Rounded 66">
              <a:extLst>
                <a:ext uri="{FF2B5EF4-FFF2-40B4-BE49-F238E27FC236}">
                  <a16:creationId xmlns:a16="http://schemas.microsoft.com/office/drawing/2014/main" id="{074608D6-F5AA-4E23-F8A5-B33ADB201D4C}"/>
                </a:ext>
              </a:extLst>
            </p:cNvPr>
            <p:cNvSpPr/>
            <p:nvPr/>
          </p:nvSpPr>
          <p:spPr>
            <a:xfrm>
              <a:off x="7896199" y="1833985"/>
              <a:ext cx="576064" cy="392404"/>
            </a:xfrm>
            <a:prstGeom prst="round2SameRect">
              <a:avLst>
                <a:gd name="adj1" fmla="val 36153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396C424-2C44-6662-023B-CBDE3B5F7E95}"/>
              </a:ext>
            </a:extLst>
          </p:cNvPr>
          <p:cNvGrpSpPr/>
          <p:nvPr/>
        </p:nvGrpSpPr>
        <p:grpSpPr>
          <a:xfrm>
            <a:off x="11208568" y="260648"/>
            <a:ext cx="874703" cy="2388426"/>
            <a:chOff x="7896199" y="1833985"/>
            <a:chExt cx="576066" cy="2603124"/>
          </a:xfrm>
          <a:noFill/>
        </p:grpSpPr>
        <p:sp>
          <p:nvSpPr>
            <p:cNvPr id="64" name="Rectangle: Top Corners Rounded 63">
              <a:extLst>
                <a:ext uri="{FF2B5EF4-FFF2-40B4-BE49-F238E27FC236}">
                  <a16:creationId xmlns:a16="http://schemas.microsoft.com/office/drawing/2014/main" id="{B74A0D4F-6C04-2F49-F39E-8E8B7F71F3B5}"/>
                </a:ext>
              </a:extLst>
            </p:cNvPr>
            <p:cNvSpPr/>
            <p:nvPr/>
          </p:nvSpPr>
          <p:spPr>
            <a:xfrm rot="10800000">
              <a:off x="7896201" y="2096904"/>
              <a:ext cx="576064" cy="2340205"/>
            </a:xfrm>
            <a:prstGeom prst="round2SameRect">
              <a:avLst>
                <a:gd name="adj1" fmla="val 11049"/>
                <a:gd name="adj2" fmla="val 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: Top Corners Rounded 61">
              <a:extLst>
                <a:ext uri="{FF2B5EF4-FFF2-40B4-BE49-F238E27FC236}">
                  <a16:creationId xmlns:a16="http://schemas.microsoft.com/office/drawing/2014/main" id="{AFBA72AA-965C-7484-EDD9-AD6EE64D5182}"/>
                </a:ext>
              </a:extLst>
            </p:cNvPr>
            <p:cNvSpPr/>
            <p:nvPr/>
          </p:nvSpPr>
          <p:spPr>
            <a:xfrm>
              <a:off x="7896199" y="1833985"/>
              <a:ext cx="576064" cy="392404"/>
            </a:xfrm>
            <a:prstGeom prst="round2SameRect">
              <a:avLst>
                <a:gd name="adj1" fmla="val 36153"/>
                <a:gd name="adj2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95EC779-B4DC-467F-BFC7-FEB1D871AB47}"/>
              </a:ext>
            </a:extLst>
          </p:cNvPr>
          <p:cNvSpPr txBox="1"/>
          <p:nvPr/>
        </p:nvSpPr>
        <p:spPr>
          <a:xfrm>
            <a:off x="84589" y="609514"/>
            <a:ext cx="350171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2800" b="1">
                <a:gradFill>
                  <a:gsLst>
                    <a:gs pos="79650">
                      <a:srgbClr val="D6A86A"/>
                    </a:gs>
                    <a:gs pos="0">
                      <a:srgbClr val="BD955D"/>
                    </a:gs>
                    <a:gs pos="28000">
                      <a:srgbClr val="987140"/>
                    </a:gs>
                    <a:gs pos="58000">
                      <a:srgbClr val="F3C27E"/>
                    </a:gs>
                    <a:gs pos="63000">
                      <a:srgbClr val="F6C480"/>
                    </a:gs>
                    <a:gs pos="100000">
                      <a:srgbClr val="987141"/>
                    </a:gs>
                  </a:gsLst>
                  <a:lin ang="0" scaled="0"/>
                </a:gradFill>
                <a:cs typeface="Arial" panose="020B0604020202020204" pitchFamily="34" charset="0"/>
              </a:defRPr>
            </a:lvl1pPr>
          </a:lstStyle>
          <a:p>
            <a:pPr algn="l"/>
            <a:r>
              <a:rPr lang="th-TH" altLang="ko-KR" sz="3200" dirty="0">
                <a:solidFill>
                  <a:schemeClr val="tx1"/>
                </a:solidFill>
                <a:latin typeface="Kanit" pitchFamily="2" charset="-34"/>
                <a:cs typeface="Kanit" pitchFamily="2" charset="-34"/>
              </a:rPr>
              <a:t>ความต้องการ</a:t>
            </a:r>
          </a:p>
          <a:p>
            <a:pPr algn="l"/>
            <a:r>
              <a:rPr lang="th-TH" altLang="ko-KR" sz="3200" dirty="0">
                <a:solidFill>
                  <a:schemeClr val="tx1"/>
                </a:solidFill>
                <a:latin typeface="Kanit" pitchFamily="2" charset="-34"/>
                <a:cs typeface="Kanit" pitchFamily="2" charset="-34"/>
              </a:rPr>
              <a:t>พลังไฟฟ้าสูงสุด</a:t>
            </a:r>
          </a:p>
          <a:p>
            <a:pPr algn="l"/>
            <a:r>
              <a:rPr lang="th-TH" altLang="ko-KR" sz="3200" dirty="0">
                <a:solidFill>
                  <a:schemeClr val="tx1"/>
                </a:solidFill>
                <a:latin typeface="Kanit" pitchFamily="2" charset="-34"/>
                <a:cs typeface="Kanit" pitchFamily="2" charset="-34"/>
              </a:rPr>
              <a:t>ในระบบ 3 การไฟฟ้า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5760BF70-55CE-3E84-8660-1E4C76A71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106750"/>
              </p:ext>
            </p:extLst>
          </p:nvPr>
        </p:nvGraphicFramePr>
        <p:xfrm>
          <a:off x="4053358" y="137265"/>
          <a:ext cx="8097766" cy="2514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7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7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7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57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57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57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3960">
                <a:tc>
                  <a:txBody>
                    <a:bodyPr/>
                    <a:lstStyle/>
                    <a:p>
                      <a:pPr algn="l">
                        <a:tabLst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   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ปี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</a:t>
                      </a:r>
                      <a:r>
                        <a:rPr lang="th-TH" sz="18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6</a:t>
                      </a:r>
                      <a:endParaRPr lang="en-US" sz="18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96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Peak (MW)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30,303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29,968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32,273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30,342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31,023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3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3,177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34</a:t>
                      </a:r>
                      <a:r>
                        <a:rPr lang="th-TH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,</a:t>
                      </a:r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827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279">
                <a:tc>
                  <a:txBody>
                    <a:bodyPr/>
                    <a:lstStyle/>
                    <a:p>
                      <a:r>
                        <a:rPr lang="th-TH" sz="1200" b="1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วัน </a:t>
                      </a:r>
                      <a:r>
                        <a:rPr lang="en-US" sz="1200" b="1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Peak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พฤหัส</a:t>
                      </a:r>
                    </a:p>
                    <a:p>
                      <a:pPr algn="ctr"/>
                      <a:r>
                        <a:rPr lang="en-US" sz="12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4 </a:t>
                      </a:r>
                      <a:r>
                        <a:rPr lang="th-TH" sz="12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พ.ค.</a:t>
                      </a:r>
                      <a:endParaRPr lang="en-US" sz="1200" b="0" dirty="0"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อังคาร</a:t>
                      </a:r>
                    </a:p>
                    <a:p>
                      <a:pPr algn="ctr"/>
                      <a:r>
                        <a:rPr lang="en-US" sz="12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24 </a:t>
                      </a:r>
                      <a:r>
                        <a:rPr lang="th-TH" sz="12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เม.ย.</a:t>
                      </a:r>
                      <a:endParaRPr lang="en-US" sz="1200" b="0" dirty="0"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ศุกร์</a:t>
                      </a: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3 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พ.ค.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ศุกร์</a:t>
                      </a:r>
                    </a:p>
                    <a:p>
                      <a:pPr algn="ctr"/>
                      <a:r>
                        <a:rPr lang="en-US" sz="12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13 </a:t>
                      </a:r>
                      <a:r>
                        <a:rPr lang="th-TH" sz="12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มี.ค.</a:t>
                      </a:r>
                      <a:endParaRPr lang="en-US" sz="1200" b="0" dirty="0"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พุธ</a:t>
                      </a:r>
                    </a:p>
                    <a:p>
                      <a:pPr algn="ctr"/>
                      <a:r>
                        <a:rPr lang="en-US" sz="12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31 </a:t>
                      </a:r>
                      <a:r>
                        <a:rPr lang="th-TH" sz="12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มี.ค.</a:t>
                      </a:r>
                      <a:endParaRPr lang="en-US" sz="1200" b="0" dirty="0"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พฤหัส</a:t>
                      </a: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8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</a:t>
                      </a: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เม.ย.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เสาร์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6 พ.ค.</a:t>
                      </a:r>
                      <a:endParaRPr lang="en-US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960">
                <a:tc>
                  <a:txBody>
                    <a:bodyPr/>
                    <a:lstStyle/>
                    <a:p>
                      <a:r>
                        <a:rPr lang="th-TH" sz="1200" b="1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เวลา </a:t>
                      </a:r>
                      <a:r>
                        <a:rPr lang="en-US" sz="1200" b="1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Peak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14.20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13.51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14.27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14.14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14.49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14.30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21.41</a:t>
                      </a:r>
                      <a:endParaRPr lang="en-US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8FE212F-58FD-AFAF-BBBD-14F5D59A542C}"/>
              </a:ext>
            </a:extLst>
          </p:cNvPr>
          <p:cNvCxnSpPr>
            <a:cxnSpLocks/>
          </p:cNvCxnSpPr>
          <p:nvPr/>
        </p:nvCxnSpPr>
        <p:spPr>
          <a:xfrm>
            <a:off x="6146224" y="295882"/>
            <a:ext cx="0" cy="2353192"/>
          </a:xfrm>
          <a:prstGeom prst="line">
            <a:avLst/>
          </a:prstGeom>
          <a:ln w="28575">
            <a:solidFill>
              <a:srgbClr val="357D9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236A028-01E1-3319-2BD7-109ACBA32CBA}"/>
              </a:ext>
            </a:extLst>
          </p:cNvPr>
          <p:cNvCxnSpPr>
            <a:cxnSpLocks/>
          </p:cNvCxnSpPr>
          <p:nvPr/>
        </p:nvCxnSpPr>
        <p:spPr>
          <a:xfrm>
            <a:off x="7176120" y="260648"/>
            <a:ext cx="0" cy="2353192"/>
          </a:xfrm>
          <a:prstGeom prst="line">
            <a:avLst/>
          </a:prstGeom>
          <a:ln w="28575">
            <a:solidFill>
              <a:srgbClr val="357D9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44E9AC7-1D94-CC2B-6092-2E62DD4F629D}"/>
              </a:ext>
            </a:extLst>
          </p:cNvPr>
          <p:cNvCxnSpPr>
            <a:cxnSpLocks/>
          </p:cNvCxnSpPr>
          <p:nvPr/>
        </p:nvCxnSpPr>
        <p:spPr>
          <a:xfrm>
            <a:off x="8184232" y="295882"/>
            <a:ext cx="0" cy="2353192"/>
          </a:xfrm>
          <a:prstGeom prst="line">
            <a:avLst/>
          </a:prstGeom>
          <a:ln w="28575">
            <a:solidFill>
              <a:srgbClr val="357D9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B663A91-6108-2729-5676-B289DDEE2774}"/>
              </a:ext>
            </a:extLst>
          </p:cNvPr>
          <p:cNvCxnSpPr>
            <a:cxnSpLocks/>
          </p:cNvCxnSpPr>
          <p:nvPr/>
        </p:nvCxnSpPr>
        <p:spPr>
          <a:xfrm>
            <a:off x="9120336" y="295882"/>
            <a:ext cx="0" cy="2353192"/>
          </a:xfrm>
          <a:prstGeom prst="line">
            <a:avLst/>
          </a:prstGeom>
          <a:ln w="28575">
            <a:solidFill>
              <a:srgbClr val="357D9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7FE2123-7AF3-5E1C-72F8-81B7C3401EC6}"/>
              </a:ext>
            </a:extLst>
          </p:cNvPr>
          <p:cNvCxnSpPr>
            <a:cxnSpLocks/>
          </p:cNvCxnSpPr>
          <p:nvPr/>
        </p:nvCxnSpPr>
        <p:spPr>
          <a:xfrm>
            <a:off x="10128448" y="295882"/>
            <a:ext cx="0" cy="2353192"/>
          </a:xfrm>
          <a:prstGeom prst="line">
            <a:avLst/>
          </a:prstGeom>
          <a:ln w="28575">
            <a:solidFill>
              <a:srgbClr val="357D9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1" name="Chart 80">
            <a:extLst>
              <a:ext uri="{FF2B5EF4-FFF2-40B4-BE49-F238E27FC236}">
                <a16:creationId xmlns:a16="http://schemas.microsoft.com/office/drawing/2014/main" id="{09783BA6-71E2-E5AF-A754-0652E76EA9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6440899"/>
              </p:ext>
            </p:extLst>
          </p:nvPr>
        </p:nvGraphicFramePr>
        <p:xfrm>
          <a:off x="335360" y="3160220"/>
          <a:ext cx="11449272" cy="3268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2" name="TextBox 81">
            <a:extLst>
              <a:ext uri="{FF2B5EF4-FFF2-40B4-BE49-F238E27FC236}">
                <a16:creationId xmlns:a16="http://schemas.microsoft.com/office/drawing/2014/main" id="{E42B6E96-1DEC-3AF5-7E34-34FC75B3ADD7}"/>
              </a:ext>
            </a:extLst>
          </p:cNvPr>
          <p:cNvSpPr txBox="1"/>
          <p:nvPr/>
        </p:nvSpPr>
        <p:spPr>
          <a:xfrm>
            <a:off x="479376" y="2900284"/>
            <a:ext cx="910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MW</a:t>
            </a:r>
            <a:endParaRPr lang="th-TH" sz="1600" b="1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CF61483-F382-ABFD-94D5-1A638BE4AB2A}"/>
              </a:ext>
            </a:extLst>
          </p:cNvPr>
          <p:cNvGrpSpPr/>
          <p:nvPr/>
        </p:nvGrpSpPr>
        <p:grpSpPr>
          <a:xfrm>
            <a:off x="5088006" y="2807773"/>
            <a:ext cx="2493008" cy="784130"/>
            <a:chOff x="1215843" y="1128125"/>
            <a:chExt cx="2493008" cy="784130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6713F75F-28C9-653A-6BCD-2C670998BD80}"/>
                </a:ext>
              </a:extLst>
            </p:cNvPr>
            <p:cNvGrpSpPr/>
            <p:nvPr/>
          </p:nvGrpSpPr>
          <p:grpSpPr>
            <a:xfrm>
              <a:off x="1638167" y="1373646"/>
              <a:ext cx="2070684" cy="538609"/>
              <a:chOff x="3620951" y="1810402"/>
              <a:chExt cx="2219898" cy="538609"/>
            </a:xfrm>
          </p:grpSpPr>
          <p:sp>
            <p:nvSpPr>
              <p:cNvPr id="101" name="Rounded Rectangle 61">
                <a:extLst>
                  <a:ext uri="{FF2B5EF4-FFF2-40B4-BE49-F238E27FC236}">
                    <a16:creationId xmlns:a16="http://schemas.microsoft.com/office/drawing/2014/main" id="{87DD72C8-9227-0314-7252-48BB799D07EB}"/>
                  </a:ext>
                </a:extLst>
              </p:cNvPr>
              <p:cNvSpPr/>
              <p:nvPr/>
            </p:nvSpPr>
            <p:spPr>
              <a:xfrm>
                <a:off x="3620951" y="1820316"/>
                <a:ext cx="2219898" cy="504056"/>
              </a:xfrm>
              <a:prstGeom prst="roundRect">
                <a:avLst>
                  <a:gd name="adj" fmla="val 2676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th-TH" sz="2400">
                  <a:solidFill>
                    <a:prstClr val="white"/>
                  </a:solidFill>
                  <a:latin typeface="Sukhumvit Set" panose="02000506000000020004" pitchFamily="2" charset="-34"/>
                  <a:cs typeface="Sukhumvit Set" panose="02000506000000020004" pitchFamily="2" charset="-34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8B21C8F1-9FB9-C183-78A6-D92A371C6137}"/>
                  </a:ext>
                </a:extLst>
              </p:cNvPr>
              <p:cNvSpPr txBox="1"/>
              <p:nvPr/>
            </p:nvSpPr>
            <p:spPr>
              <a:xfrm>
                <a:off x="3620951" y="1810402"/>
                <a:ext cx="2124950" cy="53860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th-TH" sz="1200" b="1" dirty="0">
                    <a:solidFill>
                      <a:prstClr val="white"/>
                    </a:solidFill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6 พ.ค. 66  เวลา  21.41 น.</a:t>
                </a:r>
              </a:p>
              <a:p>
                <a:pPr algn="ctr">
                  <a:spcBef>
                    <a:spcPts val="600"/>
                  </a:spcBef>
                  <a:defRPr/>
                </a:pPr>
                <a:r>
                  <a:rPr lang="th-TH" sz="1200" b="1" dirty="0">
                    <a:solidFill>
                      <a:prstClr val="white"/>
                    </a:solidFill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34,827 </a:t>
                </a:r>
                <a:r>
                  <a:rPr lang="en-US" sz="1200" b="1" dirty="0">
                    <a:solidFill>
                      <a:prstClr val="white"/>
                    </a:solidFill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MW</a:t>
                </a:r>
              </a:p>
            </p:txBody>
          </p:sp>
        </p:grpSp>
        <p:pic>
          <p:nvPicPr>
            <p:cNvPr id="100" name="Picture 2" descr="D:\7. Infographic EPPO\Picture icon\Color Icon\energy-icon.png">
              <a:extLst>
                <a:ext uri="{FF2B5EF4-FFF2-40B4-BE49-F238E27FC236}">
                  <a16:creationId xmlns:a16="http://schemas.microsoft.com/office/drawing/2014/main" id="{5D22C7F3-D897-DE20-525B-EF38BC605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45736">
              <a:off x="1215843" y="1128125"/>
              <a:ext cx="499208" cy="499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7" name="Oval 96">
            <a:extLst>
              <a:ext uri="{FF2B5EF4-FFF2-40B4-BE49-F238E27FC236}">
                <a16:creationId xmlns:a16="http://schemas.microsoft.com/office/drawing/2014/main" id="{4AA41877-E20D-7A2E-EFB7-02E83D2AC2C1}"/>
              </a:ext>
            </a:extLst>
          </p:cNvPr>
          <p:cNvSpPr/>
          <p:nvPr/>
        </p:nvSpPr>
        <p:spPr>
          <a:xfrm>
            <a:off x="4915408" y="3188139"/>
            <a:ext cx="239213" cy="228600"/>
          </a:xfrm>
          <a:prstGeom prst="ellipse">
            <a:avLst/>
          </a:prstGeom>
          <a:noFill/>
          <a:ln w="5715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>
              <a:solidFill>
                <a:prstClr val="white"/>
              </a:solidFill>
              <a:latin typeface="Sukhumvit Set" panose="02000506000000020004" pitchFamily="2" charset="-34"/>
              <a:cs typeface="Sukhumvit Set" panose="02000506000000020004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742830-A47C-419B-0E8C-7FD8206A1388}"/>
              </a:ext>
            </a:extLst>
          </p:cNvPr>
          <p:cNvGrpSpPr/>
          <p:nvPr/>
        </p:nvGrpSpPr>
        <p:grpSpPr>
          <a:xfrm>
            <a:off x="-31192" y="6603991"/>
            <a:ext cx="2052332" cy="295888"/>
            <a:chOff x="10135148" y="6515659"/>
            <a:chExt cx="2052332" cy="29588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1133B9F-47EB-B6EA-31B4-7ABAA811B10A}"/>
                </a:ext>
              </a:extLst>
            </p:cNvPr>
            <p:cNvSpPr/>
            <p:nvPr/>
          </p:nvSpPr>
          <p:spPr>
            <a:xfrm>
              <a:off x="10135148" y="6534548"/>
              <a:ext cx="205233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sz="12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ที่มา</a:t>
              </a:r>
              <a:r>
                <a:rPr lang="en-US" sz="12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: </a:t>
              </a:r>
              <a:r>
                <a:rPr lang="th-TH" sz="12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กฟผ. กฟน. และ </a:t>
              </a:r>
              <a:r>
                <a:rPr lang="th-TH" sz="1200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กฟภ.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5D746A-CF4B-C38C-7E17-D17F473E0D58}"/>
                </a:ext>
              </a:extLst>
            </p:cNvPr>
            <p:cNvCxnSpPr>
              <a:cxnSpLocks/>
            </p:cNvCxnSpPr>
            <p:nvPr/>
          </p:nvCxnSpPr>
          <p:spPr>
            <a:xfrm>
              <a:off x="10147972" y="6515659"/>
              <a:ext cx="1906444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B828EBD5-5CC4-4BEA-89B7-B5C7D771B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188" y="6351395"/>
            <a:ext cx="2844800" cy="365125"/>
          </a:xfrm>
        </p:spPr>
        <p:txBody>
          <a:bodyPr/>
          <a:lstStyle/>
          <a:p>
            <a:r>
              <a:rPr lang="en-US" sz="1100" dirty="0">
                <a:latin typeface="Kanit" pitchFamily="2" charset="-34"/>
                <a:cs typeface="Kanit" pitchFamily="2" charset="-34"/>
              </a:rPr>
              <a:t>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27C56F-5808-8140-DA5E-9A64F27D8F6F}"/>
              </a:ext>
            </a:extLst>
          </p:cNvPr>
          <p:cNvSpPr txBox="1"/>
          <p:nvPr/>
        </p:nvSpPr>
        <p:spPr>
          <a:xfrm>
            <a:off x="1160422" y="6491852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latin typeface="Kanit" pitchFamily="2" charset="-34"/>
                <a:cs typeface="Kanit" pitchFamily="2" charset="-34"/>
              </a:rPr>
              <a:t>ที่มา</a:t>
            </a:r>
            <a:r>
              <a:rPr lang="en-US" sz="1200" dirty="0">
                <a:latin typeface="Kanit" pitchFamily="2" charset="-34"/>
                <a:cs typeface="Kanit" pitchFamily="2" charset="-34"/>
              </a:rPr>
              <a:t>: </a:t>
            </a:r>
            <a:r>
              <a:rPr lang="th-TH" sz="1200" dirty="0">
                <a:latin typeface="Kanit" pitchFamily="2" charset="-34"/>
                <a:cs typeface="Kanit" pitchFamily="2" charset="-34"/>
              </a:rPr>
              <a:t>สำนักงาน กกพ.</a:t>
            </a:r>
            <a:endParaRPr lang="en-US" sz="1200" dirty="0"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63910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4">
            <a:extLst>
              <a:ext uri="{FF2B5EF4-FFF2-40B4-BE49-F238E27FC236}">
                <a16:creationId xmlns:a16="http://schemas.microsoft.com/office/drawing/2014/main" id="{306408D5-7FE4-5011-4B92-894F9E8E31CC}"/>
              </a:ext>
            </a:extLst>
          </p:cNvPr>
          <p:cNvSpPr/>
          <p:nvPr/>
        </p:nvSpPr>
        <p:spPr>
          <a:xfrm flipH="1">
            <a:off x="-2" y="-99392"/>
            <a:ext cx="8083413" cy="6957392"/>
          </a:xfrm>
          <a:prstGeom prst="rect">
            <a:avLst/>
          </a:pr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D148AF8D-5371-4B4A-AF0C-5269DA0F0720}"/>
              </a:ext>
            </a:extLst>
          </p:cNvPr>
          <p:cNvSpPr/>
          <p:nvPr/>
        </p:nvSpPr>
        <p:spPr>
          <a:xfrm>
            <a:off x="-682011" y="-49179"/>
            <a:ext cx="8083413" cy="837176"/>
          </a:xfrm>
          <a:prstGeom prst="parallelogram">
            <a:avLst>
              <a:gd name="adj" fmla="val 46105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5EC779-B4DC-467F-BFC7-FEB1D871AB47}"/>
              </a:ext>
            </a:extLst>
          </p:cNvPr>
          <p:cNvSpPr txBox="1"/>
          <p:nvPr/>
        </p:nvSpPr>
        <p:spPr>
          <a:xfrm>
            <a:off x="74256" y="77021"/>
            <a:ext cx="692597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2800" b="1">
                <a:gradFill>
                  <a:gsLst>
                    <a:gs pos="79650">
                      <a:srgbClr val="D6A86A"/>
                    </a:gs>
                    <a:gs pos="0">
                      <a:srgbClr val="BD955D"/>
                    </a:gs>
                    <a:gs pos="28000">
                      <a:srgbClr val="987140"/>
                    </a:gs>
                    <a:gs pos="58000">
                      <a:srgbClr val="F3C27E"/>
                    </a:gs>
                    <a:gs pos="63000">
                      <a:srgbClr val="F6C480"/>
                    </a:gs>
                    <a:gs pos="100000">
                      <a:srgbClr val="987141"/>
                    </a:gs>
                  </a:gsLst>
                  <a:lin ang="0" scaled="0"/>
                </a:gradFill>
                <a:cs typeface="Arial" panose="020B0604020202020204" pitchFamily="34" charset="0"/>
              </a:defRPr>
            </a:lvl1pPr>
          </a:lstStyle>
          <a:p>
            <a:r>
              <a:rPr lang="th-TH" altLang="ko-KR" sz="3200" dirty="0">
                <a:solidFill>
                  <a:schemeClr val="tx1"/>
                </a:solidFill>
                <a:latin typeface="Kanit" pitchFamily="2" charset="-34"/>
                <a:cs typeface="Kanit" pitchFamily="2" charset="-34"/>
              </a:rPr>
              <a:t>การใช้ไฟฟ้าในกลุ่ม </a:t>
            </a:r>
            <a:r>
              <a:rPr lang="th-TH" altLang="ko-KR" sz="3200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อุตสาหกรรมสำคัญ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595157C-057E-96AE-FF18-109C647C25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9962054"/>
              </p:ext>
            </p:extLst>
          </p:nvPr>
        </p:nvGraphicFramePr>
        <p:xfrm>
          <a:off x="120670" y="1196753"/>
          <a:ext cx="7487497" cy="4497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">
            <a:extLst>
              <a:ext uri="{FF2B5EF4-FFF2-40B4-BE49-F238E27FC236}">
                <a16:creationId xmlns:a16="http://schemas.microsoft.com/office/drawing/2014/main" id="{47FC6E16-B1A7-B973-9F27-088B841EF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545" y="1010946"/>
            <a:ext cx="7577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400" b="1" dirty="0" err="1">
                <a:latin typeface="Kanit" pitchFamily="2" charset="-34"/>
                <a:cs typeface="Kanit" pitchFamily="2" charset="-34"/>
              </a:rPr>
              <a:t>GWh</a:t>
            </a:r>
            <a:endParaRPr lang="en-US" altLang="en-US" sz="1400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CBB37D87-C594-BCC0-4568-B2C59C87A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920" y="2156323"/>
            <a:ext cx="8545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th-TH" altLang="en-US" sz="1400" b="1" dirty="0">
                <a:solidFill>
                  <a:srgbClr val="F79646">
                    <a:lumMod val="75000"/>
                  </a:srgbClr>
                </a:solidFill>
                <a:latin typeface="Kanit" pitchFamily="2" charset="-34"/>
                <a:cs typeface="Kanit" pitchFamily="2" charset="-34"/>
              </a:rPr>
              <a:t>อาหาร</a:t>
            </a:r>
            <a:endParaRPr lang="en-US" altLang="en-US" sz="1100" b="1" dirty="0">
              <a:solidFill>
                <a:srgbClr val="FF0000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800FDB-5C30-E6FB-1DF6-B75FB52243AF}"/>
              </a:ext>
            </a:extLst>
          </p:cNvPr>
          <p:cNvSpPr txBox="1"/>
          <p:nvPr/>
        </p:nvSpPr>
        <p:spPr>
          <a:xfrm>
            <a:off x="6886024" y="322096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srgbClr val="0070C0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อิเล็กทรอนิกส์</a:t>
            </a:r>
            <a:endParaRPr lang="th-TH" sz="1100" b="1" dirty="0">
              <a:solidFill>
                <a:srgbClr val="00B050"/>
              </a:solidFill>
              <a:latin typeface="Kanit" pitchFamily="2" charset="-34"/>
              <a:ea typeface="Tahoma" pitchFamily="34" charset="0"/>
              <a:cs typeface="Kanit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0E804F-05EF-B2F1-A5B8-B0A44B4B20F7}"/>
              </a:ext>
            </a:extLst>
          </p:cNvPr>
          <p:cNvSpPr txBox="1"/>
          <p:nvPr/>
        </p:nvSpPr>
        <p:spPr>
          <a:xfrm>
            <a:off x="6318995" y="3682197"/>
            <a:ext cx="1798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th-TH" sz="1400" b="1" dirty="0">
                <a:solidFill>
                  <a:srgbClr val="FF3399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เหล็กและโลหะพื้นฐาน</a:t>
            </a:r>
            <a:endParaRPr lang="th-TH" sz="1100" b="1" dirty="0">
              <a:solidFill>
                <a:srgbClr val="00B050"/>
              </a:solidFill>
              <a:latin typeface="Kanit" pitchFamily="2" charset="-34"/>
              <a:ea typeface="Tahoma" pitchFamily="34" charset="0"/>
              <a:cs typeface="Kanit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E2037C-11DA-D511-42C5-EB7C24005DC9}"/>
              </a:ext>
            </a:extLst>
          </p:cNvPr>
          <p:cNvSpPr txBox="1"/>
          <p:nvPr/>
        </p:nvSpPr>
        <p:spPr>
          <a:xfrm>
            <a:off x="6978280" y="4355861"/>
            <a:ext cx="868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srgbClr val="8064A2">
                    <a:lumMod val="75000"/>
                  </a:srgbClr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ยานยนต์</a:t>
            </a:r>
            <a:endParaRPr lang="th-TH" sz="1100" b="1" dirty="0">
              <a:solidFill>
                <a:srgbClr val="FF0000"/>
              </a:solidFill>
              <a:latin typeface="Kanit" pitchFamily="2" charset="-34"/>
              <a:ea typeface="Tahoma" pitchFamily="34" charset="0"/>
              <a:cs typeface="Kanit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6AB5E1-F79F-1229-6E24-82136915DC17}"/>
              </a:ext>
            </a:extLst>
          </p:cNvPr>
          <p:cNvSpPr txBox="1"/>
          <p:nvPr/>
        </p:nvSpPr>
        <p:spPr>
          <a:xfrm>
            <a:off x="6915014" y="4139228"/>
            <a:ext cx="939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srgbClr val="00B050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พลาสติก</a:t>
            </a:r>
            <a:endParaRPr lang="th-TH" sz="1100" b="1" dirty="0">
              <a:solidFill>
                <a:srgbClr val="00B050"/>
              </a:solidFill>
              <a:latin typeface="Kanit" pitchFamily="2" charset="-34"/>
              <a:ea typeface="Tahoma" pitchFamily="34" charset="0"/>
              <a:cs typeface="Kanit" pitchFamily="2" charset="-34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CBD127-A7CE-0CDA-1A5A-11746D4DE03C}"/>
              </a:ext>
            </a:extLst>
          </p:cNvPr>
          <p:cNvCxnSpPr/>
          <p:nvPr/>
        </p:nvCxnSpPr>
        <p:spPr>
          <a:xfrm>
            <a:off x="2794649" y="1556792"/>
            <a:ext cx="0" cy="347472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061C6F7-A721-2FB8-A61A-9E4447316AE2}"/>
              </a:ext>
            </a:extLst>
          </p:cNvPr>
          <p:cNvSpPr txBox="1"/>
          <p:nvPr/>
        </p:nvSpPr>
        <p:spPr>
          <a:xfrm>
            <a:off x="8096539" y="1412776"/>
            <a:ext cx="4108588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  <a:defRPr/>
            </a:pPr>
            <a:r>
              <a:rPr lang="th-TH" altLang="en-US" sz="2400" b="1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  <a:t>การใช้ไฟฟ้าในกลุ่ม</a:t>
            </a:r>
            <a:br>
              <a:rPr lang="th-TH" altLang="en-US" sz="2400" b="1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</a:br>
            <a:r>
              <a:rPr lang="th-TH" altLang="en-US" sz="2400" b="1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  <a:t>อุตสาหกรรมสำคัญ </a:t>
            </a:r>
            <a:br>
              <a:rPr lang="th-TH" altLang="en-US" sz="2400" b="1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</a:br>
            <a:r>
              <a:rPr lang="th-TH" altLang="en-US" sz="2400" b="1" u="sng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  <a:t>ในปี 256</a:t>
            </a:r>
            <a:r>
              <a:rPr lang="en-US" altLang="en-US" sz="2400" b="1" u="sng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  <a:t>6</a:t>
            </a:r>
            <a:r>
              <a:rPr lang="th-TH" altLang="en-US" sz="2400" b="1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  <a:defRPr/>
            </a:pPr>
            <a:br>
              <a:rPr lang="th-TH" altLang="en-US" sz="2000" b="1" dirty="0">
                <a:solidFill>
                  <a:srgbClr val="FF3300"/>
                </a:solidFill>
                <a:latin typeface="Kanit" pitchFamily="2" charset="-34"/>
                <a:cs typeface="Kanit" pitchFamily="2" charset="-34"/>
              </a:rPr>
            </a:br>
            <a:r>
              <a:rPr lang="th-TH" altLang="en-US" sz="1600" dirty="0">
                <a:latin typeface="Kanit" pitchFamily="2" charset="-34"/>
                <a:cs typeface="Kanit" pitchFamily="2" charset="-34"/>
              </a:rPr>
              <a:t>ปรับตัวลดลงเกือบทุกกลุ่มอุตสาหกรรมที่สำคัญ </a:t>
            </a:r>
            <a:br>
              <a:rPr lang="th-TH" altLang="en-US" sz="1600" dirty="0">
                <a:latin typeface="Kanit" pitchFamily="2" charset="-34"/>
                <a:cs typeface="Kanit" pitchFamily="2" charset="-34"/>
              </a:rPr>
            </a:br>
            <a:r>
              <a:rPr lang="th-TH" altLang="en-US" sz="1600" dirty="0">
                <a:latin typeface="Kanit" pitchFamily="2" charset="-34"/>
                <a:cs typeface="Kanit" pitchFamily="2" charset="-34"/>
              </a:rPr>
              <a:t>ตามการส่งออกที่หดตัวลงจากเศรษฐกิจโลกที่ชะลอตัว ยกเว้นอุตสาหกรรมอิเล็กทรอนิกส์มีการใช้ไฟฟ้าเพิ่มขึ้น สอดคล้องกับความต้องการใช้สินค้าอิเล็กทรอนิกส์ที่เพิ่มขึ้น</a:t>
            </a:r>
            <a:endParaRPr lang="en-US" altLang="en-US" sz="1600" dirty="0">
              <a:latin typeface="Kanit" pitchFamily="2" charset="-34"/>
              <a:cs typeface="Kanit" pitchFamily="2" charset="-34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en-US" altLang="en-US" b="1" dirty="0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441D7D-2CD7-1C35-489A-8A9697FB872A}"/>
              </a:ext>
            </a:extLst>
          </p:cNvPr>
          <p:cNvCxnSpPr/>
          <p:nvPr/>
        </p:nvCxnSpPr>
        <p:spPr>
          <a:xfrm>
            <a:off x="4921838" y="1556792"/>
            <a:ext cx="0" cy="347472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741B997-A0EB-DB05-F04F-91CE8C918B86}"/>
              </a:ext>
            </a:extLst>
          </p:cNvPr>
          <p:cNvSpPr/>
          <p:nvPr/>
        </p:nvSpPr>
        <p:spPr>
          <a:xfrm>
            <a:off x="187233" y="6503980"/>
            <a:ext cx="31732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1200" dirty="0">
                <a:latin typeface="Kanit" pitchFamily="2" charset="-34"/>
                <a:ea typeface="Tahoma" pitchFamily="34" charset="0"/>
                <a:cs typeface="Kanit" pitchFamily="2" charset="-34"/>
              </a:rPr>
              <a:t>ที่มา</a:t>
            </a:r>
            <a:r>
              <a:rPr lang="en-US" sz="1200" dirty="0">
                <a:latin typeface="Kanit" pitchFamily="2" charset="-34"/>
                <a:ea typeface="Tahoma" pitchFamily="34" charset="0"/>
                <a:cs typeface="Kanit" pitchFamily="2" charset="-34"/>
              </a:rPr>
              <a:t>: </a:t>
            </a:r>
            <a:r>
              <a:rPr lang="th-TH" sz="1200" dirty="0">
                <a:latin typeface="Kanit" pitchFamily="2" charset="-34"/>
                <a:ea typeface="Tahoma" pitchFamily="34" charset="0"/>
                <a:cs typeface="Kanit" pitchFamily="2" charset="-34"/>
              </a:rPr>
              <a:t>กฟผ. กฟน. และ กฟภ.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BDDE0A-7EBE-450A-8B0E-ABEBDE10F15B}"/>
              </a:ext>
            </a:extLst>
          </p:cNvPr>
          <p:cNvSpPr txBox="1"/>
          <p:nvPr/>
        </p:nvSpPr>
        <p:spPr>
          <a:xfrm>
            <a:off x="876662" y="5724545"/>
            <a:ext cx="6155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th-TH" altLang="en-US" sz="16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อาหาร </a:t>
            </a:r>
            <a:r>
              <a:rPr lang="en-US" sz="1600" dirty="0">
                <a:solidFill>
                  <a:srgbClr val="FF0000"/>
                </a:solidFill>
                <a:latin typeface="Kanit" pitchFamily="2" charset="-34"/>
                <a:cs typeface="Kanit" pitchFamily="2" charset="-34"/>
                <a:sym typeface="Wingdings 3" panose="05040102010807070707" pitchFamily="18" charset="2"/>
              </a:rPr>
              <a:t></a:t>
            </a:r>
            <a:r>
              <a:rPr lang="th-TH" altLang="en-US" sz="1600" dirty="0">
                <a:solidFill>
                  <a:srgbClr val="FF0000"/>
                </a:solidFill>
                <a:latin typeface="Kanit" pitchFamily="2" charset="-34"/>
                <a:cs typeface="Kanit" pitchFamily="2" charset="-34"/>
                <a:sym typeface="Wingdings 3"/>
              </a:rPr>
              <a:t>2.8</a:t>
            </a:r>
            <a:r>
              <a:rPr lang="en-US" altLang="en-US" sz="1600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% </a:t>
            </a:r>
            <a:r>
              <a:rPr lang="th-TH" altLang="en-US" sz="1600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   </a:t>
            </a:r>
            <a:r>
              <a:rPr lang="th-TH" altLang="en-US" sz="16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อิเล็กทรอนิกส์ </a:t>
            </a:r>
            <a:r>
              <a:rPr lang="th-TH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  <a:sym typeface="Wingdings 3"/>
              </a:rPr>
              <a:t></a:t>
            </a:r>
            <a:r>
              <a:rPr lang="en-US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  <a:sym typeface="Wingdings 3"/>
              </a:rPr>
              <a:t>2.0</a:t>
            </a:r>
            <a:r>
              <a:rPr lang="en-US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</a:rPr>
              <a:t>% </a:t>
            </a:r>
            <a:r>
              <a:rPr lang="th-TH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</a:rPr>
              <a:t>   </a:t>
            </a:r>
            <a:r>
              <a:rPr lang="th-TH" altLang="en-US" sz="16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เหล็กและโลหะพื้นฐาน</a:t>
            </a:r>
            <a:r>
              <a:rPr lang="en-US" altLang="en-US" sz="16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Kanit" pitchFamily="2" charset="-34"/>
                <a:cs typeface="Kanit" pitchFamily="2" charset="-34"/>
                <a:sym typeface="Wingdings 3" panose="05040102010807070707" pitchFamily="18" charset="2"/>
              </a:rPr>
              <a:t></a:t>
            </a:r>
            <a:r>
              <a:rPr lang="th-TH" altLang="en-US" sz="1600" dirty="0">
                <a:solidFill>
                  <a:srgbClr val="FF0000"/>
                </a:solidFill>
                <a:latin typeface="Kanit" pitchFamily="2" charset="-34"/>
                <a:cs typeface="Kanit" pitchFamily="2" charset="-34"/>
                <a:sym typeface="Wingdings 3"/>
              </a:rPr>
              <a:t>8.2</a:t>
            </a:r>
            <a:r>
              <a:rPr lang="en-US" altLang="en-US" sz="1600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%    </a:t>
            </a:r>
            <a:br>
              <a:rPr lang="th-TH" altLang="en-US" sz="1600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</a:br>
            <a:r>
              <a:rPr lang="th-TH" altLang="en-US" sz="16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พลาสติก </a:t>
            </a:r>
            <a:r>
              <a:rPr lang="en-US" sz="1600" dirty="0">
                <a:solidFill>
                  <a:srgbClr val="FF0000"/>
                </a:solidFill>
                <a:latin typeface="Kanit" pitchFamily="2" charset="-34"/>
                <a:cs typeface="Kanit" pitchFamily="2" charset="-34"/>
                <a:sym typeface="Wingdings 3" panose="05040102010807070707" pitchFamily="18" charset="2"/>
              </a:rPr>
              <a:t></a:t>
            </a:r>
            <a:r>
              <a:rPr lang="th-TH" altLang="en-US" sz="1600" dirty="0">
                <a:solidFill>
                  <a:srgbClr val="FF0000"/>
                </a:solidFill>
                <a:latin typeface="Kanit" pitchFamily="2" charset="-34"/>
                <a:cs typeface="Kanit" pitchFamily="2" charset="-34"/>
                <a:sym typeface="Wingdings 3"/>
              </a:rPr>
              <a:t>2.6</a:t>
            </a:r>
            <a:r>
              <a:rPr lang="th-TH" altLang="en-US" sz="1600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%      </a:t>
            </a:r>
            <a:r>
              <a:rPr lang="th-TH" altLang="en-US" sz="1600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ยานยนต์ </a:t>
            </a:r>
            <a:r>
              <a:rPr lang="en-US" altLang="en-US" sz="1600" dirty="0">
                <a:solidFill>
                  <a:srgbClr val="FF000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Kanit" pitchFamily="2" charset="-34"/>
                <a:cs typeface="Kanit" pitchFamily="2" charset="-34"/>
                <a:sym typeface="Wingdings 3" panose="05040102010807070707" pitchFamily="18" charset="2"/>
              </a:rPr>
              <a:t></a:t>
            </a:r>
            <a:r>
              <a:rPr lang="th-TH" sz="1600" dirty="0">
                <a:solidFill>
                  <a:srgbClr val="FF0000"/>
                </a:solidFill>
                <a:latin typeface="Kanit" pitchFamily="2" charset="-34"/>
                <a:cs typeface="Kanit" pitchFamily="2" charset="-34"/>
                <a:sym typeface="Wingdings 3"/>
              </a:rPr>
              <a:t>3.8</a:t>
            </a:r>
            <a:r>
              <a:rPr lang="en-US" sz="1600" dirty="0">
                <a:solidFill>
                  <a:srgbClr val="FF0000"/>
                </a:solidFill>
                <a:latin typeface="Kanit" pitchFamily="2" charset="-34"/>
                <a:cs typeface="Kanit" pitchFamily="2" charset="-34"/>
                <a:sym typeface="Wingdings 3"/>
              </a:rPr>
              <a:t>%</a:t>
            </a:r>
            <a:endParaRPr lang="en-US" altLang="en-US" sz="1600" dirty="0">
              <a:solidFill>
                <a:srgbClr val="FF0000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31EFEA6-039F-449B-BA4C-63A14E5A239A}"/>
              </a:ext>
            </a:extLst>
          </p:cNvPr>
          <p:cNvSpPr/>
          <p:nvPr/>
        </p:nvSpPr>
        <p:spPr>
          <a:xfrm>
            <a:off x="723159" y="5636562"/>
            <a:ext cx="6596978" cy="663993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B065C80A-8762-4AD7-99A0-1AA0440F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188" y="6351395"/>
            <a:ext cx="2844800" cy="365125"/>
          </a:xfrm>
        </p:spPr>
        <p:txBody>
          <a:bodyPr/>
          <a:lstStyle/>
          <a:p>
            <a:r>
              <a:rPr lang="en-US" sz="1100" dirty="0">
                <a:latin typeface="Kanit" pitchFamily="2" charset="-34"/>
                <a:cs typeface="Kanit" pitchFamily="2" charset="-34"/>
              </a:rPr>
              <a:t>12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6771F48C-0DCE-3290-2F3D-E99FD11ED2C8}"/>
              </a:ext>
            </a:extLst>
          </p:cNvPr>
          <p:cNvSpPr/>
          <p:nvPr/>
        </p:nvSpPr>
        <p:spPr>
          <a:xfrm>
            <a:off x="9605950" y="235562"/>
            <a:ext cx="2227337" cy="451121"/>
          </a:xfrm>
          <a:custGeom>
            <a:avLst/>
            <a:gdLst/>
            <a:ahLst/>
            <a:cxnLst/>
            <a:rect l="l" t="t" r="r" b="b"/>
            <a:pathLst>
              <a:path w="6771459" h="1532680">
                <a:moveTo>
                  <a:pt x="0" y="0"/>
                </a:moveTo>
                <a:lnTo>
                  <a:pt x="6771459" y="0"/>
                </a:lnTo>
                <a:lnTo>
                  <a:pt x="6771459" y="1532680"/>
                </a:lnTo>
                <a:lnTo>
                  <a:pt x="0" y="153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4" b="-84"/>
            </a:stretch>
          </a:blipFill>
        </p:spPr>
      </p:sp>
    </p:spTree>
    <p:extLst>
      <p:ext uri="{BB962C8B-B14F-4D97-AF65-F5344CB8AC3E}">
        <p14:creationId xmlns:p14="http://schemas.microsoft.com/office/powerpoint/2010/main" val="3826941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24">
            <a:extLst>
              <a:ext uri="{FF2B5EF4-FFF2-40B4-BE49-F238E27FC236}">
                <a16:creationId xmlns:a16="http://schemas.microsoft.com/office/drawing/2014/main" id="{6B097726-6D41-7AAC-B759-7B824174DB35}"/>
              </a:ext>
            </a:extLst>
          </p:cNvPr>
          <p:cNvSpPr/>
          <p:nvPr/>
        </p:nvSpPr>
        <p:spPr>
          <a:xfrm flipH="1">
            <a:off x="-52795" y="0"/>
            <a:ext cx="4351076" cy="6858000"/>
          </a:xfrm>
          <a:prstGeom prst="rect">
            <a:avLst/>
          </a:pr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>
              <a:spcBef>
                <a:spcPct val="0"/>
              </a:spcBef>
              <a:buNone/>
              <a:defRPr/>
            </a:pPr>
            <a:endParaRPr lang="th-TH" altLang="en-US" sz="1800" dirty="0">
              <a:latin typeface="Sukhumvit Set" panose="02000506000000020004" pitchFamily="2" charset="-34"/>
              <a:cs typeface="Sukhumvit Set" panose="02000506000000020004" pitchFamily="2" charset="-34"/>
            </a:endParaRP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C7B3404D-3D83-497C-9B3C-C7431DF0DFF8}"/>
              </a:ext>
            </a:extLst>
          </p:cNvPr>
          <p:cNvSpPr/>
          <p:nvPr/>
        </p:nvSpPr>
        <p:spPr>
          <a:xfrm>
            <a:off x="-682011" y="-49179"/>
            <a:ext cx="7354075" cy="837176"/>
          </a:xfrm>
          <a:prstGeom prst="parallelogram">
            <a:avLst>
              <a:gd name="adj" fmla="val 46105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Kanit" pitchFamily="2" charset="-34"/>
              <a:cs typeface="Kanit" pitchFamily="2" charset="-34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8BC1688-BA1D-0130-AE2A-0132E2D56A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8032994"/>
              </p:ext>
            </p:extLst>
          </p:nvPr>
        </p:nvGraphicFramePr>
        <p:xfrm>
          <a:off x="4367808" y="1052736"/>
          <a:ext cx="7240333" cy="4824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FF65C69-8B78-7CA6-9E9F-9CFEDB41BCD6}"/>
              </a:ext>
            </a:extLst>
          </p:cNvPr>
          <p:cNvSpPr txBox="1"/>
          <p:nvPr/>
        </p:nvSpPr>
        <p:spPr>
          <a:xfrm>
            <a:off x="191344" y="106630"/>
            <a:ext cx="616458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2800" b="1">
                <a:gradFill>
                  <a:gsLst>
                    <a:gs pos="79650">
                      <a:srgbClr val="D6A86A"/>
                    </a:gs>
                    <a:gs pos="0">
                      <a:srgbClr val="BD955D"/>
                    </a:gs>
                    <a:gs pos="28000">
                      <a:srgbClr val="987140"/>
                    </a:gs>
                    <a:gs pos="58000">
                      <a:srgbClr val="F3C27E"/>
                    </a:gs>
                    <a:gs pos="63000">
                      <a:srgbClr val="F6C480"/>
                    </a:gs>
                    <a:gs pos="100000">
                      <a:srgbClr val="987141"/>
                    </a:gs>
                  </a:gsLst>
                  <a:lin ang="0" scaled="0"/>
                </a:gradFill>
                <a:cs typeface="Arial" panose="020B0604020202020204" pitchFamily="34" charset="0"/>
              </a:defRPr>
            </a:lvl1pPr>
          </a:lstStyle>
          <a:p>
            <a:pPr algn="l"/>
            <a:r>
              <a:rPr lang="th-TH" altLang="ko-KR" sz="3200" dirty="0">
                <a:solidFill>
                  <a:schemeClr val="tx1"/>
                </a:solidFill>
                <a:latin typeface="Kanit" pitchFamily="2" charset="-34"/>
                <a:cs typeface="Kanit" pitchFamily="2" charset="-34"/>
              </a:rPr>
              <a:t>การใช้ไฟฟ้าในกลุ่ม </a:t>
            </a:r>
            <a:r>
              <a:rPr lang="th-TH" altLang="ko-KR" sz="3200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ธุรกิจสำคัญ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3DAD1-BE72-6734-1763-B9CE99ED6686}"/>
              </a:ext>
            </a:extLst>
          </p:cNvPr>
          <p:cNvSpPr txBox="1"/>
          <p:nvPr/>
        </p:nvSpPr>
        <p:spPr>
          <a:xfrm>
            <a:off x="11064552" y="3635984"/>
            <a:ext cx="843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1400" b="1" dirty="0">
                <a:solidFill>
                  <a:srgbClr val="1BB765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ขายส่ง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F32CB9-6DB2-3B82-3ADB-E68EC7CDBC38}"/>
              </a:ext>
            </a:extLst>
          </p:cNvPr>
          <p:cNvSpPr txBox="1"/>
          <p:nvPr/>
        </p:nvSpPr>
        <p:spPr>
          <a:xfrm>
            <a:off x="11247002" y="3178939"/>
            <a:ext cx="925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srgbClr val="C00000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ขายปลีก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7F0701-708A-24F2-E0D2-C526FDD76B7A}"/>
              </a:ext>
            </a:extLst>
          </p:cNvPr>
          <p:cNvSpPr txBox="1"/>
          <p:nvPr/>
        </p:nvSpPr>
        <p:spPr>
          <a:xfrm>
            <a:off x="11231755" y="2989216"/>
            <a:ext cx="785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schemeClr val="accent4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โรงแรม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11076-969C-7460-D379-1AA07BC2FA1D}"/>
              </a:ext>
            </a:extLst>
          </p:cNvPr>
          <p:cNvSpPr txBox="1"/>
          <p:nvPr/>
        </p:nvSpPr>
        <p:spPr>
          <a:xfrm>
            <a:off x="10654290" y="1790967"/>
            <a:ext cx="158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 sz="1050" b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algn="ctr">
              <a:defRPr/>
            </a:pPr>
            <a:r>
              <a:rPr lang="th-TH" sz="1400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  <a:t>อพาร์ตเมนต์</a:t>
            </a:r>
            <a:br>
              <a:rPr lang="en-US" sz="1400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</a:br>
            <a:r>
              <a:rPr lang="th-TH" sz="1400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  <a:t>และเกสต์เฮาส์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854DDA-34B8-74EB-84D4-D18FA263D17F}"/>
              </a:ext>
            </a:extLst>
          </p:cNvPr>
          <p:cNvSpPr/>
          <p:nvPr/>
        </p:nvSpPr>
        <p:spPr>
          <a:xfrm>
            <a:off x="10959478" y="2689175"/>
            <a:ext cx="13292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1400" b="1" dirty="0">
                <a:solidFill>
                  <a:srgbClr val="00B0F0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ห้างสรรพสินค้า</a:t>
            </a:r>
            <a:endParaRPr lang="en-US" sz="1400" b="1" dirty="0">
              <a:solidFill>
                <a:srgbClr val="00B0F0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1608791F-1D47-319D-644E-FE528AA08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185" y="1321023"/>
            <a:ext cx="7577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400" b="1" dirty="0" err="1">
                <a:latin typeface="Kanit" pitchFamily="2" charset="-34"/>
                <a:cs typeface="Kanit" pitchFamily="2" charset="-34"/>
              </a:rPr>
              <a:t>GWh</a:t>
            </a:r>
            <a:endParaRPr lang="en-US" altLang="en-US" sz="1400" b="1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558788-DD0C-5435-4F47-36C3064D5AD5}"/>
              </a:ext>
            </a:extLst>
          </p:cNvPr>
          <p:cNvSpPr txBox="1"/>
          <p:nvPr/>
        </p:nvSpPr>
        <p:spPr>
          <a:xfrm>
            <a:off x="4266579" y="5872237"/>
            <a:ext cx="7893719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None/>
              <a:defRPr/>
            </a:pPr>
            <a:r>
              <a:rPr lang="th-TH" altLang="en-US" sz="1600" dirty="0" err="1">
                <a:latin typeface="Kanit" pitchFamily="2" charset="-34"/>
                <a:cs typeface="Kanit" pitchFamily="2" charset="-34"/>
              </a:rPr>
              <a:t>อพาร์ตเมนต์</a:t>
            </a:r>
            <a:r>
              <a:rPr lang="th-TH" altLang="en-US" sz="1600" dirty="0">
                <a:latin typeface="Kanit" pitchFamily="2" charset="-34"/>
                <a:cs typeface="Kanit" pitchFamily="2" charset="-34"/>
              </a:rPr>
              <a:t>และ</a:t>
            </a:r>
            <a:r>
              <a:rPr lang="th-TH" altLang="en-US" sz="1600" dirty="0" err="1">
                <a:latin typeface="Kanit" pitchFamily="2" charset="-34"/>
                <a:cs typeface="Kanit" pitchFamily="2" charset="-34"/>
              </a:rPr>
              <a:t>เกสต์</a:t>
            </a:r>
            <a:r>
              <a:rPr lang="th-TH" altLang="en-US" sz="1600" dirty="0">
                <a:latin typeface="Kanit" pitchFamily="2" charset="-34"/>
                <a:cs typeface="Kanit" pitchFamily="2" charset="-34"/>
              </a:rPr>
              <a:t>เฮาส์ </a:t>
            </a:r>
            <a:r>
              <a:rPr lang="th-TH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  <a:sym typeface="Wingdings 3"/>
              </a:rPr>
              <a:t></a:t>
            </a:r>
            <a:r>
              <a:rPr lang="en-US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  <a:sym typeface="Wingdings 3"/>
              </a:rPr>
              <a:t>15.0</a:t>
            </a:r>
            <a:r>
              <a:rPr lang="en-US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</a:rPr>
              <a:t>%     </a:t>
            </a:r>
            <a:r>
              <a:rPr lang="th-TH" altLang="en-US" sz="1600" dirty="0">
                <a:latin typeface="Kanit" pitchFamily="2" charset="-34"/>
                <a:cs typeface="Kanit" pitchFamily="2" charset="-34"/>
              </a:rPr>
              <a:t>ห้างสรรพสินค้า</a:t>
            </a:r>
            <a:r>
              <a:rPr lang="en-US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th-TH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  <a:sym typeface="Wingdings 3"/>
              </a:rPr>
              <a:t></a:t>
            </a:r>
            <a:r>
              <a:rPr lang="en-US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  <a:sym typeface="Wingdings 3"/>
              </a:rPr>
              <a:t>3.7</a:t>
            </a:r>
            <a:r>
              <a:rPr lang="en-US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</a:rPr>
              <a:t>%</a:t>
            </a:r>
            <a:r>
              <a:rPr lang="th-TH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</a:rPr>
              <a:t>  </a:t>
            </a:r>
          </a:p>
          <a:p>
            <a:pPr algn="ctr">
              <a:spcBef>
                <a:spcPts val="600"/>
              </a:spcBef>
              <a:buNone/>
              <a:defRPr/>
            </a:pPr>
            <a:r>
              <a:rPr lang="th-TH" altLang="en-US" sz="1600" dirty="0">
                <a:latin typeface="Kanit" pitchFamily="2" charset="-34"/>
                <a:cs typeface="Kanit" pitchFamily="2" charset="-34"/>
              </a:rPr>
              <a:t>โรงแรม </a:t>
            </a:r>
            <a:r>
              <a:rPr lang="th-TH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  <a:sym typeface="Wingdings 3"/>
              </a:rPr>
              <a:t></a:t>
            </a:r>
            <a:r>
              <a:rPr lang="en-US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  <a:sym typeface="Wingdings 3"/>
              </a:rPr>
              <a:t>22.5</a:t>
            </a:r>
            <a:r>
              <a:rPr lang="th-TH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</a:rPr>
              <a:t>%      </a:t>
            </a:r>
            <a:r>
              <a:rPr lang="th-TH" altLang="en-US" sz="1600" dirty="0">
                <a:latin typeface="Kanit" pitchFamily="2" charset="-34"/>
                <a:cs typeface="Kanit" pitchFamily="2" charset="-34"/>
              </a:rPr>
              <a:t>ขายปลีก </a:t>
            </a:r>
            <a:r>
              <a:rPr lang="th-TH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  <a:sym typeface="Wingdings 3"/>
              </a:rPr>
              <a:t></a:t>
            </a:r>
            <a:r>
              <a:rPr lang="en-US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  <a:sym typeface="Wingdings 3"/>
              </a:rPr>
              <a:t>6.9</a:t>
            </a:r>
            <a:r>
              <a:rPr lang="th-TH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</a:rPr>
              <a:t>%      </a:t>
            </a:r>
            <a:r>
              <a:rPr lang="th-TH" altLang="en-US" sz="1600" dirty="0">
                <a:latin typeface="Kanit" pitchFamily="2" charset="-34"/>
                <a:cs typeface="Kanit" pitchFamily="2" charset="-34"/>
              </a:rPr>
              <a:t>ขายส่ง </a:t>
            </a:r>
            <a:r>
              <a:rPr lang="th-TH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  <a:sym typeface="Wingdings 3"/>
              </a:rPr>
              <a:t></a:t>
            </a:r>
            <a:r>
              <a:rPr lang="en-US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  <a:sym typeface="Wingdings 3"/>
              </a:rPr>
              <a:t>4.0</a:t>
            </a:r>
            <a:r>
              <a:rPr lang="en-US" altLang="en-US" sz="1600" dirty="0">
                <a:solidFill>
                  <a:srgbClr val="1BB765"/>
                </a:solidFill>
                <a:latin typeface="Kanit" pitchFamily="2" charset="-34"/>
                <a:cs typeface="Kanit" pitchFamily="2" charset="-34"/>
              </a:rPr>
              <a:t>%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1C4E80D-D841-F142-7951-62AA7960F5DB}"/>
              </a:ext>
            </a:extLst>
          </p:cNvPr>
          <p:cNvCxnSpPr/>
          <p:nvPr/>
        </p:nvCxnSpPr>
        <p:spPr>
          <a:xfrm>
            <a:off x="9192344" y="1844824"/>
            <a:ext cx="0" cy="3474720"/>
          </a:xfrm>
          <a:prstGeom prst="line">
            <a:avLst/>
          </a:prstGeom>
          <a:ln w="19050">
            <a:solidFill>
              <a:srgbClr val="FF7C8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486DE8-6021-61D3-69F4-495048D335AA}"/>
              </a:ext>
            </a:extLst>
          </p:cNvPr>
          <p:cNvCxnSpPr/>
          <p:nvPr/>
        </p:nvCxnSpPr>
        <p:spPr>
          <a:xfrm>
            <a:off x="7076967" y="1844824"/>
            <a:ext cx="0" cy="3474720"/>
          </a:xfrm>
          <a:prstGeom prst="line">
            <a:avLst/>
          </a:prstGeom>
          <a:ln w="19050">
            <a:solidFill>
              <a:srgbClr val="FF7C8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C48A54-429C-55A1-E130-B7CBA1750B22}"/>
              </a:ext>
            </a:extLst>
          </p:cNvPr>
          <p:cNvGrpSpPr/>
          <p:nvPr/>
        </p:nvGrpSpPr>
        <p:grpSpPr>
          <a:xfrm>
            <a:off x="10140046" y="6603991"/>
            <a:ext cx="2052332" cy="295888"/>
            <a:chOff x="10135148" y="6515659"/>
            <a:chExt cx="2052332" cy="29588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CEE1099-050A-7075-9616-E424CF8E1090}"/>
                </a:ext>
              </a:extLst>
            </p:cNvPr>
            <p:cNvSpPr/>
            <p:nvPr/>
          </p:nvSpPr>
          <p:spPr>
            <a:xfrm>
              <a:off x="10135148" y="6534548"/>
              <a:ext cx="205233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th-TH" sz="1200" b="1" dirty="0">
                  <a:solidFill>
                    <a:schemeClr val="bg1"/>
                  </a:solidFill>
                  <a:latin typeface="Sukhumvit Set" panose="02000506000000020004" pitchFamily="2" charset="-34"/>
                  <a:ea typeface="Tahoma" pitchFamily="34" charset="0"/>
                  <a:cs typeface="Sukhumvit Set" panose="02000506000000020004" pitchFamily="2" charset="-34"/>
                </a:rPr>
                <a:t>ที่มา</a:t>
              </a:r>
              <a:r>
                <a:rPr lang="en-US" sz="1200" b="1" dirty="0">
                  <a:solidFill>
                    <a:schemeClr val="bg1"/>
                  </a:solidFill>
                  <a:latin typeface="Sukhumvit Set" panose="02000506000000020004" pitchFamily="2" charset="-34"/>
                  <a:ea typeface="Tahoma" pitchFamily="34" charset="0"/>
                  <a:cs typeface="Sukhumvit Set" panose="02000506000000020004" pitchFamily="2" charset="-34"/>
                </a:rPr>
                <a:t>: </a:t>
              </a:r>
              <a:r>
                <a:rPr lang="th-TH" sz="1200" b="1" dirty="0">
                  <a:solidFill>
                    <a:schemeClr val="bg1"/>
                  </a:solidFill>
                  <a:latin typeface="Sukhumvit Set" panose="02000506000000020004" pitchFamily="2" charset="-34"/>
                  <a:ea typeface="Tahoma" pitchFamily="34" charset="0"/>
                  <a:cs typeface="Sukhumvit Set" panose="02000506000000020004" pitchFamily="2" charset="-34"/>
                </a:rPr>
                <a:t>กฟผ. กฟน. และ กฟภ.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AA594F3-41DC-64D1-9264-7B8B69BC2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272464" y="6515659"/>
              <a:ext cx="1906444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4C45ED1-1E10-7630-6CC7-F9A310A39EDF}"/>
              </a:ext>
            </a:extLst>
          </p:cNvPr>
          <p:cNvSpPr txBox="1"/>
          <p:nvPr/>
        </p:nvSpPr>
        <p:spPr>
          <a:xfrm>
            <a:off x="49294" y="1853052"/>
            <a:ext cx="4131857" cy="346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  <a:defRPr/>
            </a:pPr>
            <a:r>
              <a:rPr lang="th-TH" altLang="en-US" sz="2400" b="1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  <a:t>การใช้ไฟฟ้าในกลุ่มธุรกิจสำคัญ </a:t>
            </a:r>
            <a:br>
              <a:rPr lang="th-TH" altLang="en-US" sz="2400" b="1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</a:br>
            <a:r>
              <a:rPr lang="th-TH" altLang="en-US" sz="2400" b="1" u="sng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  <a:t>ในปี 256</a:t>
            </a:r>
            <a:r>
              <a:rPr lang="en-US" altLang="en-US" sz="2400" b="1" u="sng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  <a:t>6</a:t>
            </a:r>
            <a:r>
              <a:rPr lang="th-TH" altLang="en-US" sz="2400" b="1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cs typeface="Kanit" pitchFamily="2" charset="-34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br>
              <a:rPr lang="th-TH" altLang="en-US" sz="1800" b="1" dirty="0">
                <a:latin typeface="Kanit" pitchFamily="2" charset="-34"/>
                <a:cs typeface="Kanit" pitchFamily="2" charset="-34"/>
              </a:rPr>
            </a:br>
            <a:r>
              <a:rPr lang="th-TH" altLang="en-US" sz="1600" dirty="0">
                <a:latin typeface="Kanit" pitchFamily="2" charset="-34"/>
                <a:cs typeface="Kanit" pitchFamily="2" charset="-34"/>
              </a:rPr>
              <a:t>ปรับตัวเพิ่มขึ้นในทุกกลุ่มธุรกิจสำคัญ โดยเฉพาะธุรกิจโรงแรม ตามการฟื้นตัวของเศรษฐกิจ </a:t>
            </a:r>
            <a:br>
              <a:rPr lang="th-TH" altLang="en-US" sz="1600" dirty="0">
                <a:latin typeface="Kanit" pitchFamily="2" charset="-34"/>
                <a:cs typeface="Kanit" pitchFamily="2" charset="-34"/>
              </a:rPr>
            </a:br>
            <a:r>
              <a:rPr lang="th-TH" altLang="en-US" sz="1600" dirty="0">
                <a:latin typeface="Kanit" pitchFamily="2" charset="-34"/>
                <a:cs typeface="Kanit" pitchFamily="2" charset="-34"/>
              </a:rPr>
              <a:t>ภายหลังสถานการณ์การแพร่ระบาดของ</a:t>
            </a:r>
            <a:br>
              <a:rPr lang="th-TH" altLang="en-US" sz="1600" dirty="0">
                <a:latin typeface="Kanit" pitchFamily="2" charset="-34"/>
                <a:cs typeface="Kanit" pitchFamily="2" charset="-34"/>
              </a:rPr>
            </a:br>
            <a:r>
              <a:rPr lang="th-TH" altLang="en-US" sz="1600" dirty="0">
                <a:latin typeface="Kanit" pitchFamily="2" charset="-34"/>
                <a:cs typeface="Kanit" pitchFamily="2" charset="-34"/>
              </a:rPr>
              <a:t>โรคโควิด-19 คลี่คลาย ทำให้เกิดการใช้จ่ายในการ</a:t>
            </a:r>
            <a:r>
              <a:rPr lang="th-TH" altLang="en-US" sz="1600" spc="-30" dirty="0">
                <a:latin typeface="Kanit" pitchFamily="2" charset="-34"/>
                <a:cs typeface="Kanit" pitchFamily="2" charset="-34"/>
              </a:rPr>
              <a:t>อุปโภคและบริโภคมากขึ้น รวมทั้งภาคการท่องเที่ยว</a:t>
            </a:r>
            <a:r>
              <a:rPr lang="th-TH" altLang="en-US" sz="1600" dirty="0">
                <a:latin typeface="Kanit" pitchFamily="2" charset="-34"/>
                <a:cs typeface="Kanit" pitchFamily="2" charset="-34"/>
              </a:rPr>
              <a:t>ที่ขยายตัวดีขึ้นอย่างต่อเนื่อง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A3576F-D05C-4A7C-9BDA-BCB114DFEB4B}"/>
              </a:ext>
            </a:extLst>
          </p:cNvPr>
          <p:cNvSpPr/>
          <p:nvPr/>
        </p:nvSpPr>
        <p:spPr>
          <a:xfrm>
            <a:off x="5231904" y="5805264"/>
            <a:ext cx="6120680" cy="779839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820AB789-2805-454E-927E-6D0A81F32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188" y="6351395"/>
            <a:ext cx="2844800" cy="365125"/>
          </a:xfrm>
        </p:spPr>
        <p:txBody>
          <a:bodyPr/>
          <a:lstStyle/>
          <a:p>
            <a:r>
              <a:rPr lang="en-US" sz="1100" dirty="0">
                <a:latin typeface="Kanit" pitchFamily="2" charset="-34"/>
                <a:cs typeface="Kanit" pitchFamily="2" charset="-34"/>
              </a:rPr>
              <a:t>13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5D477F8-497E-F6D5-986F-A6527D63485F}"/>
              </a:ext>
            </a:extLst>
          </p:cNvPr>
          <p:cNvSpPr/>
          <p:nvPr/>
        </p:nvSpPr>
        <p:spPr>
          <a:xfrm>
            <a:off x="9605950" y="235562"/>
            <a:ext cx="2227337" cy="451121"/>
          </a:xfrm>
          <a:custGeom>
            <a:avLst/>
            <a:gdLst/>
            <a:ahLst/>
            <a:cxnLst/>
            <a:rect l="l" t="t" r="r" b="b"/>
            <a:pathLst>
              <a:path w="6771459" h="1532680">
                <a:moveTo>
                  <a:pt x="0" y="0"/>
                </a:moveTo>
                <a:lnTo>
                  <a:pt x="6771459" y="0"/>
                </a:lnTo>
                <a:lnTo>
                  <a:pt x="6771459" y="1532680"/>
                </a:lnTo>
                <a:lnTo>
                  <a:pt x="0" y="153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4" b="-84"/>
            </a:stretch>
          </a:blipFill>
        </p:spPr>
      </p:sp>
    </p:spTree>
    <p:extLst>
      <p:ext uri="{BB962C8B-B14F-4D97-AF65-F5344CB8AC3E}">
        <p14:creationId xmlns:p14="http://schemas.microsoft.com/office/powerpoint/2010/main" val="1835090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62CC240-5303-426C-AA02-282FCB7B07F5}"/>
              </a:ext>
            </a:extLst>
          </p:cNvPr>
          <p:cNvSpPr/>
          <p:nvPr/>
        </p:nvSpPr>
        <p:spPr>
          <a:xfrm>
            <a:off x="846675" y="5040298"/>
            <a:ext cx="2902154" cy="4469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48" name="Parallelogram 47">
            <a:extLst>
              <a:ext uri="{FF2B5EF4-FFF2-40B4-BE49-F238E27FC236}">
                <a16:creationId xmlns:a16="http://schemas.microsoft.com/office/drawing/2014/main" id="{A0277ABE-9E87-4618-B94A-F8308EFA27E8}"/>
              </a:ext>
            </a:extLst>
          </p:cNvPr>
          <p:cNvSpPr/>
          <p:nvPr/>
        </p:nvSpPr>
        <p:spPr>
          <a:xfrm>
            <a:off x="-491969" y="-59675"/>
            <a:ext cx="10076163" cy="837176"/>
          </a:xfrm>
          <a:prstGeom prst="parallelogram">
            <a:avLst>
              <a:gd name="adj" fmla="val 46105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Kanit" panose="00000500000000000000" pitchFamily="2" charset="-34"/>
              <a:cs typeface="Kanit" pitchFamily="2" charset="-34"/>
            </a:endParaRP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3380628884"/>
              </p:ext>
            </p:extLst>
          </p:nvPr>
        </p:nvGraphicFramePr>
        <p:xfrm>
          <a:off x="264626" y="1668243"/>
          <a:ext cx="4039374" cy="349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90770" y="5130586"/>
            <a:ext cx="2902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1600" b="1" dirty="0">
                <a:solidFill>
                  <a:schemeClr val="bg1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รวมทั้งสิ้น</a:t>
            </a:r>
            <a:r>
              <a:rPr lang="en-US" sz="1600" b="1" dirty="0">
                <a:solidFill>
                  <a:schemeClr val="bg1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600" b="1" dirty="0">
                <a:solidFill>
                  <a:schemeClr val="bg1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243.6</a:t>
            </a:r>
            <a:r>
              <a:rPr lang="en-US" sz="1600" b="1" dirty="0">
                <a:solidFill>
                  <a:schemeClr val="bg1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600" b="1" dirty="0">
                <a:solidFill>
                  <a:schemeClr val="bg1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ล้านตัน </a:t>
            </a:r>
            <a:r>
              <a:rPr lang="en-US" sz="1600" b="1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CO</a:t>
            </a:r>
            <a:r>
              <a:rPr lang="en-US" sz="1600" b="1" baseline="-25000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2</a:t>
            </a:r>
            <a:endParaRPr lang="th-TH" sz="1600" b="1" baseline="-25000" dirty="0">
              <a:solidFill>
                <a:schemeClr val="bg1"/>
              </a:solidFill>
              <a:latin typeface="Kanit" pitchFamily="2" charset="-34"/>
              <a:ea typeface="Tahoma" pitchFamily="34" charset="0"/>
              <a:cs typeface="Kanit" pitchFamily="2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5755" y="1104159"/>
            <a:ext cx="32413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สัดส่วนการปล่อยก๊าซ </a:t>
            </a:r>
            <a:r>
              <a:rPr lang="en-US" sz="15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CO</a:t>
            </a:r>
            <a:r>
              <a:rPr lang="en-US" sz="1500" b="1" baseline="-250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</a:t>
            </a:r>
            <a:r>
              <a:rPr lang="en-US" sz="15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endParaRPr lang="th-TH" sz="1500" b="1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algn="ctr"/>
            <a:r>
              <a:rPr lang="th-TH" sz="15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จากการใช้พลังงาน รายสาขาเศรษฐกิจ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69088" y="3075057"/>
            <a:ext cx="152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ม.ค. – ธ.ค. 2566</a:t>
            </a:r>
            <a:endParaRPr lang="en-US" sz="2000" b="1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00244" y="6507022"/>
            <a:ext cx="53976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00" i="1" u="sng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หมายเหตุ</a:t>
            </a:r>
            <a:r>
              <a:rPr lang="en-US" sz="900" i="1" u="sng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en-US" sz="9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  </a:t>
            </a:r>
            <a:r>
              <a:rPr lang="th-TH" sz="9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สาขาเศรษฐกิจอื่นๆ</a:t>
            </a:r>
            <a:r>
              <a:rPr lang="en-US" sz="9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9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หมายถึง ภาคครัวเรือน เกษตรกรรม พาณิชยกรรม และกิจกรรมอื่นๆ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50465" y="5921046"/>
            <a:ext cx="6374404" cy="755250"/>
            <a:chOff x="858610" y="6063213"/>
            <a:chExt cx="7253658" cy="678155"/>
          </a:xfrm>
        </p:grpSpPr>
        <p:sp>
          <p:nvSpPr>
            <p:cNvPr id="31" name="Rounded Rectangle 30"/>
            <p:cNvSpPr/>
            <p:nvPr/>
          </p:nvSpPr>
          <p:spPr>
            <a:xfrm>
              <a:off x="858610" y="6063213"/>
              <a:ext cx="7253658" cy="678155"/>
            </a:xfrm>
            <a:prstGeom prst="roundRect">
              <a:avLst>
                <a:gd name="adj" fmla="val 32270"/>
              </a:avLst>
            </a:prstGeom>
            <a:solidFill>
              <a:srgbClr val="B5AC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Kanit" panose="00000500000000000000" pitchFamily="2" charset="-34"/>
                <a:cs typeface="Kanit" pitchFamily="2" charset="-34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928340" y="6143355"/>
              <a:ext cx="7104588" cy="544092"/>
            </a:xfrm>
            <a:prstGeom prst="roundRect">
              <a:avLst>
                <a:gd name="adj" fmla="val 32270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Kanit" panose="00000500000000000000" pitchFamily="2" charset="-34"/>
                <a:cs typeface="Kanit" pitchFamily="2" charset="-34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268531" y="6125396"/>
            <a:ext cx="5575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chemeClr val="bg1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การปล่อยก๊าซ </a:t>
            </a:r>
            <a:r>
              <a:rPr lang="en-US" sz="1200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CO</a:t>
            </a:r>
            <a:r>
              <a:rPr lang="en-US" sz="1200" baseline="-25000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2</a:t>
            </a:r>
            <a:r>
              <a:rPr lang="th-TH" sz="1200" baseline="-25000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              </a:t>
            </a:r>
            <a:r>
              <a:rPr lang="en-US" sz="1200" baseline="-25000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 </a:t>
            </a:r>
            <a:r>
              <a:rPr lang="th-TH" sz="1200" dirty="0">
                <a:solidFill>
                  <a:srgbClr val="C0504D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2.4</a:t>
            </a:r>
            <a:r>
              <a:rPr lang="en-US" sz="1200" dirty="0">
                <a:solidFill>
                  <a:srgbClr val="C0504D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%</a:t>
            </a:r>
            <a:r>
              <a:rPr lang="th-TH" sz="1200" dirty="0">
                <a:solidFill>
                  <a:srgbClr val="C0504D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  </a:t>
            </a:r>
            <a:r>
              <a:rPr lang="th-TH" sz="1200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จากช่วงเดียวกันของปีก่อน โดยลดลงจากสาขาอุตสาหกรรมและอื่นๆ ในขณะที่สาขาการผลิตไฟฟ้าและสาขาขนส่งเพิ่มขึ้น</a:t>
            </a:r>
          </a:p>
        </p:txBody>
      </p:sp>
      <p:pic>
        <p:nvPicPr>
          <p:cNvPr id="4100" name="Picture 4" descr="D:\7. Infographic EPPO\Picture icon\Black and White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24" y="5447896"/>
            <a:ext cx="1347871" cy="146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123260406"/>
              </p:ext>
            </p:extLst>
          </p:nvPr>
        </p:nvGraphicFramePr>
        <p:xfrm>
          <a:off x="4304000" y="1396083"/>
          <a:ext cx="7030483" cy="395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0899314" y="3319984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200" b="1" dirty="0">
                <a:solidFill>
                  <a:srgbClr val="FF848A"/>
                </a:solidFill>
                <a:latin typeface="Kanit" panose="00000500000000000000" pitchFamily="2" charset="-34"/>
                <a:ea typeface="Tahoma" pitchFamily="34" charset="0"/>
                <a:cs typeface="Kanit" pitchFamily="2" charset="-34"/>
              </a:rPr>
              <a:t>ขนส่ง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863613" y="2011157"/>
            <a:ext cx="767580" cy="28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200" b="1" dirty="0">
                <a:solidFill>
                  <a:srgbClr val="00B050"/>
                </a:solidFill>
                <a:latin typeface="Kanit" panose="00000500000000000000" pitchFamily="2" charset="-34"/>
                <a:ea typeface="Tahoma" pitchFamily="34" charset="0"/>
                <a:cs typeface="Kanit" pitchFamily="2" charset="-34"/>
              </a:rPr>
              <a:t>อื่นๆ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878454" y="2546335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200" b="1" dirty="0">
                <a:solidFill>
                  <a:srgbClr val="FFCC05"/>
                </a:solidFill>
                <a:latin typeface="Kanit" panose="00000500000000000000" pitchFamily="2" charset="-34"/>
                <a:ea typeface="Tahoma" pitchFamily="34" charset="0"/>
                <a:cs typeface="Kanit" pitchFamily="2" charset="-34"/>
              </a:rPr>
              <a:t>อุตสาหกรรม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806446" y="4121949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200" b="1" dirty="0">
                <a:solidFill>
                  <a:srgbClr val="00B0F0"/>
                </a:solidFill>
                <a:latin typeface="Kanit" panose="00000500000000000000" pitchFamily="2" charset="-34"/>
                <a:ea typeface="Tahoma" pitchFamily="34" charset="0"/>
                <a:cs typeface="Kanit" pitchFamily="2" charset="-34"/>
              </a:rPr>
              <a:t>การผลิตไฟฟ้า</a:t>
            </a:r>
          </a:p>
        </p:txBody>
      </p:sp>
      <p:sp>
        <p:nvSpPr>
          <p:cNvPr id="27" name="Striped Right Arrow 91">
            <a:extLst>
              <a:ext uri="{FF2B5EF4-FFF2-40B4-BE49-F238E27FC236}">
                <a16:creationId xmlns:a16="http://schemas.microsoft.com/office/drawing/2014/main" id="{EEB807DD-2EFD-417A-BF3F-B65C445BC96A}"/>
              </a:ext>
            </a:extLst>
          </p:cNvPr>
          <p:cNvSpPr/>
          <p:nvPr/>
        </p:nvSpPr>
        <p:spPr>
          <a:xfrm rot="16200000" flipH="1">
            <a:off x="2596801" y="6135053"/>
            <a:ext cx="166830" cy="225216"/>
          </a:xfrm>
          <a:prstGeom prst="strip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" tIns="7200" rIns="7200" bIns="7200"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Kanit" panose="00000500000000000000" pitchFamily="2" charset="-34"/>
              <a:cs typeface="Kanit" pitchFamily="2" charset="-34"/>
            </a:endParaRPr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A80BA650-4CCF-DB63-E1C8-6B3C84258A32}"/>
              </a:ext>
            </a:extLst>
          </p:cNvPr>
          <p:cNvSpPr txBox="1">
            <a:spLocks noChangeArrowheads="1"/>
          </p:cNvSpPr>
          <p:nvPr/>
        </p:nvSpPr>
        <p:spPr>
          <a:xfrm>
            <a:off x="302602" y="-156881"/>
            <a:ext cx="9098873" cy="10722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altLang="th-TH" sz="2800" b="1" dirty="0">
                <a:latin typeface="Kanit" pitchFamily="2" charset="-34"/>
                <a:ea typeface="Tahoma" pitchFamily="34" charset="0"/>
                <a:cs typeface="Kanit" pitchFamily="2" charset="-34"/>
              </a:rPr>
              <a:t>การปล่อยก๊าซ </a:t>
            </a:r>
            <a:r>
              <a:rPr lang="en-US" altLang="th-TH" sz="2800" b="1" dirty="0">
                <a:latin typeface="Kanit" pitchFamily="2" charset="-34"/>
                <a:ea typeface="Tahoma" pitchFamily="34" charset="0"/>
                <a:cs typeface="Kanit" pitchFamily="2" charset="-34"/>
              </a:rPr>
              <a:t>CO</a:t>
            </a:r>
            <a:r>
              <a:rPr lang="en-US" altLang="th-TH" sz="2800" b="1" baseline="-25000" dirty="0">
                <a:latin typeface="Kanit" pitchFamily="2" charset="-34"/>
                <a:ea typeface="Tahoma" pitchFamily="34" charset="0"/>
                <a:cs typeface="Kanit" pitchFamily="2" charset="-34"/>
              </a:rPr>
              <a:t>2</a:t>
            </a:r>
            <a:r>
              <a:rPr lang="en-US" altLang="th-TH" sz="2800" b="1" dirty="0">
                <a:latin typeface="Kanit" pitchFamily="2" charset="-34"/>
                <a:ea typeface="Tahoma" pitchFamily="34" charset="0"/>
                <a:cs typeface="Kanit" pitchFamily="2" charset="-34"/>
              </a:rPr>
              <a:t> </a:t>
            </a:r>
            <a:r>
              <a:rPr lang="th-TH" altLang="th-TH" sz="2800" b="1" dirty="0">
                <a:latin typeface="Kanit" pitchFamily="2" charset="-34"/>
                <a:ea typeface="Tahoma" pitchFamily="34" charset="0"/>
                <a:cs typeface="Kanit" pitchFamily="2" charset="-34"/>
              </a:rPr>
              <a:t>จากการใช้พลังงานรายสาขาเศรษฐกิจ</a:t>
            </a:r>
            <a:endParaRPr lang="th-TH" altLang="th-TH" sz="2800" b="1" baseline="30000" dirty="0">
              <a:latin typeface="Kanit" pitchFamily="2" charset="-34"/>
              <a:ea typeface="Tahoma" pitchFamily="34" charset="0"/>
              <a:cs typeface="Kanit" pitchFamily="2" charset="-34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B0BF79B-9448-4ADE-89A1-E60C60B46F24}"/>
              </a:ext>
            </a:extLst>
          </p:cNvPr>
          <p:cNvSpPr/>
          <p:nvPr/>
        </p:nvSpPr>
        <p:spPr>
          <a:xfrm>
            <a:off x="765755" y="1030445"/>
            <a:ext cx="3181326" cy="646953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770AB327-2CBB-46D1-8E50-27ACB762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421078"/>
            <a:ext cx="2844800" cy="365125"/>
          </a:xfrm>
        </p:spPr>
        <p:txBody>
          <a:bodyPr/>
          <a:lstStyle/>
          <a:p>
            <a:r>
              <a:rPr lang="en-US" sz="1100" dirty="0">
                <a:latin typeface="Kanit" panose="00000500000000000000" pitchFamily="2" charset="-34"/>
                <a:cs typeface="Kanit" pitchFamily="2" charset="-34"/>
              </a:rPr>
              <a:t>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1611D-C099-C0C3-2F83-7BB718D151FF}"/>
              </a:ext>
            </a:extLst>
          </p:cNvPr>
          <p:cNvSpPr txBox="1"/>
          <p:nvPr/>
        </p:nvSpPr>
        <p:spPr>
          <a:xfrm rot="16200000">
            <a:off x="3636702" y="3008725"/>
            <a:ext cx="1080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ล้านตัน </a:t>
            </a:r>
            <a:r>
              <a:rPr lang="en-US" sz="1400" b="1" dirty="0">
                <a:latin typeface="Kanit" pitchFamily="2" charset="-34"/>
                <a:ea typeface="Tahoma" pitchFamily="34" charset="0"/>
                <a:cs typeface="Kanit" pitchFamily="2" charset="-34"/>
              </a:rPr>
              <a:t>CO</a:t>
            </a:r>
            <a:r>
              <a:rPr lang="en-US" sz="1400" b="1" baseline="-25000" dirty="0">
                <a:latin typeface="Kanit" pitchFamily="2" charset="-34"/>
                <a:ea typeface="Tahoma" pitchFamily="34" charset="0"/>
                <a:cs typeface="Kanit" pitchFamily="2" charset="-34"/>
              </a:rPr>
              <a:t>2</a:t>
            </a:r>
            <a:endParaRPr lang="th-TH" sz="1500" b="1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9033A0-0AC0-0573-F722-072C6D688862}"/>
              </a:ext>
            </a:extLst>
          </p:cNvPr>
          <p:cNvSpPr txBox="1"/>
          <p:nvPr/>
        </p:nvSpPr>
        <p:spPr>
          <a:xfrm>
            <a:off x="7463520" y="5467556"/>
            <a:ext cx="10807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5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ปี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4EC6D0FF-2BA5-5EB4-6341-0F7289C231B3}"/>
              </a:ext>
            </a:extLst>
          </p:cNvPr>
          <p:cNvSpPr/>
          <p:nvPr/>
        </p:nvSpPr>
        <p:spPr>
          <a:xfrm>
            <a:off x="9605950" y="235562"/>
            <a:ext cx="2227337" cy="451121"/>
          </a:xfrm>
          <a:custGeom>
            <a:avLst/>
            <a:gdLst/>
            <a:ahLst/>
            <a:cxnLst/>
            <a:rect l="l" t="t" r="r" b="b"/>
            <a:pathLst>
              <a:path w="6771459" h="1532680">
                <a:moveTo>
                  <a:pt x="0" y="0"/>
                </a:moveTo>
                <a:lnTo>
                  <a:pt x="6771459" y="0"/>
                </a:lnTo>
                <a:lnTo>
                  <a:pt x="6771459" y="1532680"/>
                </a:lnTo>
                <a:lnTo>
                  <a:pt x="0" y="15326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4" b="-84"/>
            </a:stretch>
          </a:blipFill>
        </p:spPr>
      </p:sp>
    </p:spTree>
    <p:extLst>
      <p:ext uri="{BB962C8B-B14F-4D97-AF65-F5344CB8AC3E}">
        <p14:creationId xmlns:p14="http://schemas.microsoft.com/office/powerpoint/2010/main" val="45631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CB3CE1-788E-C0E3-B409-41113485BF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0891" r="6911" b="15770"/>
          <a:stretch/>
        </p:blipFill>
        <p:spPr>
          <a:xfrm>
            <a:off x="0" y="81280"/>
            <a:ext cx="12192000" cy="64440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148B5B-16E0-D9C4-AF19-29B1060A1BE3}"/>
              </a:ext>
            </a:extLst>
          </p:cNvPr>
          <p:cNvSpPr/>
          <p:nvPr/>
        </p:nvSpPr>
        <p:spPr>
          <a:xfrm>
            <a:off x="191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Thai, thailand, thailand icon, thailand map icon - Download on Iconfinder">
            <a:extLst>
              <a:ext uri="{FF2B5EF4-FFF2-40B4-BE49-F238E27FC236}">
                <a16:creationId xmlns:a16="http://schemas.microsoft.com/office/drawing/2014/main" id="{876E9086-EF94-C9E1-EC08-7DC3C0D0A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  <a14:imgEffect>
                      <a14:colorTemperature colorTemp="10776"/>
                    </a14:imgEffect>
                    <a14:imgEffect>
                      <a14:saturation sat="21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87">
            <a:off x="9009989" y="2962993"/>
            <a:ext cx="852865" cy="68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BBC86CDF-5517-1BDE-E680-567AD7D04519}"/>
              </a:ext>
            </a:extLst>
          </p:cNvPr>
          <p:cNvGrpSpPr/>
          <p:nvPr/>
        </p:nvGrpSpPr>
        <p:grpSpPr>
          <a:xfrm>
            <a:off x="-20960" y="1590535"/>
            <a:ext cx="8784976" cy="5173497"/>
            <a:chOff x="-20960" y="1590535"/>
            <a:chExt cx="8784976" cy="5173497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A7AE24D6-18EF-DA6E-CA52-47B22D8DD6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-20960" y="1590535"/>
              <a:ext cx="8784976" cy="304945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ukhumvit Set" panose="02000506000000020004" pitchFamily="2" charset="-34"/>
                <a:ea typeface="Tahoma" pitchFamily="34" charset="0"/>
                <a:cs typeface="Sukhumvit Set" panose="02000506000000020004" pitchFamily="2" charset="-34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Kanit" pitchFamily="2" charset="-34"/>
                  <a:ea typeface="Tahoma" pitchFamily="34" charset="0"/>
                  <a:cs typeface="Kanit" pitchFamily="2" charset="-34"/>
                </a:rPr>
                <a:t>แนวโน้มการใช้พลังงาน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Kanit" pitchFamily="2" charset="-34"/>
                  <a:ea typeface="Tahoma" pitchFamily="34" charset="0"/>
                  <a:cs typeface="Kanit" pitchFamily="2" charset="-34"/>
                </a:rPr>
                <a:t>ปี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Kanit" pitchFamily="2" charset="-34"/>
                  <a:ea typeface="Tahoma" pitchFamily="34" charset="0"/>
                  <a:cs typeface="Kanit" pitchFamily="2" charset="-34"/>
                </a:rPr>
                <a:t> </a:t>
              </a:r>
              <a:r>
                <a:rPr kumimoji="0" lang="th-TH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Kanit" pitchFamily="2" charset="-34"/>
                  <a:ea typeface="Tahoma" pitchFamily="34" charset="0"/>
                  <a:cs typeface="Kanit" pitchFamily="2" charset="-34"/>
                </a:rPr>
                <a:t>2567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26CAB7-85EC-4657-C59B-2095F30CD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4" y="6063193"/>
              <a:ext cx="3096344" cy="700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4122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7A9CF0C-AF5A-4E16-9E08-471A6DBE58D5}"/>
              </a:ext>
            </a:extLst>
          </p:cNvPr>
          <p:cNvGrpSpPr/>
          <p:nvPr/>
        </p:nvGrpSpPr>
        <p:grpSpPr>
          <a:xfrm>
            <a:off x="2528599" y="1595432"/>
            <a:ext cx="5941175" cy="4490545"/>
            <a:chOff x="3924641" y="1666943"/>
            <a:chExt cx="5941175" cy="449054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1635B91-9280-4528-90C4-7BB48C8F55DD}"/>
                </a:ext>
              </a:extLst>
            </p:cNvPr>
            <p:cNvGrpSpPr/>
            <p:nvPr/>
          </p:nvGrpSpPr>
          <p:grpSpPr>
            <a:xfrm>
              <a:off x="3924641" y="1666944"/>
              <a:ext cx="4341125" cy="4480941"/>
              <a:chOff x="3924641" y="1666944"/>
              <a:chExt cx="4341125" cy="4480941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A18343C3-A746-CC2A-8CF3-FDEE5372987A}"/>
                  </a:ext>
                </a:extLst>
              </p:cNvPr>
              <p:cNvSpPr/>
              <p:nvPr/>
            </p:nvSpPr>
            <p:spPr>
              <a:xfrm rot="10800000">
                <a:off x="3924656" y="2119525"/>
                <a:ext cx="4341110" cy="4028360"/>
              </a:xfrm>
              <a:prstGeom prst="round2SameRect">
                <a:avLst>
                  <a:gd name="adj1" fmla="val 11049"/>
                  <a:gd name="adj2" fmla="val 0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08B2D431-1774-C0E5-187D-A1785ADC244B}"/>
                  </a:ext>
                </a:extLst>
              </p:cNvPr>
              <p:cNvSpPr/>
              <p:nvPr/>
            </p:nvSpPr>
            <p:spPr>
              <a:xfrm>
                <a:off x="3924641" y="1666944"/>
                <a:ext cx="4341110" cy="1160150"/>
              </a:xfrm>
              <a:prstGeom prst="round2SameRect">
                <a:avLst>
                  <a:gd name="adj1" fmla="val 24798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81B8EE1-894C-4CA9-95D6-01FE502A172B}"/>
                </a:ext>
              </a:extLst>
            </p:cNvPr>
            <p:cNvGrpSpPr/>
            <p:nvPr/>
          </p:nvGrpSpPr>
          <p:grpSpPr>
            <a:xfrm>
              <a:off x="8317117" y="1676547"/>
              <a:ext cx="1548699" cy="4480941"/>
              <a:chOff x="8317117" y="1676547"/>
              <a:chExt cx="1548699" cy="4480941"/>
            </a:xfrm>
          </p:grpSpPr>
          <p:sp>
            <p:nvSpPr>
              <p:cNvPr id="19" name="Rectangle: Top Corners Rounded 18">
                <a:extLst>
                  <a:ext uri="{FF2B5EF4-FFF2-40B4-BE49-F238E27FC236}">
                    <a16:creationId xmlns:a16="http://schemas.microsoft.com/office/drawing/2014/main" id="{CD056CA1-BA86-004C-5A5D-2BFC29706243}"/>
                  </a:ext>
                </a:extLst>
              </p:cNvPr>
              <p:cNvSpPr/>
              <p:nvPr/>
            </p:nvSpPr>
            <p:spPr>
              <a:xfrm rot="10800000">
                <a:off x="8317120" y="2129128"/>
                <a:ext cx="1548696" cy="4028360"/>
              </a:xfrm>
              <a:prstGeom prst="round2SameRect">
                <a:avLst>
                  <a:gd name="adj1" fmla="val 11049"/>
                  <a:gd name="adj2" fmla="val 0"/>
                </a:avLst>
              </a:prstGeom>
              <a:noFill/>
              <a:ln>
                <a:solidFill>
                  <a:srgbClr val="40C37E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" name="Rectangle: Top Corners Rounded 20">
                <a:extLst>
                  <a:ext uri="{FF2B5EF4-FFF2-40B4-BE49-F238E27FC236}">
                    <a16:creationId xmlns:a16="http://schemas.microsoft.com/office/drawing/2014/main" id="{360C4DD7-58E6-C632-1E49-C335C83057B0}"/>
                  </a:ext>
                </a:extLst>
              </p:cNvPr>
              <p:cNvSpPr/>
              <p:nvPr/>
            </p:nvSpPr>
            <p:spPr>
              <a:xfrm>
                <a:off x="8317117" y="1676547"/>
                <a:ext cx="1548692" cy="1121320"/>
              </a:xfrm>
              <a:prstGeom prst="round2SameRect">
                <a:avLst>
                  <a:gd name="adj1" fmla="val 24798"/>
                  <a:gd name="adj2" fmla="val 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40C37E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BD4F1F9-12BC-568F-F686-60651E488DE7}"/>
                </a:ext>
              </a:extLst>
            </p:cNvPr>
            <p:cNvCxnSpPr>
              <a:cxnSpLocks/>
            </p:cNvCxnSpPr>
            <p:nvPr/>
          </p:nvCxnSpPr>
          <p:spPr>
            <a:xfrm>
              <a:off x="8301393" y="2259454"/>
              <a:ext cx="1554480" cy="0"/>
            </a:xfrm>
            <a:prstGeom prst="line">
              <a:avLst/>
            </a:prstGeom>
            <a:ln w="22225">
              <a:solidFill>
                <a:srgbClr val="40C37E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84ECB92-7B9D-525E-8E35-57AE71123503}"/>
                </a:ext>
              </a:extLst>
            </p:cNvPr>
            <p:cNvCxnSpPr>
              <a:cxnSpLocks/>
            </p:cNvCxnSpPr>
            <p:nvPr/>
          </p:nvCxnSpPr>
          <p:spPr>
            <a:xfrm>
              <a:off x="9840416" y="2259454"/>
              <a:ext cx="0" cy="3820760"/>
            </a:xfrm>
            <a:prstGeom prst="line">
              <a:avLst/>
            </a:prstGeom>
            <a:ln w="22225">
              <a:solidFill>
                <a:srgbClr val="40C37E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4F64F17-6C29-302C-9491-6C7E47725BDA}"/>
                </a:ext>
              </a:extLst>
            </p:cNvPr>
            <p:cNvCxnSpPr>
              <a:cxnSpLocks/>
            </p:cNvCxnSpPr>
            <p:nvPr/>
          </p:nvCxnSpPr>
          <p:spPr>
            <a:xfrm>
              <a:off x="7206238" y="1676547"/>
              <a:ext cx="0" cy="4403667"/>
            </a:xfrm>
            <a:prstGeom prst="line">
              <a:avLst/>
            </a:prstGeom>
            <a:ln w="22225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4C23DB4-4144-3F1C-1B43-30C13E86A4EA}"/>
                </a:ext>
              </a:extLst>
            </p:cNvPr>
            <p:cNvCxnSpPr>
              <a:cxnSpLocks/>
            </p:cNvCxnSpPr>
            <p:nvPr/>
          </p:nvCxnSpPr>
          <p:spPr>
            <a:xfrm>
              <a:off x="6126118" y="1666944"/>
              <a:ext cx="0" cy="4413270"/>
            </a:xfrm>
            <a:prstGeom prst="line">
              <a:avLst/>
            </a:prstGeom>
            <a:ln w="22225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CA9E96D-F804-A120-AAE8-D4F3A3CB177B}"/>
                </a:ext>
              </a:extLst>
            </p:cNvPr>
            <p:cNvCxnSpPr>
              <a:cxnSpLocks/>
            </p:cNvCxnSpPr>
            <p:nvPr/>
          </p:nvCxnSpPr>
          <p:spPr>
            <a:xfrm>
              <a:off x="5045998" y="1666944"/>
              <a:ext cx="0" cy="4413270"/>
            </a:xfrm>
            <a:prstGeom prst="line">
              <a:avLst/>
            </a:prstGeom>
            <a:ln w="22225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1E31199-DD14-4A21-8330-13420F5A7BC2}"/>
                </a:ext>
              </a:extLst>
            </p:cNvPr>
            <p:cNvSpPr/>
            <p:nvPr/>
          </p:nvSpPr>
          <p:spPr>
            <a:xfrm>
              <a:off x="8291166" y="1666943"/>
              <a:ext cx="1549250" cy="4490545"/>
            </a:xfrm>
            <a:prstGeom prst="roundRect">
              <a:avLst>
                <a:gd name="adj" fmla="val 9746"/>
              </a:avLst>
            </a:prstGeom>
            <a:noFill/>
            <a:ln w="698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136666"/>
              </p:ext>
            </p:extLst>
          </p:nvPr>
        </p:nvGraphicFramePr>
        <p:xfrm>
          <a:off x="2528719" y="1605037"/>
          <a:ext cx="5898626" cy="4471337"/>
        </p:xfrm>
        <a:graphic>
          <a:graphicData uri="http://schemas.openxmlformats.org/drawingml/2006/table">
            <a:tbl>
              <a:tblPr/>
              <a:tblGrid>
                <a:gridCol w="1076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96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43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dirty="0">
                          <a:solidFill>
                            <a:srgbClr val="E46C0A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2800" b="1" i="0" u="none" strike="noStrike" dirty="0">
                          <a:solidFill>
                            <a:srgbClr val="E46C0A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en-US" sz="2400" b="1" i="0" u="none" strike="noStrike" baseline="30000" dirty="0">
                          <a:solidFill>
                            <a:srgbClr val="E46C0A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f</a:t>
                      </a:r>
                      <a:endParaRPr lang="th-TH" sz="2400" b="1" i="0" u="none" strike="noStrike" baseline="30000" dirty="0">
                        <a:solidFill>
                          <a:srgbClr val="E46C0A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645">
                <a:tc vMerge="1"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Sukhumvit Set" panose="02000506000000020004" pitchFamily="2" charset="-34"/>
                        <a:ea typeface="Tahoma" panose="020B0604030504040204" pitchFamily="34" charset="0"/>
                        <a:cs typeface="Sukhumvit Set" panose="02000506000000020004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Sukhumvit Set" panose="02000506000000020004" pitchFamily="2" charset="-34"/>
                        <a:ea typeface="Tahoma" panose="020B0604030504040204" pitchFamily="34" charset="0"/>
                        <a:cs typeface="Sukhumvit Set" panose="02000506000000020004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Sukhumvit Set" panose="02000506000000020004" pitchFamily="2" charset="-34"/>
                        <a:ea typeface="Tahoma" panose="020B0604030504040204" pitchFamily="34" charset="0"/>
                        <a:cs typeface="Sukhumvit Set" panose="02000506000000020004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Sukhumvit Set" panose="02000506000000020004" pitchFamily="2" charset="-34"/>
                        <a:ea typeface="Tahoma" panose="020B0604030504040204" pitchFamily="34" charset="0"/>
                        <a:cs typeface="Sukhumvit Set" panose="02000506000000020004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i="0" u="none" strike="noStrike" kern="1200" dirty="0">
                          <a:solidFill>
                            <a:srgbClr val="E46C0A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ณ</a:t>
                      </a:r>
                      <a:r>
                        <a:rPr lang="en-US" sz="2400" b="1" i="0" u="none" strike="noStrike" kern="1200" dirty="0">
                          <a:solidFill>
                            <a:srgbClr val="E46C0A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="1" i="0" u="none" strike="noStrike" kern="1200" dirty="0">
                          <a:solidFill>
                            <a:srgbClr val="E46C0A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19 ก.พ. </a:t>
                      </a:r>
                      <a:r>
                        <a:rPr lang="en-US" sz="2400" b="1" i="0" u="none" strike="noStrike" kern="1200" dirty="0">
                          <a:solidFill>
                            <a:srgbClr val="E46C0A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400" b="1" i="0" u="none" strike="noStrike" kern="1200" dirty="0">
                          <a:solidFill>
                            <a:srgbClr val="E46C0A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endParaRPr lang="en-US" sz="2400" b="1" i="0" u="none" strike="noStrike" kern="1200" dirty="0">
                        <a:solidFill>
                          <a:srgbClr val="E46C0A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7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-6.</a:t>
                      </a:r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9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2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2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– 3.</a:t>
                      </a:r>
                      <a:r>
                        <a:rPr lang="th-TH" sz="2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endParaRPr lang="en-US" sz="2800" b="1" i="0" u="none" strike="noStrike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7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31.3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32.0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- 3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3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42.4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97</a:t>
                      </a:r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82</a:t>
                      </a:r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80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- 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90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7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9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5.</a:t>
                      </a:r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0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en-US" sz="2800" b="0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2800" b="0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9152870E-1D4B-A57C-423D-D9F4A041C55E}"/>
              </a:ext>
            </a:extLst>
          </p:cNvPr>
          <p:cNvGrpSpPr/>
          <p:nvPr/>
        </p:nvGrpSpPr>
        <p:grpSpPr>
          <a:xfrm>
            <a:off x="0" y="6510030"/>
            <a:ext cx="8112224" cy="383010"/>
            <a:chOff x="10135148" y="6515659"/>
            <a:chExt cx="8112224" cy="52894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A1914E-0600-06DB-B4A0-258BAEA63410}"/>
                </a:ext>
              </a:extLst>
            </p:cNvPr>
            <p:cNvSpPr/>
            <p:nvPr/>
          </p:nvSpPr>
          <p:spPr>
            <a:xfrm>
              <a:off x="10135148" y="6534549"/>
              <a:ext cx="8112224" cy="51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itchFamily="34" charset="0"/>
                  <a:cs typeface="TH SarabunPSK" panose="020B0500040200020003" pitchFamily="34" charset="-34"/>
                </a:rPr>
                <a:t>ที่มา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itchFamily="34" charset="0"/>
                  <a:cs typeface="TH SarabunPSK" panose="020B0500040200020003" pitchFamily="34" charset="-34"/>
                </a:rPr>
                <a:t>: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itchFamily="34" charset="0"/>
                  <a:cs typeface="TH SarabunPSK" panose="020B0500040200020003" pitchFamily="34" charset="-34"/>
                </a:rPr>
                <a:t> สำนักงานสภาพัฒนาการเศรษฐกิจและสังคมแห่งชาติ (สศช.)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itchFamily="34" charset="0"/>
                  <a:cs typeface="TH SarabunPSK" panose="020B0500040200020003" pitchFamily="34" charset="-34"/>
                </a:rPr>
                <a:t> 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itchFamily="34" charset="0"/>
                  <a:cs typeface="TH SarabunPSK" panose="020B0500040200020003" pitchFamily="34" charset="-34"/>
                </a:rPr>
                <a:t>ณ วันที่ 19 กุมภาพันธ์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itchFamily="34" charset="0"/>
                  <a:cs typeface="TH SarabunPSK" panose="020B0500040200020003" pitchFamily="34" charset="-34"/>
                </a:rPr>
                <a:t>256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itchFamily="34" charset="0"/>
                  <a:cs typeface="TH SarabunPSK" panose="020B0500040200020003" pitchFamily="34" charset="-34"/>
                </a:rPr>
                <a:t>7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DC1F902-3EE2-04A1-344C-DBF334A79D54}"/>
                </a:ext>
              </a:extLst>
            </p:cNvPr>
            <p:cNvCxnSpPr>
              <a:cxnSpLocks/>
            </p:cNvCxnSpPr>
            <p:nvPr/>
          </p:nvCxnSpPr>
          <p:spPr>
            <a:xfrm>
              <a:off x="10135148" y="6515659"/>
              <a:ext cx="753616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87F71F4-23BB-401D-A694-91D404FAD693}"/>
              </a:ext>
            </a:extLst>
          </p:cNvPr>
          <p:cNvGrpSpPr/>
          <p:nvPr/>
        </p:nvGrpSpPr>
        <p:grpSpPr>
          <a:xfrm>
            <a:off x="309868" y="2888266"/>
            <a:ext cx="2027113" cy="513751"/>
            <a:chOff x="1444653" y="2956698"/>
            <a:chExt cx="2201874" cy="51375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DDC4E76-1B06-E5F0-BBD9-B26107F3706D}"/>
                </a:ext>
              </a:extLst>
            </p:cNvPr>
            <p:cNvSpPr/>
            <p:nvPr/>
          </p:nvSpPr>
          <p:spPr>
            <a:xfrm rot="5400000">
              <a:off x="2302032" y="2125955"/>
              <a:ext cx="513751" cy="2175238"/>
            </a:xfrm>
            <a:prstGeom prst="round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5B22C2-2514-88B1-E4D0-40A8E548FD8F}"/>
                </a:ext>
              </a:extLst>
            </p:cNvPr>
            <p:cNvSpPr txBox="1"/>
            <p:nvPr/>
          </p:nvSpPr>
          <p:spPr>
            <a:xfrm>
              <a:off x="1444653" y="2985925"/>
              <a:ext cx="22018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GDP </a:t>
              </a:r>
              <a:r>
                <a: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ไทย (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%)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8C566C-8EAC-4E39-8819-46DB8C8CEBBF}"/>
              </a:ext>
            </a:extLst>
          </p:cNvPr>
          <p:cNvGrpSpPr/>
          <p:nvPr/>
        </p:nvGrpSpPr>
        <p:grpSpPr>
          <a:xfrm>
            <a:off x="323367" y="3546175"/>
            <a:ext cx="2011890" cy="822960"/>
            <a:chOff x="1458151" y="3614607"/>
            <a:chExt cx="2185339" cy="83099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D061D43-F07E-A1DB-50E7-14F88BAF4F54}"/>
                </a:ext>
              </a:extLst>
            </p:cNvPr>
            <p:cNvSpPr/>
            <p:nvPr/>
          </p:nvSpPr>
          <p:spPr>
            <a:xfrm rot="5400000">
              <a:off x="2140373" y="2942487"/>
              <a:ext cx="830997" cy="2175237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8FF1D5C-4FF1-C787-319D-2F1127C7DCDE}"/>
                </a:ext>
              </a:extLst>
            </p:cNvPr>
            <p:cNvSpPr txBox="1"/>
            <p:nvPr/>
          </p:nvSpPr>
          <p:spPr>
            <a:xfrm>
              <a:off x="1458151" y="3675654"/>
              <a:ext cx="2185339" cy="714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อัตราแลกเปลี่ยน (บาท/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USD)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7B1CF3-2EAA-447C-B819-C6209FCC9290}"/>
              </a:ext>
            </a:extLst>
          </p:cNvPr>
          <p:cNvGrpSpPr/>
          <p:nvPr/>
        </p:nvGrpSpPr>
        <p:grpSpPr>
          <a:xfrm>
            <a:off x="326403" y="4443793"/>
            <a:ext cx="2002589" cy="822960"/>
            <a:chOff x="1461188" y="4576393"/>
            <a:chExt cx="2175236" cy="72457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04BC3FF-161F-1245-A9CE-596618F8F733}"/>
                </a:ext>
              </a:extLst>
            </p:cNvPr>
            <p:cNvSpPr/>
            <p:nvPr/>
          </p:nvSpPr>
          <p:spPr>
            <a:xfrm rot="5400000">
              <a:off x="2212859" y="3834822"/>
              <a:ext cx="681993" cy="216513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1A5BEE-40E1-F74C-7BDE-1804D9A3C32D}"/>
                </a:ext>
              </a:extLst>
            </p:cNvPr>
            <p:cNvSpPr txBox="1"/>
            <p:nvPr/>
          </p:nvSpPr>
          <p:spPr>
            <a:xfrm>
              <a:off x="1461188" y="4593085"/>
              <a:ext cx="21752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ราคาน้ำมันดิบ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(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USD/BBL)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3CA4438-2A28-43FB-91B8-925A80CCBF88}"/>
              </a:ext>
            </a:extLst>
          </p:cNvPr>
          <p:cNvGrpSpPr/>
          <p:nvPr/>
        </p:nvGrpSpPr>
        <p:grpSpPr>
          <a:xfrm>
            <a:off x="333469" y="5332441"/>
            <a:ext cx="2003332" cy="571830"/>
            <a:chOff x="1468253" y="5400873"/>
            <a:chExt cx="2176043" cy="57183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27CC373-8D4D-3CAC-E133-4AA72A633E70}"/>
                </a:ext>
              </a:extLst>
            </p:cNvPr>
            <p:cNvSpPr/>
            <p:nvPr/>
          </p:nvSpPr>
          <p:spPr>
            <a:xfrm rot="5400000">
              <a:off x="2269958" y="4599170"/>
              <a:ext cx="571830" cy="217523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5DC561F-2DDE-AB24-E24D-2E90E09250D1}"/>
                </a:ext>
              </a:extLst>
            </p:cNvPr>
            <p:cNvSpPr txBox="1"/>
            <p:nvPr/>
          </p:nvSpPr>
          <p:spPr>
            <a:xfrm>
              <a:off x="1468253" y="5457541"/>
              <a:ext cx="217604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GDP </a:t>
              </a:r>
              <a:r>
                <a:rPr kumimoji="0" lang="th-TH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โลก (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%)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45" name="Text Box 90">
            <a:extLst>
              <a:ext uri="{FF2B5EF4-FFF2-40B4-BE49-F238E27FC236}">
                <a16:creationId xmlns:a16="http://schemas.microsoft.com/office/drawing/2014/main" id="{9DFEE849-C1F9-E5FE-0F2B-A6D92D27D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68" y="6204051"/>
            <a:ext cx="2648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en-US" alt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alt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alt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altLang="th-TH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 </a:t>
            </a:r>
            <a:r>
              <a:rPr kumimoji="0" lang="th-TH" alt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เป็นข้อมูลประมาณการ 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FEDB11-D6D3-3F88-17B9-9BEB838A134B}"/>
              </a:ext>
            </a:extLst>
          </p:cNvPr>
          <p:cNvSpPr txBox="1"/>
          <p:nvPr/>
        </p:nvSpPr>
        <p:spPr>
          <a:xfrm>
            <a:off x="164067" y="2028457"/>
            <a:ext cx="2405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สมมติฐาน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65B2786-C464-CE77-18BF-443E14BACABF}"/>
              </a:ext>
            </a:extLst>
          </p:cNvPr>
          <p:cNvSpPr txBox="1">
            <a:spLocks/>
          </p:cNvSpPr>
          <p:nvPr/>
        </p:nvSpPr>
        <p:spPr>
          <a:xfrm>
            <a:off x="9266796" y="64953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E61EC-8322-49C6-8DD3-A905A78208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4" name="직사각형 24">
            <a:extLst>
              <a:ext uri="{FF2B5EF4-FFF2-40B4-BE49-F238E27FC236}">
                <a16:creationId xmlns:a16="http://schemas.microsoft.com/office/drawing/2014/main" id="{6999B135-E869-2EEA-DC41-77EB8940B490}"/>
              </a:ext>
            </a:extLst>
          </p:cNvPr>
          <p:cNvSpPr/>
          <p:nvPr/>
        </p:nvSpPr>
        <p:spPr>
          <a:xfrm flipH="1">
            <a:off x="-2" y="0"/>
            <a:ext cx="12220411" cy="1259442"/>
          </a:xfrm>
          <a:prstGeom prst="rect">
            <a:avLst/>
          </a:pr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ED523-CD24-6E57-728D-67A60AA7B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6" y="335990"/>
            <a:ext cx="2786070" cy="6306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67AA22-66E5-DCD1-FC90-2EC4F3A7A4FB}"/>
              </a:ext>
            </a:extLst>
          </p:cNvPr>
          <p:cNvSpPr txBox="1"/>
          <p:nvPr/>
        </p:nvSpPr>
        <p:spPr>
          <a:xfrm>
            <a:off x="2987434" y="78745"/>
            <a:ext cx="91392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ประมาณการ</a:t>
            </a:r>
            <a:r>
              <a:rPr kumimoji="0" lang="th-TH" altLang="ko-KR" sz="60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เศรษฐกิจ</a:t>
            </a:r>
            <a:r>
              <a:rPr kumimoji="0" lang="th-TH" altLang="ko-KR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 </a:t>
            </a:r>
            <a:r>
              <a:rPr kumimoji="0" lang="th-TH" altLang="ko-KR" sz="6600" b="1" i="0" u="sng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ปี 2567</a:t>
            </a:r>
            <a:endParaRPr kumimoji="0" lang="th-TH" altLang="ko-KR" sz="6000" b="1" i="0" u="sng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6380FADD-FADE-45A0-8A7B-99E6AEE33EFE}"/>
              </a:ext>
            </a:extLst>
          </p:cNvPr>
          <p:cNvSpPr/>
          <p:nvPr/>
        </p:nvSpPr>
        <p:spPr>
          <a:xfrm rot="5400000" flipH="1">
            <a:off x="9378445" y="956623"/>
            <a:ext cx="2103120" cy="3195853"/>
          </a:xfrm>
          <a:prstGeom prst="roundRect">
            <a:avLst/>
          </a:prstGeom>
          <a:solidFill>
            <a:schemeClr val="accent3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1C93F11-A6A6-4F39-A113-794C5A64BE8A}"/>
              </a:ext>
            </a:extLst>
          </p:cNvPr>
          <p:cNvSpPr txBox="1"/>
          <p:nvPr/>
        </p:nvSpPr>
        <p:spPr>
          <a:xfrm>
            <a:off x="8991412" y="1993838"/>
            <a:ext cx="28661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238" marR="0" lvl="0" indent="-122238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การฟื้นตัวของการค้าโลกทำให้ภาคการส่งออกสินค้ากลับมาขยายตัว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22238" marR="0" lvl="0" indent="-1222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การขยายตัวของการอุปโภคบริโภคภายในประเทศ และการลงทุนภาคเอกชน </a:t>
            </a:r>
          </a:p>
          <a:p>
            <a:pPr marL="122238" marR="0" lvl="0" indent="-122238" algn="thaiDi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การฟื้นตัวต่อเนื่องของภาคการท่องเที่ยว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8B87C58-8CFD-4074-BD76-CC5A5F1EAB04}"/>
              </a:ext>
            </a:extLst>
          </p:cNvPr>
          <p:cNvSpPr txBox="1"/>
          <p:nvPr/>
        </p:nvSpPr>
        <p:spPr>
          <a:xfrm>
            <a:off x="9029990" y="1615769"/>
            <a:ext cx="2341156" cy="425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ปัจจัยสนับสนุน (+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250F31F3-E3BD-4403-B51C-E3091C0FD5A3}"/>
              </a:ext>
            </a:extLst>
          </p:cNvPr>
          <p:cNvSpPr/>
          <p:nvPr/>
        </p:nvSpPr>
        <p:spPr>
          <a:xfrm rot="5400000" flipH="1">
            <a:off x="8926503" y="3623418"/>
            <a:ext cx="3017520" cy="3195854"/>
          </a:xfrm>
          <a:prstGeom prst="roundRect">
            <a:avLst>
              <a:gd name="adj" fmla="val 9491"/>
            </a:avLst>
          </a:prstGeom>
          <a:solidFill>
            <a:schemeClr val="accent3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CB105B9-01A7-45B7-91BD-3470F1A1390D}"/>
              </a:ext>
            </a:extLst>
          </p:cNvPr>
          <p:cNvSpPr txBox="1"/>
          <p:nvPr/>
        </p:nvSpPr>
        <p:spPr>
          <a:xfrm>
            <a:off x="8938232" y="4147267"/>
            <a:ext cx="286619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238" marR="0" lvl="0" indent="-122238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ปรากฏการณ์เอลนีโญที่อาจ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ส่งผลให้ประเทศไทยมีอุณหภูมิสูงกว่าปกติและมีปริมาณฝนต่ำกว่าปกติ ทำให้เกิดปัญหาภัยแล้งส่งผลต่อผลผลิตภาคเกษตร</a:t>
            </a:r>
          </a:p>
          <a:p>
            <a:pPr marL="122238" marR="0" lvl="0" indent="-122238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ความเสี่ยงจากความผันผวนของระบบเศรษฐกิจและการเงินโลก เช่น ความขัดแย้งในตะวันออกกลางที่อาจส่งผลกระทบต่อการผลิตโลกและความผันผวนของราคาพลังงงาน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6F93E1F-9712-47CE-B809-FB46CA54E57F}"/>
              </a:ext>
            </a:extLst>
          </p:cNvPr>
          <p:cNvSpPr txBox="1"/>
          <p:nvPr/>
        </p:nvSpPr>
        <p:spPr>
          <a:xfrm>
            <a:off x="8976810" y="3785240"/>
            <a:ext cx="2341156" cy="425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ปัจจัยลบ (-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94856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A25220D-57C6-3DCE-1548-9AA02C902A33}"/>
              </a:ext>
            </a:extLst>
          </p:cNvPr>
          <p:cNvSpPr/>
          <p:nvPr/>
        </p:nvSpPr>
        <p:spPr>
          <a:xfrm>
            <a:off x="-3" y="0"/>
            <a:ext cx="6096001" cy="3429000"/>
          </a:xfrm>
          <a:custGeom>
            <a:avLst/>
            <a:gdLst>
              <a:gd name="connsiteX0" fmla="*/ 0 w 6096001"/>
              <a:gd name="connsiteY0" fmla="*/ 0 h 3429000"/>
              <a:gd name="connsiteX1" fmla="*/ 6096001 w 6096001"/>
              <a:gd name="connsiteY1" fmla="*/ 0 h 3429000"/>
              <a:gd name="connsiteX2" fmla="*/ 6096001 w 6096001"/>
              <a:gd name="connsiteY2" fmla="*/ 621715 h 3429000"/>
              <a:gd name="connsiteX3" fmla="*/ 3288716 w 6096001"/>
              <a:gd name="connsiteY3" fmla="*/ 3429000 h 3429000"/>
              <a:gd name="connsiteX4" fmla="*/ 0 w 6096001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1" h="3429000">
                <a:moveTo>
                  <a:pt x="0" y="0"/>
                </a:moveTo>
                <a:lnTo>
                  <a:pt x="6096001" y="0"/>
                </a:lnTo>
                <a:lnTo>
                  <a:pt x="6096001" y="621715"/>
                </a:lnTo>
                <a:cubicBezTo>
                  <a:pt x="4545580" y="621715"/>
                  <a:pt x="3288716" y="1878579"/>
                  <a:pt x="3288716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92B371-B669-8EEA-990B-1D84539E454C}"/>
              </a:ext>
            </a:extLst>
          </p:cNvPr>
          <p:cNvSpPr/>
          <p:nvPr/>
        </p:nvSpPr>
        <p:spPr>
          <a:xfrm>
            <a:off x="3399625" y="729215"/>
            <a:ext cx="5399570" cy="5399570"/>
          </a:xfrm>
          <a:prstGeom prst="ellipse">
            <a:avLst/>
          </a:prstGeom>
          <a:solidFill>
            <a:schemeClr val="accent6">
              <a:alpha val="94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AAE4527B-A6CC-612C-57DB-580F95F4569B}"/>
              </a:ext>
            </a:extLst>
          </p:cNvPr>
          <p:cNvSpPr/>
          <p:nvPr/>
        </p:nvSpPr>
        <p:spPr>
          <a:xfrm flipH="1" flipV="1">
            <a:off x="6102821" y="3441482"/>
            <a:ext cx="6096001" cy="3429000"/>
          </a:xfrm>
          <a:custGeom>
            <a:avLst/>
            <a:gdLst>
              <a:gd name="connsiteX0" fmla="*/ 0 w 6096001"/>
              <a:gd name="connsiteY0" fmla="*/ 0 h 3429000"/>
              <a:gd name="connsiteX1" fmla="*/ 6096001 w 6096001"/>
              <a:gd name="connsiteY1" fmla="*/ 0 h 3429000"/>
              <a:gd name="connsiteX2" fmla="*/ 6096001 w 6096001"/>
              <a:gd name="connsiteY2" fmla="*/ 621715 h 3429000"/>
              <a:gd name="connsiteX3" fmla="*/ 3288716 w 6096001"/>
              <a:gd name="connsiteY3" fmla="*/ 3429000 h 3429000"/>
              <a:gd name="connsiteX4" fmla="*/ 0 w 6096001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1" h="3429000">
                <a:moveTo>
                  <a:pt x="0" y="0"/>
                </a:moveTo>
                <a:lnTo>
                  <a:pt x="6096001" y="0"/>
                </a:lnTo>
                <a:lnTo>
                  <a:pt x="6096001" y="621715"/>
                </a:lnTo>
                <a:cubicBezTo>
                  <a:pt x="4545580" y="621715"/>
                  <a:pt x="3288716" y="1878579"/>
                  <a:pt x="3288716" y="342900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5B4B7-CB15-6409-A5EA-CFC28176989E}"/>
              </a:ext>
            </a:extLst>
          </p:cNvPr>
          <p:cNvSpPr txBox="1"/>
          <p:nvPr/>
        </p:nvSpPr>
        <p:spPr>
          <a:xfrm>
            <a:off x="4445124" y="974650"/>
            <a:ext cx="3256671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แนวโน้มการใช้พลังงาน 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ปี 2567</a:t>
            </a:r>
            <a:r>
              <a:rPr kumimoji="0" lang="en-US" altLang="ko-KR" sz="3600" b="1" i="0" u="sng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/f</a:t>
            </a:r>
            <a:endParaRPr kumimoji="0" lang="th-TH" altLang="ko-KR" sz="3600" b="1" i="0" u="sng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39D6D24-DB57-803B-19D2-60765D5FBE7B}"/>
              </a:ext>
            </a:extLst>
          </p:cNvPr>
          <p:cNvGrpSpPr/>
          <p:nvPr/>
        </p:nvGrpSpPr>
        <p:grpSpPr>
          <a:xfrm>
            <a:off x="4392265" y="2115981"/>
            <a:ext cx="3449513" cy="598501"/>
            <a:chOff x="4375824" y="1853416"/>
            <a:chExt cx="3449513" cy="598501"/>
          </a:xfrm>
        </p:grpSpPr>
        <p:sp>
          <p:nvSpPr>
            <p:cNvPr id="64" name="Rounded Rectangle 109">
              <a:extLst>
                <a:ext uri="{FF2B5EF4-FFF2-40B4-BE49-F238E27FC236}">
                  <a16:creationId xmlns:a16="http://schemas.microsoft.com/office/drawing/2014/main" id="{83371672-3F41-C3EB-68B0-1B438F35AB84}"/>
                </a:ext>
              </a:extLst>
            </p:cNvPr>
            <p:cNvSpPr/>
            <p:nvPr/>
          </p:nvSpPr>
          <p:spPr>
            <a:xfrm>
              <a:off x="4375824" y="1853416"/>
              <a:ext cx="3449513" cy="579941"/>
            </a:xfrm>
            <a:prstGeom prst="roundRect">
              <a:avLst>
                <a:gd name="adj" fmla="val 4354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62" name="Text Box 3">
              <a:extLst>
                <a:ext uri="{FF2B5EF4-FFF2-40B4-BE49-F238E27FC236}">
                  <a16:creationId xmlns:a16="http://schemas.microsoft.com/office/drawing/2014/main" id="{B7C8ACA0-872E-7721-5F5B-ED7579718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1874" y="1867142"/>
              <a:ext cx="343346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 pitchFamily="34" charset="-128"/>
                  <a:cs typeface="TH SarabunPSK" panose="020B0500040200020003" pitchFamily="34" charset="-34"/>
                </a:rPr>
                <a:t>  </a:t>
              </a:r>
              <a:r>
                <a:rPr kumimoji="0" lang="th-TH" alt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 pitchFamily="34" charset="-128"/>
                  <a:cs typeface="TH SarabunPSK" panose="020B0500040200020003" pitchFamily="34" charset="-34"/>
                </a:rPr>
                <a:t>การใช้พลังงานขั้นต้น</a:t>
              </a:r>
              <a:endParaRPr kumimoji="0" lang="th-TH" alt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EDB7A4F-87AE-AF1F-EDCD-D4ECA3F10E62}"/>
              </a:ext>
            </a:extLst>
          </p:cNvPr>
          <p:cNvGrpSpPr/>
          <p:nvPr/>
        </p:nvGrpSpPr>
        <p:grpSpPr>
          <a:xfrm>
            <a:off x="6377105" y="2810900"/>
            <a:ext cx="2246096" cy="923330"/>
            <a:chOff x="7728594" y="1396451"/>
            <a:chExt cx="1939340" cy="923330"/>
          </a:xfrm>
        </p:grpSpPr>
        <p:sp>
          <p:nvSpPr>
            <p:cNvPr id="66" name="Down Arrow 152">
              <a:extLst>
                <a:ext uri="{FF2B5EF4-FFF2-40B4-BE49-F238E27FC236}">
                  <a16:creationId xmlns:a16="http://schemas.microsoft.com/office/drawing/2014/main" id="{8EBDBF81-7B86-F784-2FEA-3AF74340163F}"/>
                </a:ext>
              </a:extLst>
            </p:cNvPr>
            <p:cNvSpPr/>
            <p:nvPr/>
          </p:nvSpPr>
          <p:spPr>
            <a:xfrm rot="10800000">
              <a:off x="7728594" y="1467100"/>
              <a:ext cx="674241" cy="626250"/>
            </a:xfrm>
            <a:prstGeom prst="downArrow">
              <a:avLst/>
            </a:prstGeom>
            <a:solidFill>
              <a:srgbClr val="27F02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67" name="Text Box 3">
              <a:extLst>
                <a:ext uri="{FF2B5EF4-FFF2-40B4-BE49-F238E27FC236}">
                  <a16:creationId xmlns:a16="http://schemas.microsoft.com/office/drawing/2014/main" id="{DD5CF486-A06F-0B52-A5B3-E1827D05F5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57329" y="1396451"/>
              <a:ext cx="131060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th-TH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27F02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Arial Unicode MS" pitchFamily="34" charset="-128"/>
                  <a:cs typeface="TH SarabunPSK" panose="020B0500040200020003" pitchFamily="34" charset="-34"/>
                </a:rPr>
                <a:t>3.1</a:t>
              </a:r>
              <a:r>
                <a:rPr kumimoji="0" lang="th-TH" altLang="th-TH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27F02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Arial Unicode MS" pitchFamily="34" charset="-128"/>
                  <a:cs typeface="TH SarabunPSK" panose="020B0500040200020003" pitchFamily="34" charset="-34"/>
                </a:rPr>
                <a:t>%</a:t>
              </a:r>
            </a:p>
          </p:txBody>
        </p:sp>
      </p:grpSp>
      <p:sp>
        <p:nvSpPr>
          <p:cNvPr id="68" name="Text Box 3">
            <a:extLst>
              <a:ext uri="{FF2B5EF4-FFF2-40B4-BE49-F238E27FC236}">
                <a16:creationId xmlns:a16="http://schemas.microsoft.com/office/drawing/2014/main" id="{A9709940-5C8A-B7D4-14AA-AB267B878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387" y="4017336"/>
            <a:ext cx="3725267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การใช้พลังงานปี 256</a:t>
            </a:r>
            <a:r>
              <a:rPr kumimoji="0" lang="en-US" alt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 </a:t>
            </a:r>
            <a:r>
              <a:rPr kumimoji="0" lang="th-TH" alt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คาดว่าจะเพิ่มขึ้น เนื่องจาก</a:t>
            </a:r>
          </a:p>
          <a:p>
            <a:pPr marL="457200" marR="0" lvl="0" indent="-2222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การขยายตัวของเศรษฐกิจในประเทศ </a:t>
            </a:r>
          </a:p>
          <a:p>
            <a:pPr marL="457200" marR="0" lvl="0" indent="-2222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การขยายตัวของภาคการส่งออกสินค้า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457200" marR="0" lvl="0" indent="-2222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การฟื้นตัวของภาคการท่องเที่ยว และมาตรการส่งเสริม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การท่องเที่ยวของภาครัฐ</a:t>
            </a:r>
            <a:endParaRPr kumimoji="0" lang="th-TH" alt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AD975DF-9999-5161-CEA4-57F931934A9D}"/>
              </a:ext>
            </a:extLst>
          </p:cNvPr>
          <p:cNvGrpSpPr/>
          <p:nvPr/>
        </p:nvGrpSpPr>
        <p:grpSpPr>
          <a:xfrm>
            <a:off x="3768324" y="2702488"/>
            <a:ext cx="2348698" cy="1077764"/>
            <a:chOff x="3675295" y="2729056"/>
            <a:chExt cx="2348698" cy="1077764"/>
          </a:xfrm>
        </p:grpSpPr>
        <p:sp>
          <p:nvSpPr>
            <p:cNvPr id="71" name="Text Box 3">
              <a:extLst>
                <a:ext uri="{FF2B5EF4-FFF2-40B4-BE49-F238E27FC236}">
                  <a16:creationId xmlns:a16="http://schemas.microsoft.com/office/drawing/2014/main" id="{F2BDD0F6-DB6A-A62F-34D0-0CCBB02F4C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5295" y="3499043"/>
              <a:ext cx="234869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 pitchFamily="34" charset="-128"/>
                  <a:cs typeface="TH SarabunPSK" panose="020B0500040200020003" pitchFamily="34" charset="-34"/>
                </a:rPr>
                <a:t>พันบาร์เรลเทียบเท่าน้ำมันดิบต่อวัน</a:t>
              </a:r>
              <a:endParaRPr kumimoji="0" lang="th-TH" alt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endParaRPr>
            </a:p>
          </p:txBody>
        </p:sp>
        <p:sp>
          <p:nvSpPr>
            <p:cNvPr id="72" name="Text Box 3">
              <a:extLst>
                <a:ext uri="{FF2B5EF4-FFF2-40B4-BE49-F238E27FC236}">
                  <a16:creationId xmlns:a16="http://schemas.microsoft.com/office/drawing/2014/main" id="{3859BB4A-2543-7659-6782-73F1A28EDA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8379" y="2729056"/>
              <a:ext cx="203749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Arial Unicode MS" pitchFamily="34" charset="-128"/>
                  <a:cs typeface="TH SarabunPSK" panose="020B0500040200020003" pitchFamily="34" charset="-34"/>
                </a:rPr>
                <a:t>2,0</a:t>
              </a:r>
              <a:r>
                <a:rPr kumimoji="0" lang="en-US" altLang="th-TH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Arial Unicode MS" pitchFamily="34" charset="-128"/>
                  <a:cs typeface="TH SarabunPSK" panose="020B0500040200020003" pitchFamily="34" charset="-34"/>
                </a:rPr>
                <a:t>63</a:t>
              </a:r>
              <a:endParaRPr kumimoji="0" lang="th-TH" altLang="th-TH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endParaRPr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BDC7CAE-7925-E79D-F3EA-A241FD21AC62}"/>
              </a:ext>
            </a:extLst>
          </p:cNvPr>
          <p:cNvCxnSpPr>
            <a:cxnSpLocks/>
          </p:cNvCxnSpPr>
          <p:nvPr/>
        </p:nvCxnSpPr>
        <p:spPr>
          <a:xfrm>
            <a:off x="3761501" y="3902672"/>
            <a:ext cx="4668993" cy="0"/>
          </a:xfrm>
          <a:prstGeom prst="line">
            <a:avLst/>
          </a:prstGeom>
          <a:ln w="3492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Box 3">
            <a:extLst>
              <a:ext uri="{FF2B5EF4-FFF2-40B4-BE49-F238E27FC236}">
                <a16:creationId xmlns:a16="http://schemas.microsoft.com/office/drawing/2014/main" id="{A2DA4E88-7152-EE40-EE50-EF3872129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64" y="2185362"/>
            <a:ext cx="32648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8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เพิ่มขึ้น</a:t>
            </a:r>
            <a:r>
              <a:rPr kumimoji="0" lang="th-TH" alt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 </a:t>
            </a:r>
            <a:r>
              <a:rPr kumimoji="0" lang="th-TH" altLang="th-TH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จากการใช้น้ำมันทุกประเภท โดยเฉพาะน้ำมันเครื่องบิน</a:t>
            </a: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ที่เพิ่มขึ้นจากการฟื้นตัวของภาคการท่องเที่ยวทั้งในประเทศและการเพิ่มขึ้นของนักท่องเที่ยวต่องชาติที่คาดว่าจะเพิ่มขึ้น 24.5</a:t>
            </a:r>
            <a:r>
              <a:rPr kumimoji="0" lang="en-US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% </a:t>
            </a: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จากปี 2566</a:t>
            </a:r>
            <a:endParaRPr kumimoji="0" lang="th-TH" alt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Arial Unicode MS" pitchFamily="34" charset="-128"/>
              <a:cs typeface="TH SarabunPSK" panose="020B0500040200020003" pitchFamily="34" charset="-3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C24884F-BC0A-B967-6C34-3CE0C0DAEFC3}"/>
              </a:ext>
            </a:extLst>
          </p:cNvPr>
          <p:cNvSpPr txBox="1"/>
          <p:nvPr/>
        </p:nvSpPr>
        <p:spPr>
          <a:xfrm>
            <a:off x="142631" y="1002328"/>
            <a:ext cx="2452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BB765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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1BB765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B765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3.1%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rgbClr val="1BB765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  <a:sym typeface="Wingdings 3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34276D8-B422-66A6-DCE7-529631B8B831}"/>
              </a:ext>
            </a:extLst>
          </p:cNvPr>
          <p:cNvGrpSpPr/>
          <p:nvPr/>
        </p:nvGrpSpPr>
        <p:grpSpPr>
          <a:xfrm>
            <a:off x="2714898" y="92063"/>
            <a:ext cx="1604375" cy="1440825"/>
            <a:chOff x="3777520" y="1760191"/>
            <a:chExt cx="921534" cy="756805"/>
          </a:xfrm>
        </p:grpSpPr>
        <p:pic>
          <p:nvPicPr>
            <p:cNvPr id="79" name="Picture 3" descr="D:\7. Infographic EPPO\Picture icon\Monthly Report Info\EPPO 2016\3-01.png">
              <a:extLst>
                <a:ext uri="{FF2B5EF4-FFF2-40B4-BE49-F238E27FC236}">
                  <a16:creationId xmlns:a16="http://schemas.microsoft.com/office/drawing/2014/main" id="{6DD83B2D-8A42-E139-B3F4-DA97FB4899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19"/>
            <a:stretch/>
          </p:blipFill>
          <p:spPr bwMode="auto">
            <a:xfrm>
              <a:off x="4032907" y="1760191"/>
              <a:ext cx="666147" cy="619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5" descr="D:\7. Infographic EPPO\Picture icon\Color Icon\FreeGreatPicture.com-29364-barrels-of-oil.jpg">
              <a:extLst>
                <a:ext uri="{FF2B5EF4-FFF2-40B4-BE49-F238E27FC236}">
                  <a16:creationId xmlns:a16="http://schemas.microsoft.com/office/drawing/2014/main" id="{C9277650-3D33-ADF0-B50C-84D48A1345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520" y="2023662"/>
              <a:ext cx="657777" cy="493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1" name="Text Box 3">
            <a:extLst>
              <a:ext uri="{FF2B5EF4-FFF2-40B4-BE49-F238E27FC236}">
                <a16:creationId xmlns:a16="http://schemas.microsoft.com/office/drawing/2014/main" id="{150D7A14-FE1A-741B-D602-2FC075862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2" y="162251"/>
            <a:ext cx="21020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น้ำมัน</a:t>
            </a:r>
          </a:p>
        </p:txBody>
      </p:sp>
      <p:sp>
        <p:nvSpPr>
          <p:cNvPr id="82" name="Text Box 3">
            <a:extLst>
              <a:ext uri="{FF2B5EF4-FFF2-40B4-BE49-F238E27FC236}">
                <a16:creationId xmlns:a16="http://schemas.microsoft.com/office/drawing/2014/main" id="{9B31B19E-3D7C-22CC-FB5C-1259806EE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" y="5851069"/>
            <a:ext cx="586471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800" b="1" i="0" u="sng" strike="noStrike" kern="1200" cap="none" spc="0" normalizeH="0" baseline="0" noProof="0" dirty="0">
                <a:ln>
                  <a:noFill/>
                </a:ln>
                <a:solidFill>
                  <a:srgbClr val="27F026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เพิ่มขึ้น</a:t>
            </a:r>
            <a:r>
              <a:rPr kumimoji="0" lang="th-TH" alt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 </a:t>
            </a: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จากฐานที่ต่ำในปี 2566 และความต้องการไฟฟ้าที่เพิ่มขึ้นจากสภาวะเศรษฐกิจที่ดีขึ้น ทั้งนี้ การนำเข้าไฟฟ้าจาก สปป. ลาว คาดว่าจะเพิ่มขึ้นเพื่อลดต้นทุนการผลิตไฟฟ้า แต่ไฟฟ้าพลังน้ำจะลดลงตามการผลิตที่คาดว่าลดลงเนื่องจากปรากฎการณ์เอลนีโญทำให้ปี 2566 มีปริมาณน้ำฝนต่ำกว่าปกติส่งผลให้ปริมาณน้ำในอ่างเก็บน้ำขนาดใหญ่มีระดับกักเก็บน้อย และยังส่งผลกระทบต่อเนื่องให้ฝนตกน้อยในช่วงต้นปี 2567</a:t>
            </a:r>
            <a:endParaRPr kumimoji="0" lang="th-TH" alt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 pitchFamily="34" charset="-128"/>
              <a:cs typeface="TH SarabunPSK" panose="020B0500040200020003" pitchFamily="34" charset="-34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6A6EA07-C822-8B89-0702-BBFC59CF418A}"/>
              </a:ext>
            </a:extLst>
          </p:cNvPr>
          <p:cNvSpPr txBox="1"/>
          <p:nvPr/>
        </p:nvSpPr>
        <p:spPr>
          <a:xfrm>
            <a:off x="9880447" y="5057231"/>
            <a:ext cx="2304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BB765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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1BB765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B765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2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1BB765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.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B765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4%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srgbClr val="1BB765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  <a:sym typeface="Wingdings 3"/>
            </a:endParaRPr>
          </a:p>
        </p:txBody>
      </p:sp>
      <p:sp>
        <p:nvSpPr>
          <p:cNvPr id="84" name="Text Box 3">
            <a:extLst>
              <a:ext uri="{FF2B5EF4-FFF2-40B4-BE49-F238E27FC236}">
                <a16:creationId xmlns:a16="http://schemas.microsoft.com/office/drawing/2014/main" id="{08A1429F-0CBE-75F3-B4E5-4688BCA58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5" y="3614669"/>
            <a:ext cx="34246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ไฟฟ้าพลังน้ำ / </a:t>
            </a:r>
            <a:br>
              <a:rPr kumimoji="0" lang="en-US" alt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</a:br>
            <a:r>
              <a: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ไฟฟ้านำเข้า</a:t>
            </a:r>
          </a:p>
        </p:txBody>
      </p:sp>
      <p:sp>
        <p:nvSpPr>
          <p:cNvPr id="85" name="Text Box 3">
            <a:extLst>
              <a:ext uri="{FF2B5EF4-FFF2-40B4-BE49-F238E27FC236}">
                <a16:creationId xmlns:a16="http://schemas.microsoft.com/office/drawing/2014/main" id="{03FA7E89-EF16-6F65-8FEF-EA8377CC0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9969" y="6033878"/>
            <a:ext cx="5073067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800" b="1" i="0" u="sng" strike="noStrike" kern="1200" cap="none" spc="0" normalizeH="0" baseline="0" noProof="0" dirty="0">
                <a:ln>
                  <a:noFill/>
                </a:ln>
                <a:solidFill>
                  <a:srgbClr val="1BB765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เพิ่มขึ้น</a:t>
            </a:r>
            <a:r>
              <a:rPr kumimoji="0" lang="th-TH" alt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จากการใช้ถ่านหินนำเข้าที่เพิ่มขึ้น</a:t>
            </a:r>
            <a:r>
              <a:rPr kumimoji="0" lang="en-US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ดยเฉพาะการใช้ในภาคอุตสาหกรรมที่เพิ่มขึ้นเพื่อทดแทนลิกไนต์ในประเทศเนื่องจากการหมดอายุประทานบัตรของเหมืองในประเทศ และการเพิ่มขึ้นของถ่านหินนำเข้าที่ใช้ในการผลิตไฟฟ้าของโรงไฟฟ้า </a:t>
            </a:r>
            <a:r>
              <a:rPr kumimoji="0" lang="en-US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IPP</a:t>
            </a:r>
            <a:endParaRPr kumimoji="0" lang="th-TH" alt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514ECAC-4996-DE03-08BE-36DEA544E0A9}"/>
              </a:ext>
            </a:extLst>
          </p:cNvPr>
          <p:cNvSpPr txBox="1"/>
          <p:nvPr/>
        </p:nvSpPr>
        <p:spPr>
          <a:xfrm>
            <a:off x="71552" y="4811026"/>
            <a:ext cx="2452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F02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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27F02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7F02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5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27F02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.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7F02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4%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srgbClr val="27F026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  <a:sym typeface="Wingdings 3"/>
            </a:endParaRPr>
          </a:p>
        </p:txBody>
      </p:sp>
      <p:sp>
        <p:nvSpPr>
          <p:cNvPr id="87" name="Text Box 3">
            <a:extLst>
              <a:ext uri="{FF2B5EF4-FFF2-40B4-BE49-F238E27FC236}">
                <a16:creationId xmlns:a16="http://schemas.microsoft.com/office/drawing/2014/main" id="{8ECDFB55-3457-9186-F1F3-371ADA050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2659" y="3600867"/>
            <a:ext cx="337357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ถ่านหิน /</a:t>
            </a:r>
            <a:br>
              <a:rPr kumimoji="0" lang="th-TH" alt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</a:br>
            <a:r>
              <a:rPr kumimoji="0" lang="th-TH" alt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ลิกไนต์</a:t>
            </a:r>
          </a:p>
        </p:txBody>
      </p:sp>
      <p:sp>
        <p:nvSpPr>
          <p:cNvPr id="88" name="Text Box 3">
            <a:extLst>
              <a:ext uri="{FF2B5EF4-FFF2-40B4-BE49-F238E27FC236}">
                <a16:creationId xmlns:a16="http://schemas.microsoft.com/office/drawing/2014/main" id="{121E33D7-5828-6D92-00EA-3C3AEC783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8868" y="2162602"/>
            <a:ext cx="328416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800" b="1" i="0" u="sng" strike="noStrike" kern="1200" cap="none" spc="0" normalizeH="0" baseline="0" noProof="0" dirty="0">
                <a:ln>
                  <a:noFill/>
                </a:ln>
                <a:solidFill>
                  <a:srgbClr val="1BB765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เพิ่มขึ้น</a:t>
            </a:r>
            <a:r>
              <a:rPr kumimoji="0" lang="th-TH" alt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1BB765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 </a:t>
            </a: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จากแหล่งเอราวัณที่จะกลับมาผลิตก๊าซธรรมชาติได้ตามสัญญาที่ระดับ 800 </a:t>
            </a:r>
            <a:r>
              <a:rPr kumimoji="0" lang="en-US" altLang="th-TH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mmscfd</a:t>
            </a:r>
            <a:r>
              <a:rPr kumimoji="0" lang="en-US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 </a:t>
            </a: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ในเดือนเม</a:t>
            </a:r>
            <a:r>
              <a:rPr kumimoji="0" lang="en-US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.</a:t>
            </a: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ย</a:t>
            </a:r>
            <a:r>
              <a:rPr kumimoji="0" lang="en-US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.</a:t>
            </a: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 2567 และ</a:t>
            </a:r>
            <a:br>
              <a:rPr kumimoji="0" lang="en-US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</a:br>
            <a:r>
              <a:rPr kumimoji="0" lang="th-TH" altLang="th-TH" sz="14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การนำเข้า</a:t>
            </a:r>
            <a:r>
              <a:rPr kumimoji="0" lang="en-US" altLang="th-TH" sz="14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 Spot LNG </a:t>
            </a:r>
            <a:r>
              <a:rPr kumimoji="0" lang="th-TH" altLang="th-TH" sz="14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เพื่อรองรับความต้องการใช้ในการผลิตไฟฟ้า</a:t>
            </a: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 รวมทั้งมีโรงไฟฟ้าก๊าซธรรมชาติที่เข้าระบบเพิ่มเติม ได้แก่ โรงไฟฟ้าของบริษัท หินกอง เพาเวอร์ จำกัด (700 </a:t>
            </a:r>
            <a:r>
              <a:rPr kumimoji="0" lang="en-US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MW</a:t>
            </a: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)</a:t>
            </a:r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  <p:sp>
        <p:nvSpPr>
          <p:cNvPr id="90" name="Text Box 3">
            <a:extLst>
              <a:ext uri="{FF2B5EF4-FFF2-40B4-BE49-F238E27FC236}">
                <a16:creationId xmlns:a16="http://schemas.microsoft.com/office/drawing/2014/main" id="{80D0F27D-5C5C-0DD3-300E-F1FB3C601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850" y="128601"/>
            <a:ext cx="47800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ก๊าซธรรมชาติ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413B2A-E547-5712-5E8D-D362FFE2820E}"/>
              </a:ext>
            </a:extLst>
          </p:cNvPr>
          <p:cNvCxnSpPr>
            <a:cxnSpLocks/>
          </p:cNvCxnSpPr>
          <p:nvPr/>
        </p:nvCxnSpPr>
        <p:spPr>
          <a:xfrm>
            <a:off x="158147" y="2065210"/>
            <a:ext cx="3069689" cy="0"/>
          </a:xfrm>
          <a:prstGeom prst="line">
            <a:avLst/>
          </a:prstGeom>
          <a:ln w="19050">
            <a:solidFill>
              <a:srgbClr val="148A4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3" descr="D:\7. Infographic EPPO\Picture icon\Monthly Report Info\EPPO 2015\10-01.png">
            <a:extLst>
              <a:ext uri="{FF2B5EF4-FFF2-40B4-BE49-F238E27FC236}">
                <a16:creationId xmlns:a16="http://schemas.microsoft.com/office/drawing/2014/main" id="{717CFCBF-755B-E26B-9C7D-37ADC89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467" y="978638"/>
            <a:ext cx="1412708" cy="77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4" descr="D:\7. Infographic EPPO\Picture icon\Monthly Report Info\EPPO 2016\banner EPPO_Artboard 3.png">
            <a:extLst>
              <a:ext uri="{FF2B5EF4-FFF2-40B4-BE49-F238E27FC236}">
                <a16:creationId xmlns:a16="http://schemas.microsoft.com/office/drawing/2014/main" id="{40AA28CB-8BD3-41A6-56ED-579E3CD68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83" r="56475" b="968"/>
          <a:stretch/>
        </p:blipFill>
        <p:spPr bwMode="auto">
          <a:xfrm>
            <a:off x="2403355" y="4405444"/>
            <a:ext cx="1028429" cy="112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6" descr="D:\7. Infographic EPPO\Picture icon\Monthly Report Info\EPPO 2016\6-01.png">
            <a:extLst>
              <a:ext uri="{FF2B5EF4-FFF2-40B4-BE49-F238E27FC236}">
                <a16:creationId xmlns:a16="http://schemas.microsoft.com/office/drawing/2014/main" id="{0E7FBFE8-566F-B039-ADF6-9D6DA55F0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547" y="4995213"/>
            <a:ext cx="1456547" cy="76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3A349F1-32AF-61B5-D647-0FAA12646D26}"/>
              </a:ext>
            </a:extLst>
          </p:cNvPr>
          <p:cNvCxnSpPr>
            <a:cxnSpLocks/>
          </p:cNvCxnSpPr>
          <p:nvPr/>
        </p:nvCxnSpPr>
        <p:spPr>
          <a:xfrm>
            <a:off x="7968208" y="5992889"/>
            <a:ext cx="3985689" cy="0"/>
          </a:xfrm>
          <a:prstGeom prst="line">
            <a:avLst/>
          </a:prstGeom>
          <a:ln w="19050">
            <a:solidFill>
              <a:srgbClr val="148A4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6D8724D-273D-A17D-4993-CCA7E7EA791A}"/>
              </a:ext>
            </a:extLst>
          </p:cNvPr>
          <p:cNvCxnSpPr>
            <a:cxnSpLocks/>
          </p:cNvCxnSpPr>
          <p:nvPr/>
        </p:nvCxnSpPr>
        <p:spPr>
          <a:xfrm>
            <a:off x="140159" y="5761330"/>
            <a:ext cx="3939617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C1DDC79-E4A5-7440-38C5-946CC8038C0B}"/>
              </a:ext>
            </a:extLst>
          </p:cNvPr>
          <p:cNvCxnSpPr>
            <a:cxnSpLocks/>
          </p:cNvCxnSpPr>
          <p:nvPr/>
        </p:nvCxnSpPr>
        <p:spPr>
          <a:xfrm>
            <a:off x="8799195" y="2097906"/>
            <a:ext cx="3239716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8C69307-EFE4-33B3-A169-12668DB89EBF}"/>
              </a:ext>
            </a:extLst>
          </p:cNvPr>
          <p:cNvSpPr/>
          <p:nvPr/>
        </p:nvSpPr>
        <p:spPr>
          <a:xfrm>
            <a:off x="4936258" y="5551865"/>
            <a:ext cx="23775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หมายเหตุ: ปี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2567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/f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เป็นข้อมูลประมาณการ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9CF5A5A-B6F3-DA3E-B0A4-D4D5DD66DB74}"/>
              </a:ext>
            </a:extLst>
          </p:cNvPr>
          <p:cNvCxnSpPr>
            <a:cxnSpLocks/>
          </p:cNvCxnSpPr>
          <p:nvPr/>
        </p:nvCxnSpPr>
        <p:spPr>
          <a:xfrm>
            <a:off x="4738489" y="5551865"/>
            <a:ext cx="2773112" cy="0"/>
          </a:xfrm>
          <a:prstGeom prst="line">
            <a:avLst/>
          </a:prstGeom>
          <a:ln w="158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21A7655-62D4-187F-CC76-512347C2BE1B}"/>
              </a:ext>
            </a:extLst>
          </p:cNvPr>
          <p:cNvSpPr txBox="1">
            <a:spLocks/>
          </p:cNvSpPr>
          <p:nvPr/>
        </p:nvSpPr>
        <p:spPr>
          <a:xfrm>
            <a:off x="9338935" y="64953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E61EC-8322-49C6-8DD3-A905A78208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563BC29-4E4D-43BE-A9F7-0AC13534E36D}"/>
              </a:ext>
            </a:extLst>
          </p:cNvPr>
          <p:cNvSpPr txBox="1"/>
          <p:nvPr/>
        </p:nvSpPr>
        <p:spPr>
          <a:xfrm>
            <a:off x="9828995" y="1037737"/>
            <a:ext cx="2305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F02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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27F02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7F02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2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27F02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.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7F02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sym typeface="Wingdings 3"/>
              </a:rPr>
              <a:t>5%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rgbClr val="27F026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  <a:sym typeface="Wingdings 3"/>
            </a:endParaRPr>
          </a:p>
        </p:txBody>
      </p:sp>
    </p:spTree>
    <p:extLst>
      <p:ext uri="{BB962C8B-B14F-4D97-AF65-F5344CB8AC3E}">
        <p14:creationId xmlns:p14="http://schemas.microsoft.com/office/powerpoint/2010/main" val="2367184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182">
            <a:extLst>
              <a:ext uri="{FF2B5EF4-FFF2-40B4-BE49-F238E27FC236}">
                <a16:creationId xmlns:a16="http://schemas.microsoft.com/office/drawing/2014/main" id="{24436AE7-C0C2-4829-1DEC-9232B0237F30}"/>
              </a:ext>
            </a:extLst>
          </p:cNvPr>
          <p:cNvGrpSpPr/>
          <p:nvPr/>
        </p:nvGrpSpPr>
        <p:grpSpPr>
          <a:xfrm>
            <a:off x="2708860" y="-1"/>
            <a:ext cx="9511545" cy="927053"/>
            <a:chOff x="2708860" y="-1"/>
            <a:chExt cx="9511545" cy="927053"/>
          </a:xfrm>
        </p:grpSpPr>
        <p:sp>
          <p:nvSpPr>
            <p:cNvPr id="184" name="직사각형 24">
              <a:extLst>
                <a:ext uri="{FF2B5EF4-FFF2-40B4-BE49-F238E27FC236}">
                  <a16:creationId xmlns:a16="http://schemas.microsoft.com/office/drawing/2014/main" id="{D3D7E65F-B3B9-872E-4B83-8D805485FA05}"/>
                </a:ext>
              </a:extLst>
            </p:cNvPr>
            <p:cNvSpPr/>
            <p:nvPr/>
          </p:nvSpPr>
          <p:spPr>
            <a:xfrm flipH="1">
              <a:off x="2708860" y="-1"/>
              <a:ext cx="9511545" cy="837397"/>
            </a:xfrm>
            <a:prstGeom prst="rect">
              <a:avLst/>
            </a:prstGeom>
            <a:solidFill>
              <a:srgbClr val="DDD9C3">
                <a:alpha val="63137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3FF11DA5-301B-7130-8BA7-D24E28A50FA8}"/>
                </a:ext>
              </a:extLst>
            </p:cNvPr>
            <p:cNvSpPr txBox="1"/>
            <p:nvPr/>
          </p:nvSpPr>
          <p:spPr>
            <a:xfrm>
              <a:off x="2731120" y="96055"/>
              <a:ext cx="9438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แนวโน้มการใช้พลังงาน </a:t>
              </a:r>
              <a:r>
                <a:rPr kumimoji="0" lang="th-TH" altLang="ko-KR" sz="4800" b="1" i="0" u="sng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ปี 2567</a:t>
              </a:r>
            </a:p>
          </p:txBody>
        </p:sp>
      </p:grpSp>
      <p:sp>
        <p:nvSpPr>
          <p:cNvPr id="83" name="Slide Number Placeholder 3">
            <a:extLst>
              <a:ext uri="{FF2B5EF4-FFF2-40B4-BE49-F238E27FC236}">
                <a16:creationId xmlns:a16="http://schemas.microsoft.com/office/drawing/2014/main" id="{8620F247-40B9-A04F-BE66-3618866D696E}"/>
              </a:ext>
            </a:extLst>
          </p:cNvPr>
          <p:cNvSpPr txBox="1">
            <a:spLocks/>
          </p:cNvSpPr>
          <p:nvPr/>
        </p:nvSpPr>
        <p:spPr>
          <a:xfrm>
            <a:off x="8061188" y="112919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E61EC-8322-49C6-8DD3-A905A78208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ukhumvit Set" panose="02000506000000020004" pitchFamily="2" charset="-34"/>
                <a:ea typeface="+mn-ea"/>
                <a:cs typeface="Sukhumvit Set" panose="02000506000000020004" pitchFamily="2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ukhumvit Set" panose="02000506000000020004" pitchFamily="2" charset="-34"/>
              <a:ea typeface="+mn-ea"/>
              <a:cs typeface="Sukhumvit Set" panose="02000506000000020004" pitchFamily="2" charset="-34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F50C032-E243-3494-32D4-DB114A04305D}"/>
              </a:ext>
            </a:extLst>
          </p:cNvPr>
          <p:cNvGrpSpPr/>
          <p:nvPr/>
        </p:nvGrpSpPr>
        <p:grpSpPr>
          <a:xfrm>
            <a:off x="-11372" y="1"/>
            <a:ext cx="3383280" cy="6847230"/>
            <a:chOff x="-11372" y="1"/>
            <a:chExt cx="3383280" cy="6847230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447BEE4A-974D-0520-7D3B-C45BD91B6CCB}"/>
                </a:ext>
              </a:extLst>
            </p:cNvPr>
            <p:cNvGrpSpPr/>
            <p:nvPr/>
          </p:nvGrpSpPr>
          <p:grpSpPr>
            <a:xfrm>
              <a:off x="-11372" y="1"/>
              <a:ext cx="3383280" cy="6847230"/>
              <a:chOff x="-11372" y="1"/>
              <a:chExt cx="3383280" cy="684723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E067C57-0197-B0F9-AD49-833623EE1E7F}"/>
                  </a:ext>
                </a:extLst>
              </p:cNvPr>
              <p:cNvSpPr/>
              <p:nvPr/>
            </p:nvSpPr>
            <p:spPr>
              <a:xfrm>
                <a:off x="-11372" y="1"/>
                <a:ext cx="3383280" cy="684723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6BEF4BF-C889-B626-A33E-0585048E3F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152" y="480776"/>
                <a:ext cx="2209444" cy="500095"/>
              </a:xfrm>
              <a:prstGeom prst="rect">
                <a:avLst/>
              </a:prstGeom>
            </p:spPr>
          </p:pic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16E85A39-DE50-9203-7A05-8FDD0AAFCB98}"/>
                  </a:ext>
                </a:extLst>
              </p:cNvPr>
              <p:cNvGrpSpPr/>
              <p:nvPr/>
            </p:nvGrpSpPr>
            <p:grpSpPr>
              <a:xfrm flipH="1">
                <a:off x="682328" y="1901319"/>
                <a:ext cx="1838458" cy="679518"/>
                <a:chOff x="1952003" y="715817"/>
                <a:chExt cx="2961073" cy="705086"/>
              </a:xfrm>
            </p:grpSpPr>
            <p:pic>
              <p:nvPicPr>
                <p:cNvPr id="56" name="Picture 2" descr="D:\7. Infographic EPPO\Picture icon\Community-Banner\banner EPPO-02.png">
                  <a:extLst>
                    <a:ext uri="{FF2B5EF4-FFF2-40B4-BE49-F238E27FC236}">
                      <a16:creationId xmlns:a16="http://schemas.microsoft.com/office/drawing/2014/main" id="{BF0684EB-01BD-2427-15B3-8EE62EF5EE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7014" t="20099" b="14801"/>
                <a:stretch/>
              </p:blipFill>
              <p:spPr bwMode="auto">
                <a:xfrm flipH="1">
                  <a:off x="3361213" y="715817"/>
                  <a:ext cx="1551863" cy="7050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9" name="Picture 3" descr="D:\7. Infographic EPPO\Picture icon\Monthly Report Info\EPPO 2016\banner EPPO_Artboard 5.png">
                  <a:extLst>
                    <a:ext uri="{FF2B5EF4-FFF2-40B4-BE49-F238E27FC236}">
                      <a16:creationId xmlns:a16="http://schemas.microsoft.com/office/drawing/2014/main" id="{4390CF40-86AC-30FC-BA94-B2FA670A41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000"/>
                <a:stretch/>
              </p:blipFill>
              <p:spPr bwMode="auto">
                <a:xfrm flipH="1">
                  <a:off x="1952003" y="813943"/>
                  <a:ext cx="1611499" cy="60696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72" name="Text Box 90">
                <a:extLst>
                  <a:ext uri="{FF2B5EF4-FFF2-40B4-BE49-F238E27FC236}">
                    <a16:creationId xmlns:a16="http://schemas.microsoft.com/office/drawing/2014/main" id="{FA206E08-F4A8-6519-7F4A-7B696454ED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267" y="6260048"/>
                <a:ext cx="264825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หมายเหตุ</a:t>
                </a:r>
                <a:r>
                  <a:rPr kumimoji="0" lang="en-US" altLang="th-T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:</a:t>
                </a:r>
                <a:r>
                  <a:rPr kumimoji="0" lang="th-TH" altLang="th-T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 </a:t>
                </a:r>
                <a:r>
                  <a:rPr kumimoji="0" lang="en-US" altLang="th-T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 </a:t>
                </a:r>
                <a:r>
                  <a:rPr kumimoji="0" lang="en-US" altLang="th-TH" sz="24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f </a:t>
                </a:r>
                <a:r>
                  <a:rPr kumimoji="0" lang="th-TH" altLang="th-TH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 </a:t>
                </a:r>
                <a:r>
                  <a:rPr kumimoji="0" lang="th-TH" altLang="th-TH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เป็นข้อมูลประมาณการ  </a:t>
                </a:r>
              </a:p>
            </p:txBody>
          </p:sp>
          <p:sp>
            <p:nvSpPr>
              <p:cNvPr id="76" name="직사각형 24">
                <a:extLst>
                  <a:ext uri="{FF2B5EF4-FFF2-40B4-BE49-F238E27FC236}">
                    <a16:creationId xmlns:a16="http://schemas.microsoft.com/office/drawing/2014/main" id="{FF0DE5DF-91EC-E6CD-793D-40B22F4BD833}"/>
                  </a:ext>
                </a:extLst>
              </p:cNvPr>
              <p:cNvSpPr/>
              <p:nvPr/>
            </p:nvSpPr>
            <p:spPr>
              <a:xfrm flipH="1">
                <a:off x="476405" y="3870025"/>
                <a:ext cx="2338874" cy="1871151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57150" cap="flat">
                <a:solidFill>
                  <a:srgbClr val="21596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711814D9-562B-1A94-4835-2D6858066656}"/>
                  </a:ext>
                </a:extLst>
              </p:cNvPr>
              <p:cNvGrpSpPr/>
              <p:nvPr/>
            </p:nvGrpSpPr>
            <p:grpSpPr>
              <a:xfrm>
                <a:off x="445806" y="3932533"/>
                <a:ext cx="2378329" cy="1836810"/>
                <a:chOff x="548805" y="3132496"/>
                <a:chExt cx="2378329" cy="1836810"/>
              </a:xfrm>
            </p:grpSpPr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3E40C525-58CD-5023-76D4-43C4B37B78AE}"/>
                    </a:ext>
                  </a:extLst>
                </p:cNvPr>
                <p:cNvGrpSpPr/>
                <p:nvPr/>
              </p:nvGrpSpPr>
              <p:grpSpPr>
                <a:xfrm>
                  <a:off x="548805" y="3132496"/>
                  <a:ext cx="2369473" cy="1097752"/>
                  <a:chOff x="4017628" y="2548371"/>
                  <a:chExt cx="2369473" cy="1097752"/>
                </a:xfrm>
              </p:grpSpPr>
              <p:sp>
                <p:nvSpPr>
                  <p:cNvPr id="115" name="Text Box 3">
                    <a:extLst>
                      <a:ext uri="{FF2B5EF4-FFF2-40B4-BE49-F238E27FC236}">
                        <a16:creationId xmlns:a16="http://schemas.microsoft.com/office/drawing/2014/main" id="{8C4241E3-C174-FBFA-F2AE-0E6FA1FD887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17628" y="3338346"/>
                    <a:ext cx="2369473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alt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Arial Unicode MS" pitchFamily="34" charset="-128"/>
                        <a:cs typeface="TH SarabunPSK" panose="020B0500040200020003" pitchFamily="34" charset="-34"/>
                      </a:rPr>
                      <a:t>พันบาร์เรลเทียบเท่าน้ำมันดิบต่อวัน</a:t>
                    </a:r>
                    <a:endParaRPr kumimoji="0" lang="th-TH" altLang="th-TH" sz="12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Arial Unicode MS" pitchFamily="34" charset="-128"/>
                      <a:cs typeface="TH SarabunPSK" panose="020B0500040200020003" pitchFamily="34" charset="-34"/>
                    </a:endParaRPr>
                  </a:p>
                </p:txBody>
              </p:sp>
              <p:sp>
                <p:nvSpPr>
                  <p:cNvPr id="116" name="Text Box 3">
                    <a:extLst>
                      <a:ext uri="{FF2B5EF4-FFF2-40B4-BE49-F238E27FC236}">
                        <a16:creationId xmlns:a16="http://schemas.microsoft.com/office/drawing/2014/main" id="{39F0CCBC-DBB3-CE51-6AE3-3D97251DF2E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14155" y="2548371"/>
                    <a:ext cx="21662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th-TH" sz="6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H SarabunPSK" panose="020B0500040200020003" pitchFamily="34" charset="-34"/>
                        <a:ea typeface="Arial Unicode MS" pitchFamily="34" charset="-128"/>
                        <a:cs typeface="TH SarabunPSK" panose="020B0500040200020003" pitchFamily="34" charset="-34"/>
                      </a:rPr>
                      <a:t>2,0</a:t>
                    </a:r>
                    <a:r>
                      <a:rPr kumimoji="0" lang="th-TH" altLang="th-TH" sz="6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H SarabunPSK" panose="020B0500040200020003" pitchFamily="34" charset="-34"/>
                        <a:ea typeface="Arial Unicode MS" pitchFamily="34" charset="-128"/>
                        <a:cs typeface="TH SarabunPSK" panose="020B0500040200020003" pitchFamily="34" charset="-34"/>
                      </a:rPr>
                      <a:t>6</a:t>
                    </a:r>
                    <a:r>
                      <a:rPr kumimoji="0" lang="en-US" altLang="th-TH" sz="6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H SarabunPSK" panose="020B0500040200020003" pitchFamily="34" charset="-34"/>
                        <a:ea typeface="Arial Unicode MS" pitchFamily="34" charset="-128"/>
                        <a:cs typeface="TH SarabunPSK" panose="020B0500040200020003" pitchFamily="34" charset="-34"/>
                      </a:rPr>
                      <a:t>3</a:t>
                    </a:r>
                    <a:endParaRPr kumimoji="0" lang="th-TH" altLang="th-TH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TH SarabunPSK" panose="020B0500040200020003" pitchFamily="34" charset="-34"/>
                      <a:ea typeface="Arial Unicode MS" pitchFamily="34" charset="-128"/>
                      <a:cs typeface="TH SarabunPSK" panose="020B0500040200020003" pitchFamily="34" charset="-34"/>
                    </a:endParaRPr>
                  </a:p>
                </p:txBody>
              </p:sp>
            </p:grp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B4A2DA7A-8FA9-0AC3-91A3-90CD4122098E}"/>
                    </a:ext>
                  </a:extLst>
                </p:cNvPr>
                <p:cNvGrpSpPr/>
                <p:nvPr/>
              </p:nvGrpSpPr>
              <p:grpSpPr>
                <a:xfrm>
                  <a:off x="817156" y="4199865"/>
                  <a:ext cx="2109978" cy="769441"/>
                  <a:chOff x="8403323" y="1414339"/>
                  <a:chExt cx="1821812" cy="769441"/>
                </a:xfrm>
              </p:grpSpPr>
              <p:sp>
                <p:nvSpPr>
                  <p:cNvPr id="113" name="Down Arrow 152">
                    <a:extLst>
                      <a:ext uri="{FF2B5EF4-FFF2-40B4-BE49-F238E27FC236}">
                        <a16:creationId xmlns:a16="http://schemas.microsoft.com/office/drawing/2014/main" id="{7CEB5A7E-E8D8-64AF-03A9-CBFC1C2FC8A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403323" y="1423527"/>
                    <a:ext cx="569327" cy="528804"/>
                  </a:xfrm>
                  <a:prstGeom prst="downArrow">
                    <a:avLst/>
                  </a:prstGeom>
                  <a:solidFill>
                    <a:srgbClr val="00B050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+mn-ea"/>
                      <a:cs typeface="TH SarabunPSK" panose="020B0500040200020003" pitchFamily="34" charset="-34"/>
                    </a:endParaRPr>
                  </a:p>
                </p:txBody>
              </p:sp>
              <p:sp>
                <p:nvSpPr>
                  <p:cNvPr id="114" name="Text Box 3">
                    <a:extLst>
                      <a:ext uri="{FF2B5EF4-FFF2-40B4-BE49-F238E27FC236}">
                        <a16:creationId xmlns:a16="http://schemas.microsoft.com/office/drawing/2014/main" id="{E7BE3B2A-F4F9-AFF5-B5FD-FAA87EF9EA4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9256" y="1414339"/>
                    <a:ext cx="1495879" cy="7694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th-TH" altLang="th-TH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Arial Unicode MS" pitchFamily="34" charset="-128"/>
                        <a:cs typeface="TH SarabunPSK" panose="020B0500040200020003" pitchFamily="34" charset="-34"/>
                      </a:rPr>
                      <a:t>3</a:t>
                    </a:r>
                    <a:r>
                      <a:rPr kumimoji="0" lang="en-US" altLang="th-TH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Arial Unicode MS" pitchFamily="34" charset="-128"/>
                        <a:cs typeface="TH SarabunPSK" panose="020B0500040200020003" pitchFamily="34" charset="-34"/>
                      </a:rPr>
                      <a:t>.1</a:t>
                    </a:r>
                    <a:r>
                      <a:rPr kumimoji="0" lang="th-TH" altLang="th-TH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Arial Unicode MS" pitchFamily="34" charset="-128"/>
                        <a:cs typeface="TH SarabunPSK" panose="020B0500040200020003" pitchFamily="34" charset="-34"/>
                      </a:rPr>
                      <a:t>%</a:t>
                    </a:r>
                  </a:p>
                </p:txBody>
              </p:sp>
            </p:grpSp>
          </p:grpSp>
        </p:grp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CDEEF08D-8DAB-31D3-4972-040811C4C3B2}"/>
                </a:ext>
              </a:extLst>
            </p:cNvPr>
            <p:cNvCxnSpPr>
              <a:cxnSpLocks/>
            </p:cNvCxnSpPr>
            <p:nvPr/>
          </p:nvCxnSpPr>
          <p:spPr>
            <a:xfrm>
              <a:off x="54020" y="6193571"/>
              <a:ext cx="2449557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6" name="Slide Number Placeholder 3">
            <a:extLst>
              <a:ext uri="{FF2B5EF4-FFF2-40B4-BE49-F238E27FC236}">
                <a16:creationId xmlns:a16="http://schemas.microsoft.com/office/drawing/2014/main" id="{D96A8018-F710-FF1A-ED29-5A61B864610F}"/>
              </a:ext>
            </a:extLst>
          </p:cNvPr>
          <p:cNvSpPr txBox="1">
            <a:spLocks/>
          </p:cNvSpPr>
          <p:nvPr/>
        </p:nvSpPr>
        <p:spPr>
          <a:xfrm>
            <a:off x="9266796" y="64953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E61EC-8322-49C6-8DD3-A905A78208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6483985-AACA-4AC4-ACD9-F858642DFD29}"/>
              </a:ext>
            </a:extLst>
          </p:cNvPr>
          <p:cNvSpPr/>
          <p:nvPr/>
        </p:nvSpPr>
        <p:spPr>
          <a:xfrm>
            <a:off x="3801071" y="4408518"/>
            <a:ext cx="8221051" cy="3982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359C537-5C73-4AE5-9CBA-AA9A9F1F5AD9}"/>
              </a:ext>
            </a:extLst>
          </p:cNvPr>
          <p:cNvSpPr/>
          <p:nvPr/>
        </p:nvSpPr>
        <p:spPr>
          <a:xfrm>
            <a:off x="3794228" y="2303522"/>
            <a:ext cx="8227894" cy="4832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907142E-B191-4270-9925-624BE9476BF7}"/>
              </a:ext>
            </a:extLst>
          </p:cNvPr>
          <p:cNvGrpSpPr/>
          <p:nvPr/>
        </p:nvGrpSpPr>
        <p:grpSpPr>
          <a:xfrm>
            <a:off x="3794228" y="1713378"/>
            <a:ext cx="7113429" cy="4819595"/>
            <a:chOff x="7896199" y="2041210"/>
            <a:chExt cx="576066" cy="2395899"/>
          </a:xfrm>
          <a:noFill/>
        </p:grpSpPr>
        <p:sp>
          <p:nvSpPr>
            <p:cNvPr id="50" name="Rectangle: Top Corners Rounded 49">
              <a:extLst>
                <a:ext uri="{FF2B5EF4-FFF2-40B4-BE49-F238E27FC236}">
                  <a16:creationId xmlns:a16="http://schemas.microsoft.com/office/drawing/2014/main" id="{F6D70B25-420C-4C17-9685-93294E0D5872}"/>
                </a:ext>
              </a:extLst>
            </p:cNvPr>
            <p:cNvSpPr/>
            <p:nvPr/>
          </p:nvSpPr>
          <p:spPr>
            <a:xfrm rot="10800000">
              <a:off x="7896201" y="2096904"/>
              <a:ext cx="576064" cy="2340205"/>
            </a:xfrm>
            <a:prstGeom prst="round2SameRect">
              <a:avLst>
                <a:gd name="adj1" fmla="val 4341"/>
                <a:gd name="adj2" fmla="val 0"/>
              </a:avLst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51" name="Rectangle: Top Corners Rounded 50">
              <a:extLst>
                <a:ext uri="{FF2B5EF4-FFF2-40B4-BE49-F238E27FC236}">
                  <a16:creationId xmlns:a16="http://schemas.microsoft.com/office/drawing/2014/main" id="{58B81605-0019-42EE-9EDD-F0BF3C463FF5}"/>
                </a:ext>
              </a:extLst>
            </p:cNvPr>
            <p:cNvSpPr/>
            <p:nvPr/>
          </p:nvSpPr>
          <p:spPr>
            <a:xfrm>
              <a:off x="7896199" y="2041210"/>
              <a:ext cx="576064" cy="278275"/>
            </a:xfrm>
            <a:prstGeom prst="round2SameRect">
              <a:avLst>
                <a:gd name="adj1" fmla="val 17299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8CF718-6029-4B28-9E6E-1C336AA170D4}"/>
              </a:ext>
            </a:extLst>
          </p:cNvPr>
          <p:cNvGrpSpPr/>
          <p:nvPr/>
        </p:nvGrpSpPr>
        <p:grpSpPr>
          <a:xfrm>
            <a:off x="10953661" y="1698694"/>
            <a:ext cx="1080705" cy="4834278"/>
            <a:chOff x="7896199" y="1833985"/>
            <a:chExt cx="576066" cy="2603124"/>
          </a:xfrm>
          <a:noFill/>
        </p:grpSpPr>
        <p:sp>
          <p:nvSpPr>
            <p:cNvPr id="53" name="Rectangle: Top Corners Rounded 52">
              <a:extLst>
                <a:ext uri="{FF2B5EF4-FFF2-40B4-BE49-F238E27FC236}">
                  <a16:creationId xmlns:a16="http://schemas.microsoft.com/office/drawing/2014/main" id="{67DFAC23-BD3C-4E26-9FBB-DABB2F6A9487}"/>
                </a:ext>
              </a:extLst>
            </p:cNvPr>
            <p:cNvSpPr/>
            <p:nvPr/>
          </p:nvSpPr>
          <p:spPr>
            <a:xfrm rot="10800000">
              <a:off x="7896201" y="2096904"/>
              <a:ext cx="576064" cy="2340205"/>
            </a:xfrm>
            <a:prstGeom prst="round2SameRect">
              <a:avLst>
                <a:gd name="adj1" fmla="val 17984"/>
                <a:gd name="adj2" fmla="val 0"/>
              </a:avLst>
            </a:prstGeom>
            <a:noFill/>
            <a:ln>
              <a:solidFill>
                <a:srgbClr val="FF8223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57" name="Rectangle: Top Corners Rounded 56">
              <a:extLst>
                <a:ext uri="{FF2B5EF4-FFF2-40B4-BE49-F238E27FC236}">
                  <a16:creationId xmlns:a16="http://schemas.microsoft.com/office/drawing/2014/main" id="{FD035110-E4E9-4BD0-BA35-8D0EA6408A7A}"/>
                </a:ext>
              </a:extLst>
            </p:cNvPr>
            <p:cNvSpPr/>
            <p:nvPr/>
          </p:nvSpPr>
          <p:spPr>
            <a:xfrm>
              <a:off x="7896199" y="1833985"/>
              <a:ext cx="576064" cy="316958"/>
            </a:xfrm>
            <a:prstGeom prst="round2SameRect">
              <a:avLst>
                <a:gd name="adj1" fmla="val 25362"/>
                <a:gd name="adj2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8223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5C6A9C2-8D61-411C-938E-ECEF84FFCC68}"/>
              </a:ext>
            </a:extLst>
          </p:cNvPr>
          <p:cNvCxnSpPr>
            <a:cxnSpLocks/>
          </p:cNvCxnSpPr>
          <p:nvPr/>
        </p:nvCxnSpPr>
        <p:spPr>
          <a:xfrm>
            <a:off x="7041544" y="1726157"/>
            <a:ext cx="0" cy="4790614"/>
          </a:xfrm>
          <a:prstGeom prst="line">
            <a:avLst/>
          </a:prstGeom>
          <a:ln w="22225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D705CD-8D7B-4D81-8DC9-82FA784B09F9}"/>
              </a:ext>
            </a:extLst>
          </p:cNvPr>
          <p:cNvCxnSpPr>
            <a:cxnSpLocks/>
          </p:cNvCxnSpPr>
          <p:nvPr/>
        </p:nvCxnSpPr>
        <p:spPr>
          <a:xfrm>
            <a:off x="8985760" y="1776823"/>
            <a:ext cx="0" cy="4754880"/>
          </a:xfrm>
          <a:prstGeom prst="line">
            <a:avLst/>
          </a:prstGeom>
          <a:ln w="22225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48F7CD8-FCC3-4B08-86CB-E3CFC7D7EA68}"/>
              </a:ext>
            </a:extLst>
          </p:cNvPr>
          <p:cNvSpPr/>
          <p:nvPr/>
        </p:nvSpPr>
        <p:spPr>
          <a:xfrm>
            <a:off x="10947428" y="1680974"/>
            <a:ext cx="1074694" cy="4851997"/>
          </a:xfrm>
          <a:prstGeom prst="roundRect">
            <a:avLst/>
          </a:prstGeom>
          <a:noFill/>
          <a:ln w="476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CD316BB2-36A9-400D-898F-DA74AB96B3DF}"/>
              </a:ext>
            </a:extLst>
          </p:cNvPr>
          <p:cNvGraphicFramePr>
            <a:graphicFrameLocks noGrp="1"/>
          </p:cNvGraphicFramePr>
          <p:nvPr/>
        </p:nvGraphicFramePr>
        <p:xfrm>
          <a:off x="3859685" y="1664124"/>
          <a:ext cx="8205719" cy="4859600"/>
        </p:xfrm>
        <a:graphic>
          <a:graphicData uri="http://schemas.openxmlformats.org/drawingml/2006/table">
            <a:tbl>
              <a:tblPr/>
              <a:tblGrid>
                <a:gridCol w="3077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0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3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31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8435">
                  <a:extLst>
                    <a:ext uri="{9D8B030D-6E8A-4147-A177-3AD203B41FA5}">
                      <a16:colId xmlns:a16="http://schemas.microsoft.com/office/drawing/2014/main" val="969788724"/>
                    </a:ext>
                  </a:extLst>
                </a:gridCol>
              </a:tblGrid>
              <a:tr h="7047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lang="th-TH" sz="3200" b="1" i="0" u="none" strike="noStrike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en-US" sz="3200" b="1" i="0" u="none" strike="noStrike" baseline="30000" dirty="0"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f</a:t>
                      </a:r>
                      <a:endParaRPr lang="th-TH" sz="3200" b="1" i="0" u="none" strike="noStrike" dirty="0"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ปริมาณการใช้รวม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8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2,012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8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1,993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8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1,990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8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2,007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h-TH" sz="28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2,063</a:t>
                      </a:r>
                      <a:endParaRPr lang="en-US" sz="2800" b="1" i="0" u="none" strike="noStrike" kern="120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น้ำมัน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745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837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ก๊าซธรรมชาติ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844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849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768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838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859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ถ่านหิน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ลิกไนต์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374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341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290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296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ไฟฟ้าพลังน้ำ/ไฟฟ้านำเข้า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อัตราการเปลี่ยนแปลง (% </a:t>
                      </a:r>
                      <a:r>
                        <a:rPr lang="en-US" sz="2800" b="1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YoY)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8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-4.9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8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-1.0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8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-0.1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0.8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น้ำมัน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-11.8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-5.5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14.9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0.3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ก๊าซธรรมชาติ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-3.4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0.6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-9.6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9.1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ถ่านหิน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ลิกไนต์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6.6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-9.0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-15.0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  ไฟฟ้าพลังน้ำ/ไฟฟ้านำเข้า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6.7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11.4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11.1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-6.4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5.4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285991E-C7B0-48FD-BDCE-269A02F27D4C}"/>
              </a:ext>
            </a:extLst>
          </p:cNvPr>
          <p:cNvCxnSpPr>
            <a:cxnSpLocks/>
          </p:cNvCxnSpPr>
          <p:nvPr/>
        </p:nvCxnSpPr>
        <p:spPr>
          <a:xfrm>
            <a:off x="7979897" y="1765314"/>
            <a:ext cx="0" cy="4754880"/>
          </a:xfrm>
          <a:prstGeom prst="line">
            <a:avLst/>
          </a:prstGeom>
          <a:ln w="22225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35A6140-4317-4847-871C-C589A7BC5A4B}"/>
              </a:ext>
            </a:extLst>
          </p:cNvPr>
          <p:cNvCxnSpPr>
            <a:cxnSpLocks/>
          </p:cNvCxnSpPr>
          <p:nvPr/>
        </p:nvCxnSpPr>
        <p:spPr>
          <a:xfrm>
            <a:off x="9963429" y="1765315"/>
            <a:ext cx="0" cy="4754880"/>
          </a:xfrm>
          <a:prstGeom prst="line">
            <a:avLst/>
          </a:prstGeom>
          <a:ln w="22225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3">
            <a:extLst>
              <a:ext uri="{FF2B5EF4-FFF2-40B4-BE49-F238E27FC236}">
                <a16:creationId xmlns:a16="http://schemas.microsoft.com/office/drawing/2014/main" id="{BB536C10-F65A-4511-BE37-689BAF094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2959" y="1365544"/>
            <a:ext cx="28424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หน่วย: พันบาร์เรลเทียบเท่าน้ำมันดิบต่อวัน</a:t>
            </a:r>
          </a:p>
        </p:txBody>
      </p:sp>
      <p:sp>
        <p:nvSpPr>
          <p:cNvPr id="65" name="Rounded Rectangle 109">
            <a:extLst>
              <a:ext uri="{FF2B5EF4-FFF2-40B4-BE49-F238E27FC236}">
                <a16:creationId xmlns:a16="http://schemas.microsoft.com/office/drawing/2014/main" id="{CD2C73FB-5604-4D20-809F-5410361EAB5B}"/>
              </a:ext>
            </a:extLst>
          </p:cNvPr>
          <p:cNvSpPr/>
          <p:nvPr/>
        </p:nvSpPr>
        <p:spPr>
          <a:xfrm>
            <a:off x="545256" y="2867865"/>
            <a:ext cx="2103122" cy="633876"/>
          </a:xfrm>
          <a:prstGeom prst="roundRect">
            <a:avLst>
              <a:gd name="adj" fmla="val 4354"/>
            </a:avLst>
          </a:prstGeom>
          <a:solidFill>
            <a:srgbClr val="215968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6" name="Text Box 3">
            <a:extLst>
              <a:ext uri="{FF2B5EF4-FFF2-40B4-BE49-F238E27FC236}">
                <a16:creationId xmlns:a16="http://schemas.microsoft.com/office/drawing/2014/main" id="{0D1289C4-D803-4463-8F5A-072928B84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545" y="2855410"/>
            <a:ext cx="21031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พลังงานขั้นต้น</a:t>
            </a:r>
          </a:p>
        </p:txBody>
      </p:sp>
    </p:spTree>
    <p:extLst>
      <p:ext uri="{BB962C8B-B14F-4D97-AF65-F5344CB8AC3E}">
        <p14:creationId xmlns:p14="http://schemas.microsoft.com/office/powerpoint/2010/main" val="4264028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C2A3B282-BB6F-7C64-2407-A974E5061454}"/>
              </a:ext>
            </a:extLst>
          </p:cNvPr>
          <p:cNvGrpSpPr/>
          <p:nvPr/>
        </p:nvGrpSpPr>
        <p:grpSpPr>
          <a:xfrm>
            <a:off x="2708860" y="-1"/>
            <a:ext cx="9511545" cy="927053"/>
            <a:chOff x="2708860" y="-1"/>
            <a:chExt cx="9511545" cy="927053"/>
          </a:xfrm>
        </p:grpSpPr>
        <p:sp>
          <p:nvSpPr>
            <p:cNvPr id="110" name="직사각형 24">
              <a:extLst>
                <a:ext uri="{FF2B5EF4-FFF2-40B4-BE49-F238E27FC236}">
                  <a16:creationId xmlns:a16="http://schemas.microsoft.com/office/drawing/2014/main" id="{97D7C305-2D30-E343-D2D9-75728DBDEDAF}"/>
                </a:ext>
              </a:extLst>
            </p:cNvPr>
            <p:cNvSpPr/>
            <p:nvPr/>
          </p:nvSpPr>
          <p:spPr>
            <a:xfrm flipH="1">
              <a:off x="2708860" y="-1"/>
              <a:ext cx="9511545" cy="837397"/>
            </a:xfrm>
            <a:prstGeom prst="rect">
              <a:avLst/>
            </a:prstGeom>
            <a:solidFill>
              <a:srgbClr val="DDD9C3">
                <a:alpha val="63137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134CA56C-3BAE-B951-7667-8AB18ACBA256}"/>
                </a:ext>
              </a:extLst>
            </p:cNvPr>
            <p:cNvSpPr txBox="1"/>
            <p:nvPr/>
          </p:nvSpPr>
          <p:spPr>
            <a:xfrm>
              <a:off x="2708860" y="96055"/>
              <a:ext cx="94603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แนวโน้มการใช้น้ำมันสำเร็จรูป </a:t>
              </a:r>
              <a:r>
                <a:rPr kumimoji="0" lang="th-TH" altLang="ko-KR" sz="4800" b="1" i="0" u="sng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ปี 2567</a:t>
              </a:r>
            </a:p>
          </p:txBody>
        </p:sp>
      </p:grpSp>
      <p:sp>
        <p:nvSpPr>
          <p:cNvPr id="83" name="Slide Number Placeholder 3">
            <a:extLst>
              <a:ext uri="{FF2B5EF4-FFF2-40B4-BE49-F238E27FC236}">
                <a16:creationId xmlns:a16="http://schemas.microsoft.com/office/drawing/2014/main" id="{8620F247-40B9-A04F-BE66-3618866D696E}"/>
              </a:ext>
            </a:extLst>
          </p:cNvPr>
          <p:cNvSpPr txBox="1">
            <a:spLocks/>
          </p:cNvSpPr>
          <p:nvPr/>
        </p:nvSpPr>
        <p:spPr>
          <a:xfrm>
            <a:off x="8061188" y="112919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E61EC-8322-49C6-8DD3-A905A78208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ukhumvit Set" panose="02000506000000020004" pitchFamily="2" charset="-34"/>
                <a:ea typeface="+mn-ea"/>
                <a:cs typeface="Sukhumvit Set" panose="02000506000000020004" pitchFamily="2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ukhumvit Set" panose="02000506000000020004" pitchFamily="2" charset="-34"/>
              <a:ea typeface="+mn-ea"/>
              <a:cs typeface="Sukhumvit Set" panose="02000506000000020004" pitchFamily="2" charset="-34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E9E0E8-42E9-6E5E-6EA6-1084EFEE2477}"/>
              </a:ext>
            </a:extLst>
          </p:cNvPr>
          <p:cNvGrpSpPr/>
          <p:nvPr/>
        </p:nvGrpSpPr>
        <p:grpSpPr>
          <a:xfrm>
            <a:off x="-11374" y="1"/>
            <a:ext cx="3383280" cy="6847230"/>
            <a:chOff x="-11373" y="1"/>
            <a:chExt cx="3281039" cy="684723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067C57-0197-B0F9-AD49-833623EE1E7F}"/>
                </a:ext>
              </a:extLst>
            </p:cNvPr>
            <p:cNvSpPr/>
            <p:nvPr/>
          </p:nvSpPr>
          <p:spPr>
            <a:xfrm>
              <a:off x="-11373" y="1"/>
              <a:ext cx="3281039" cy="684723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직사각형 24">
              <a:extLst>
                <a:ext uri="{FF2B5EF4-FFF2-40B4-BE49-F238E27FC236}">
                  <a16:creationId xmlns:a16="http://schemas.microsoft.com/office/drawing/2014/main" id="{FF0DE5DF-91EC-E6CD-793D-40B22F4BD833}"/>
                </a:ext>
              </a:extLst>
            </p:cNvPr>
            <p:cNvSpPr/>
            <p:nvPr/>
          </p:nvSpPr>
          <p:spPr>
            <a:xfrm flipH="1">
              <a:off x="401359" y="3799230"/>
              <a:ext cx="2338874" cy="187115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 cap="flat">
              <a:solidFill>
                <a:srgbClr val="215968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4A2DA7A-8FA9-0AC3-91A3-90CD4122098E}"/>
                </a:ext>
              </a:extLst>
            </p:cNvPr>
            <p:cNvGrpSpPr/>
            <p:nvPr/>
          </p:nvGrpSpPr>
          <p:grpSpPr>
            <a:xfrm>
              <a:off x="639129" y="4998382"/>
              <a:ext cx="2109966" cy="769441"/>
              <a:chOff x="8338540" y="1412819"/>
              <a:chExt cx="1821801" cy="769441"/>
            </a:xfrm>
          </p:grpSpPr>
          <p:sp>
            <p:nvSpPr>
              <p:cNvPr id="113" name="Down Arrow 152">
                <a:extLst>
                  <a:ext uri="{FF2B5EF4-FFF2-40B4-BE49-F238E27FC236}">
                    <a16:creationId xmlns:a16="http://schemas.microsoft.com/office/drawing/2014/main" id="{7CEB5A7E-E8D8-64AF-03A9-CBFC1C2FC8A8}"/>
                  </a:ext>
                </a:extLst>
              </p:cNvPr>
              <p:cNvSpPr/>
              <p:nvPr/>
            </p:nvSpPr>
            <p:spPr>
              <a:xfrm rot="10800000">
                <a:off x="8338540" y="1422007"/>
                <a:ext cx="569327" cy="528804"/>
              </a:xfrm>
              <a:prstGeom prst="downArrow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ukhumvit Set" panose="02000506000000020004" pitchFamily="2" charset="-34"/>
                  <a:ea typeface="+mn-ea"/>
                  <a:cs typeface="Sukhumvit Set" panose="02000506000000020004" pitchFamily="2" charset="-34"/>
                </a:endParaRPr>
              </a:p>
            </p:txBody>
          </p:sp>
          <p:sp>
            <p:nvSpPr>
              <p:cNvPr id="114" name="Text Box 3">
                <a:extLst>
                  <a:ext uri="{FF2B5EF4-FFF2-40B4-BE49-F238E27FC236}">
                    <a16:creationId xmlns:a16="http://schemas.microsoft.com/office/drawing/2014/main" id="{E7BE3B2A-F4F9-AFF5-B5FD-FAA87EF9EA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64462" y="1412819"/>
                <a:ext cx="1495879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Arial Unicode MS" pitchFamily="34" charset="-128"/>
                    <a:cs typeface="TH SarabunPSK" panose="020B0500040200020003" pitchFamily="34" charset="-34"/>
                  </a:rPr>
                  <a:t>3.3%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EAACA06-BE0D-B453-5362-DAEEE191AA17}"/>
                </a:ext>
              </a:extLst>
            </p:cNvPr>
            <p:cNvGrpSpPr/>
            <p:nvPr/>
          </p:nvGrpSpPr>
          <p:grpSpPr>
            <a:xfrm>
              <a:off x="510431" y="2439381"/>
              <a:ext cx="2090281" cy="1200328"/>
              <a:chOff x="5232934" y="1766377"/>
              <a:chExt cx="2458981" cy="752591"/>
            </a:xfrm>
          </p:grpSpPr>
          <p:sp>
            <p:nvSpPr>
              <p:cNvPr id="15" name="Rounded Rectangle 109">
                <a:extLst>
                  <a:ext uri="{FF2B5EF4-FFF2-40B4-BE49-F238E27FC236}">
                    <a16:creationId xmlns:a16="http://schemas.microsoft.com/office/drawing/2014/main" id="{1555C899-0672-D8E0-DF44-82B33C419DC1}"/>
                  </a:ext>
                </a:extLst>
              </p:cNvPr>
              <p:cNvSpPr/>
              <p:nvPr/>
            </p:nvSpPr>
            <p:spPr>
              <a:xfrm>
                <a:off x="5232934" y="1798682"/>
                <a:ext cx="2399322" cy="687981"/>
              </a:xfrm>
              <a:prstGeom prst="roundRect">
                <a:avLst>
                  <a:gd name="adj" fmla="val 4354"/>
                </a:avLst>
              </a:prstGeom>
              <a:solidFill>
                <a:srgbClr val="215968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Text Box 3">
                <a:extLst>
                  <a:ext uri="{FF2B5EF4-FFF2-40B4-BE49-F238E27FC236}">
                    <a16:creationId xmlns:a16="http://schemas.microsoft.com/office/drawing/2014/main" id="{D52C7E16-49AC-CD7B-777C-F8BB2987D1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92596" y="1766377"/>
                <a:ext cx="2399319" cy="752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Arial Unicode MS" pitchFamily="34" charset="-128"/>
                    <a:cs typeface="TH SarabunPSK" panose="020B0500040200020003" pitchFamily="34" charset="-34"/>
                  </a:rPr>
                  <a:t>การใช้น้ำมันสำเร็จรูป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D96CE3A-8116-B7EB-F65D-651076F2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152" y="480776"/>
              <a:ext cx="2209444" cy="500095"/>
            </a:xfrm>
            <a:prstGeom prst="rect">
              <a:avLst/>
            </a:prstGeom>
          </p:spPr>
        </p:pic>
      </p:grp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D94D0661-D135-EEF4-D86F-3F64936EA131}"/>
              </a:ext>
            </a:extLst>
          </p:cNvPr>
          <p:cNvSpPr txBox="1">
            <a:spLocks/>
          </p:cNvSpPr>
          <p:nvPr/>
        </p:nvSpPr>
        <p:spPr>
          <a:xfrm>
            <a:off x="9266796" y="64953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E61EC-8322-49C6-8DD3-A905A78208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Text Box 3">
            <a:extLst>
              <a:ext uri="{FF2B5EF4-FFF2-40B4-BE49-F238E27FC236}">
                <a16:creationId xmlns:a16="http://schemas.microsoft.com/office/drawing/2014/main" id="{037B1EE3-0856-445C-8590-CE7E9CB4C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3308" y="1125722"/>
            <a:ext cx="15552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หน่วย: ล้านลิตรต่อวัน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891728-3EA6-4C48-BA0E-DD0DCD0EBEAA}"/>
              </a:ext>
            </a:extLst>
          </p:cNvPr>
          <p:cNvSpPr/>
          <p:nvPr/>
        </p:nvSpPr>
        <p:spPr>
          <a:xfrm>
            <a:off x="3557975" y="4363045"/>
            <a:ext cx="8221051" cy="4257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6F80C5F-E1B3-4C8C-AB92-45EBB3E6D2FB}"/>
              </a:ext>
            </a:extLst>
          </p:cNvPr>
          <p:cNvSpPr/>
          <p:nvPr/>
        </p:nvSpPr>
        <p:spPr>
          <a:xfrm>
            <a:off x="3551132" y="2133353"/>
            <a:ext cx="8227894" cy="4989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875C871-ABBD-4282-930A-AB2C944D2A66}"/>
              </a:ext>
            </a:extLst>
          </p:cNvPr>
          <p:cNvGrpSpPr/>
          <p:nvPr/>
        </p:nvGrpSpPr>
        <p:grpSpPr>
          <a:xfrm>
            <a:off x="3551132" y="1543211"/>
            <a:ext cx="7113429" cy="5104738"/>
            <a:chOff x="7896199" y="2041210"/>
            <a:chExt cx="576066" cy="2395899"/>
          </a:xfrm>
          <a:noFill/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E9640106-F79D-4280-9097-73DE8CD335C3}"/>
                </a:ext>
              </a:extLst>
            </p:cNvPr>
            <p:cNvSpPr/>
            <p:nvPr/>
          </p:nvSpPr>
          <p:spPr>
            <a:xfrm rot="10800000">
              <a:off x="7896201" y="2096904"/>
              <a:ext cx="576064" cy="2340205"/>
            </a:xfrm>
            <a:prstGeom prst="round2SameRect">
              <a:avLst>
                <a:gd name="adj1" fmla="val 4341"/>
                <a:gd name="adj2" fmla="val 0"/>
              </a:avLst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2DAE3694-3F3B-4BE1-8775-981A74C99ECE}"/>
                </a:ext>
              </a:extLst>
            </p:cNvPr>
            <p:cNvSpPr/>
            <p:nvPr/>
          </p:nvSpPr>
          <p:spPr>
            <a:xfrm>
              <a:off x="7896199" y="2041210"/>
              <a:ext cx="576064" cy="278275"/>
            </a:xfrm>
            <a:prstGeom prst="round2SameRect">
              <a:avLst>
                <a:gd name="adj1" fmla="val 17299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5BC32F3-39AC-4118-839E-03DC7FA5C219}"/>
              </a:ext>
            </a:extLst>
          </p:cNvPr>
          <p:cNvGrpSpPr/>
          <p:nvPr/>
        </p:nvGrpSpPr>
        <p:grpSpPr>
          <a:xfrm>
            <a:off x="10710565" y="1528526"/>
            <a:ext cx="1080705" cy="5120435"/>
            <a:chOff x="7896199" y="1833985"/>
            <a:chExt cx="576066" cy="2603124"/>
          </a:xfrm>
          <a:noFill/>
        </p:grpSpPr>
        <p:sp>
          <p:nvSpPr>
            <p:cNvPr id="47" name="Rectangle: Top Corners Rounded 46">
              <a:extLst>
                <a:ext uri="{FF2B5EF4-FFF2-40B4-BE49-F238E27FC236}">
                  <a16:creationId xmlns:a16="http://schemas.microsoft.com/office/drawing/2014/main" id="{0190E9B2-4947-46EE-B937-06916937E545}"/>
                </a:ext>
              </a:extLst>
            </p:cNvPr>
            <p:cNvSpPr/>
            <p:nvPr/>
          </p:nvSpPr>
          <p:spPr>
            <a:xfrm rot="10800000">
              <a:off x="7896201" y="2096904"/>
              <a:ext cx="576064" cy="2340205"/>
            </a:xfrm>
            <a:prstGeom prst="round2SameRect">
              <a:avLst>
                <a:gd name="adj1" fmla="val 17984"/>
                <a:gd name="adj2" fmla="val 0"/>
              </a:avLst>
            </a:prstGeom>
            <a:noFill/>
            <a:ln>
              <a:solidFill>
                <a:srgbClr val="FF8223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: Top Corners Rounded 48">
              <a:extLst>
                <a:ext uri="{FF2B5EF4-FFF2-40B4-BE49-F238E27FC236}">
                  <a16:creationId xmlns:a16="http://schemas.microsoft.com/office/drawing/2014/main" id="{83C673E5-E54A-4042-BF01-D97C4A88BFE5}"/>
                </a:ext>
              </a:extLst>
            </p:cNvPr>
            <p:cNvSpPr/>
            <p:nvPr/>
          </p:nvSpPr>
          <p:spPr>
            <a:xfrm>
              <a:off x="7896199" y="1833985"/>
              <a:ext cx="576064" cy="316958"/>
            </a:xfrm>
            <a:prstGeom prst="round2SameRect">
              <a:avLst>
                <a:gd name="adj1" fmla="val 25362"/>
                <a:gd name="adj2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8223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4F98134-62A5-41F4-8EFE-0909DCC5E96E}"/>
              </a:ext>
            </a:extLst>
          </p:cNvPr>
          <p:cNvCxnSpPr>
            <a:cxnSpLocks/>
          </p:cNvCxnSpPr>
          <p:nvPr/>
        </p:nvCxnSpPr>
        <p:spPr>
          <a:xfrm>
            <a:off x="6572984" y="1555989"/>
            <a:ext cx="0" cy="5091079"/>
          </a:xfrm>
          <a:prstGeom prst="line">
            <a:avLst/>
          </a:prstGeom>
          <a:ln w="22225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32C7CC6-F41B-4E84-9C5B-887D184CF615}"/>
              </a:ext>
            </a:extLst>
          </p:cNvPr>
          <p:cNvCxnSpPr>
            <a:cxnSpLocks/>
          </p:cNvCxnSpPr>
          <p:nvPr/>
        </p:nvCxnSpPr>
        <p:spPr>
          <a:xfrm>
            <a:off x="8661216" y="1555989"/>
            <a:ext cx="0" cy="5091079"/>
          </a:xfrm>
          <a:prstGeom prst="line">
            <a:avLst/>
          </a:prstGeom>
          <a:ln w="22225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C8EEFAE-9B11-4930-9939-74ACFC46C1CA}"/>
              </a:ext>
            </a:extLst>
          </p:cNvPr>
          <p:cNvSpPr/>
          <p:nvPr/>
        </p:nvSpPr>
        <p:spPr>
          <a:xfrm>
            <a:off x="10704332" y="1510806"/>
            <a:ext cx="1074694" cy="5139375"/>
          </a:xfrm>
          <a:prstGeom prst="roundRect">
            <a:avLst/>
          </a:prstGeom>
          <a:noFill/>
          <a:ln w="476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F7B82CD-B6EC-4B21-B1F6-809E4A3E11D2}"/>
              </a:ext>
            </a:extLst>
          </p:cNvPr>
          <p:cNvCxnSpPr>
            <a:cxnSpLocks/>
          </p:cNvCxnSpPr>
          <p:nvPr/>
        </p:nvCxnSpPr>
        <p:spPr>
          <a:xfrm>
            <a:off x="9678768" y="1540198"/>
            <a:ext cx="0" cy="5107958"/>
          </a:xfrm>
          <a:prstGeom prst="line">
            <a:avLst/>
          </a:prstGeom>
          <a:ln w="22225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40CA95F4-EECA-4A7A-B184-CB58AC9976DA}"/>
              </a:ext>
            </a:extLst>
          </p:cNvPr>
          <p:cNvGraphicFramePr>
            <a:graphicFrameLocks noGrp="1"/>
          </p:cNvGraphicFramePr>
          <p:nvPr/>
        </p:nvGraphicFramePr>
        <p:xfrm>
          <a:off x="3603440" y="1457141"/>
          <a:ext cx="8164670" cy="5142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6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65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65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384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</a:t>
                      </a:r>
                    </a:p>
                  </a:txBody>
                  <a:tcPr marL="0" marR="0" marT="0" marB="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kumimoji="0" lang="th-TH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3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kumimoji="0" lang="th-TH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64</a:t>
                      </a:r>
                      <a:endParaRPr kumimoji="0" lang="th-TH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2565</a:t>
                      </a:r>
                    </a:p>
                  </a:txBody>
                  <a:tcPr marL="0" marR="0" marT="0" marB="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th-TH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 marL="0" marR="0" marT="0" marB="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256</a:t>
                      </a:r>
                      <a:r>
                        <a:rPr kumimoji="0" lang="th-TH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f</a:t>
                      </a:r>
                      <a:endParaRPr kumimoji="0" lang="th-TH" sz="3200" b="1" i="0" u="none" strike="noStrike" cap="none" normalizeH="0" baseline="3000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4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การใช้น้ำมันสำเร็จรูปรวม</a:t>
                      </a:r>
                      <a:endParaRPr kumimoji="0" lang="th-TH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91435" marR="91435" marT="45708" marB="45708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127.3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120.2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137.5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138.4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142.5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874">
                <a:tc>
                  <a:txBody>
                    <a:bodyPr/>
                    <a:lstStyle/>
                    <a:p>
                      <a:pPr marL="1746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เบนซินและแก๊สโซฮอล</a:t>
                      </a:r>
                      <a:endParaRPr kumimoji="0" lang="th-TH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91435" marR="91435" marT="45708" marB="45708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31.7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29.0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30.2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31.4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31.8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370">
                <a:tc>
                  <a:txBody>
                    <a:bodyPr/>
                    <a:lstStyle/>
                    <a:p>
                      <a:pPr marL="1746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ดีเซล</a:t>
                      </a:r>
                      <a:endParaRPr kumimoji="0" lang="th-TH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91435" marR="91435" marT="45708" marB="45708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63.2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73.1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68.9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68.9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370">
                <a:tc>
                  <a:txBody>
                    <a:bodyPr/>
                    <a:lstStyle/>
                    <a:p>
                      <a:pPr marL="1746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น้ำมันเครื่องบิน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*</a:t>
                      </a:r>
                      <a:endParaRPr kumimoji="0" lang="th-TH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91435" marR="91435" marT="45708" marB="45708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13.7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17.2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370">
                <a:tc>
                  <a:txBody>
                    <a:bodyPr/>
                    <a:lstStyle/>
                    <a:p>
                      <a:pPr marL="1746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น้ำมันเตา</a:t>
                      </a:r>
                      <a:endParaRPr kumimoji="0" lang="th-TH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91435" marR="91435" marT="45708" marB="45708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370">
                <a:tc>
                  <a:txBody>
                    <a:bodyPr/>
                    <a:lstStyle/>
                    <a:p>
                      <a:pPr marL="1746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LPG</a:t>
                      </a:r>
                      <a:r>
                        <a:rPr kumimoji="0" lang="th-TH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*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*</a:t>
                      </a:r>
                      <a:endParaRPr kumimoji="0" lang="th-TH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91435" marR="91435" marT="45708" marB="45708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17.8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17.5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18.6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19.0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19.2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37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อัตราการเปลี่ยนแปลง (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%YoY)</a:t>
                      </a:r>
                      <a:endParaRPr kumimoji="0" lang="th-TH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91435" marR="36000" marT="45708" marB="45708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-11.5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-5.8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14.4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0.7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370">
                <a:tc>
                  <a:txBody>
                    <a:bodyPr/>
                    <a:lstStyle/>
                    <a:p>
                      <a:pPr marL="1746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เบนซินและแก๊สโซฮอล</a:t>
                      </a:r>
                      <a:endParaRPr kumimoji="0" lang="th-TH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91435" marR="91435" marT="45708" marB="45708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-1.2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-8.7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370">
                <a:tc>
                  <a:txBody>
                    <a:bodyPr/>
                    <a:lstStyle/>
                    <a:p>
                      <a:pPr marL="1746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ดีเซล</a:t>
                      </a:r>
                      <a:endParaRPr kumimoji="0" lang="th-TH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91435" marR="91435" marT="45708" marB="45708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-2.7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-3.8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15.7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-5.7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0.2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370">
                <a:tc>
                  <a:txBody>
                    <a:bodyPr/>
                    <a:lstStyle/>
                    <a:p>
                      <a:pPr marL="1746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น้ำมันเครื่องบิน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*</a:t>
                      </a:r>
                      <a:endParaRPr kumimoji="0" lang="th-TH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91435" marR="91435" marT="45708" marB="45708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-61.7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-35.1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87.7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49.9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25.7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8370">
                <a:tc>
                  <a:txBody>
                    <a:bodyPr/>
                    <a:lstStyle/>
                    <a:p>
                      <a:pPr marL="1746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น้ำมันเตา</a:t>
                      </a:r>
                      <a:endParaRPr kumimoji="0" lang="th-TH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91435" marR="91435" marT="45708" marB="45708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-10.9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15.2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15.4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-15.8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8370">
                <a:tc>
                  <a:txBody>
                    <a:bodyPr/>
                    <a:lstStyle/>
                    <a:p>
                      <a:pPr marL="1746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LPG</a:t>
                      </a:r>
                      <a:r>
                        <a:rPr kumimoji="0" lang="th-TH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*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*</a:t>
                      </a:r>
                      <a:endParaRPr kumimoji="0" lang="th-TH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91435" marR="91435" marT="45708" marB="45708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-9.2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-1.5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7A904EC-F3F8-4560-96BD-D0F842A819F3}"/>
              </a:ext>
            </a:extLst>
          </p:cNvPr>
          <p:cNvCxnSpPr>
            <a:cxnSpLocks/>
          </p:cNvCxnSpPr>
          <p:nvPr/>
        </p:nvCxnSpPr>
        <p:spPr>
          <a:xfrm>
            <a:off x="7644484" y="1605105"/>
            <a:ext cx="0" cy="5038578"/>
          </a:xfrm>
          <a:prstGeom prst="line">
            <a:avLst/>
          </a:prstGeom>
          <a:ln w="22225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12" descr="D:\7. Infographic EPPO\Picture icon\Color Icon\gas_pump_nozzle_400_clr_4870.png">
            <a:extLst>
              <a:ext uri="{FF2B5EF4-FFF2-40B4-BE49-F238E27FC236}">
                <a16:creationId xmlns:a16="http://schemas.microsoft.com/office/drawing/2014/main" id="{E62402A6-9EAD-4A04-8C28-F818ECFD6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1"/>
          <a:stretch/>
        </p:blipFill>
        <p:spPr bwMode="auto">
          <a:xfrm rot="20098462" flipH="1">
            <a:off x="1408405" y="1219627"/>
            <a:ext cx="778482" cy="74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D:\7. Infographic EPPO\Picture icon\Color Icon\Bio (4).png">
            <a:extLst>
              <a:ext uri="{FF2B5EF4-FFF2-40B4-BE49-F238E27FC236}">
                <a16:creationId xmlns:a16="http://schemas.microsoft.com/office/drawing/2014/main" id="{F96C7550-BDF5-49A9-B67F-A0ED42954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30" r="20343" b="12503"/>
          <a:stretch/>
        </p:blipFill>
        <p:spPr bwMode="auto">
          <a:xfrm>
            <a:off x="1062428" y="1571585"/>
            <a:ext cx="559983" cy="83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3">
            <a:extLst>
              <a:ext uri="{FF2B5EF4-FFF2-40B4-BE49-F238E27FC236}">
                <a16:creationId xmlns:a16="http://schemas.microsoft.com/office/drawing/2014/main" id="{C5E06A6E-7076-42CB-8238-2B1EDBC0D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810" y="4593702"/>
            <a:ext cx="23694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ล้านลิตรต่อวัน</a:t>
            </a:r>
            <a:endParaRPr kumimoji="0" lang="th-TH" altLang="th-TH" sz="16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Arial Unicode MS" pitchFamily="34" charset="-128"/>
              <a:cs typeface="TH SarabunPSK" panose="020B0500040200020003" pitchFamily="34" charset="-34"/>
            </a:endParaRPr>
          </a:p>
        </p:txBody>
      </p:sp>
      <p:sp>
        <p:nvSpPr>
          <p:cNvPr id="61" name="Text Box 3">
            <a:extLst>
              <a:ext uri="{FF2B5EF4-FFF2-40B4-BE49-F238E27FC236}">
                <a16:creationId xmlns:a16="http://schemas.microsoft.com/office/drawing/2014/main" id="{58F59D00-3A51-4C83-87BF-A1CA7EC22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447" y="3713984"/>
            <a:ext cx="2166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 pitchFamily="34" charset="-128"/>
                <a:cs typeface="TH SarabunPSK" panose="020B0500040200020003" pitchFamily="34" charset="-34"/>
              </a:rPr>
              <a:t>142.5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A36A7EA-FD2F-4EF1-BB2C-F391462C80EA}"/>
              </a:ext>
            </a:extLst>
          </p:cNvPr>
          <p:cNvCxnSpPr>
            <a:cxnSpLocks/>
          </p:cNvCxnSpPr>
          <p:nvPr/>
        </p:nvCxnSpPr>
        <p:spPr>
          <a:xfrm>
            <a:off x="6686" y="5830116"/>
            <a:ext cx="244955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90">
            <a:extLst>
              <a:ext uri="{FF2B5EF4-FFF2-40B4-BE49-F238E27FC236}">
                <a16:creationId xmlns:a16="http://schemas.microsoft.com/office/drawing/2014/main" id="{036BECDE-5AC2-463E-BAA1-EE17038D4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" y="5797856"/>
            <a:ext cx="336522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en-US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altLang="th-TH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th-TH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 </a:t>
            </a:r>
            <a:r>
              <a:rPr kumimoji="0" lang="th-TH" alt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</a:t>
            </a: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เป็นข้อมูลประมาณการ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   </a:t>
            </a: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น้ำมันเครื่องบินและน้ำมันก๊าด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** </a:t>
            </a:r>
            <a:r>
              <a:rPr kumimoji="0" lang="th-TH" altLang="th-TH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ไม่รวม</a:t>
            </a: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การใช้ </a:t>
            </a:r>
            <a:r>
              <a:rPr kumimoji="0" lang="en-US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LPG </a:t>
            </a: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ที่ใช้เป็นวัตถุดิบในอุตสาหกรรมปิโตรเคมี</a:t>
            </a:r>
          </a:p>
        </p:txBody>
      </p:sp>
    </p:spTree>
    <p:extLst>
      <p:ext uri="{BB962C8B-B14F-4D97-AF65-F5344CB8AC3E}">
        <p14:creationId xmlns:p14="http://schemas.microsoft.com/office/powerpoint/2010/main" val="3624442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arallelogram 32">
            <a:extLst>
              <a:ext uri="{FF2B5EF4-FFF2-40B4-BE49-F238E27FC236}">
                <a16:creationId xmlns:a16="http://schemas.microsoft.com/office/drawing/2014/main" id="{7201B4F8-FE38-45ED-B324-269E5F64FECA}"/>
              </a:ext>
            </a:extLst>
          </p:cNvPr>
          <p:cNvSpPr/>
          <p:nvPr/>
        </p:nvSpPr>
        <p:spPr>
          <a:xfrm>
            <a:off x="-577571" y="3925"/>
            <a:ext cx="10425127" cy="878668"/>
          </a:xfrm>
          <a:prstGeom prst="parallelogram">
            <a:avLst>
              <a:gd name="adj" fmla="val 46105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: Diagonal Corners Rounded 85">
            <a:extLst>
              <a:ext uri="{FF2B5EF4-FFF2-40B4-BE49-F238E27FC236}">
                <a16:creationId xmlns:a16="http://schemas.microsoft.com/office/drawing/2014/main" id="{E30D7F42-58F5-15ED-8726-BFBB4FCC384E}"/>
              </a:ext>
            </a:extLst>
          </p:cNvPr>
          <p:cNvSpPr/>
          <p:nvPr/>
        </p:nvSpPr>
        <p:spPr>
          <a:xfrm rot="5400000">
            <a:off x="1734766" y="3429150"/>
            <a:ext cx="1334262" cy="590710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D7A6AE69-76F1-1FF0-F15E-031E76E7F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3948" y="5856093"/>
            <a:ext cx="23715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Arial Unicode MS" pitchFamily="34" charset="-128"/>
                <a:cs typeface="Kanit" pitchFamily="2" charset="-34"/>
              </a:rPr>
              <a:t>78%</a:t>
            </a:r>
            <a:r>
              <a:rPr lang="th-TH" altLang="th-TH" sz="3600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Arial Unicode MS" pitchFamily="34" charset="-128"/>
                <a:cs typeface="Kanit" pitchFamily="2" charset="-34"/>
              </a:rPr>
              <a:t>***</a:t>
            </a:r>
            <a:endParaRPr lang="th-TH" altLang="th-TH" sz="6000" b="1" baseline="30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ea typeface="Arial Unicode MS" pitchFamily="34" charset="-128"/>
              <a:cs typeface="Kanit" pitchFamily="2" charset="-34"/>
            </a:endParaRP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86C270A5-6254-DE97-1C2A-D8D6E5687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12" y="6090772"/>
            <a:ext cx="31154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การนำเข้า</a:t>
            </a:r>
            <a:r>
              <a:rPr lang="en-US" sz="3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/</a:t>
            </a:r>
            <a:r>
              <a:rPr lang="th-TH" sz="32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การใช้</a:t>
            </a:r>
            <a:endParaRPr lang="th-TH" altLang="th-TH" sz="3200" b="1" dirty="0">
              <a:latin typeface="Kanit" pitchFamily="2" charset="-34"/>
              <a:ea typeface="Arial Unicode MS" pitchFamily="34" charset="-128"/>
              <a:cs typeface="Kanit" pitchFamily="2" charset="-34"/>
            </a:endParaRPr>
          </a:p>
        </p:txBody>
      </p:sp>
      <p:sp>
        <p:nvSpPr>
          <p:cNvPr id="85" name="Rectangle 2">
            <a:extLst>
              <a:ext uri="{FF2B5EF4-FFF2-40B4-BE49-F238E27FC236}">
                <a16:creationId xmlns:a16="http://schemas.microsoft.com/office/drawing/2014/main" id="{A80BA650-4CCF-DB63-E1C8-6B3C84258A32}"/>
              </a:ext>
            </a:extLst>
          </p:cNvPr>
          <p:cNvSpPr txBox="1">
            <a:spLocks noChangeArrowheads="1"/>
          </p:cNvSpPr>
          <p:nvPr/>
        </p:nvSpPr>
        <p:spPr>
          <a:xfrm>
            <a:off x="-356053" y="218061"/>
            <a:ext cx="10297144" cy="6206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altLang="th-TH" sz="3200" b="1" dirty="0">
                <a:latin typeface="Kanit" pitchFamily="2" charset="-34"/>
                <a:ea typeface="Tahoma" pitchFamily="34" charset="0"/>
                <a:cs typeface="Kanit" pitchFamily="2" charset="-34"/>
              </a:rPr>
              <a:t>การใช้ การผลิต การนำเข้าพลังงานเชิงพาณิชย์ขั้นต้น</a:t>
            </a:r>
            <a:endParaRPr lang="th-TH" altLang="th-TH" sz="3200" b="1" baseline="30000" dirty="0">
              <a:latin typeface="Kanit" pitchFamily="2" charset="-34"/>
              <a:ea typeface="Tahoma" pitchFamily="34" charset="0"/>
              <a:cs typeface="Kanit" pitchFamily="2" charset="-34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92F86FF-CBB1-D21B-456D-3313A5D3507F}"/>
              </a:ext>
            </a:extLst>
          </p:cNvPr>
          <p:cNvGrpSpPr/>
          <p:nvPr/>
        </p:nvGrpSpPr>
        <p:grpSpPr>
          <a:xfrm>
            <a:off x="5170605" y="792765"/>
            <a:ext cx="6826100" cy="4939838"/>
            <a:chOff x="5745088" y="1639507"/>
            <a:chExt cx="6193360" cy="3913312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B30EC53-BF13-8583-F3DA-E3F29AC54117}"/>
                </a:ext>
              </a:extLst>
            </p:cNvPr>
            <p:cNvSpPr txBox="1"/>
            <p:nvPr/>
          </p:nvSpPr>
          <p:spPr>
            <a:xfrm rot="16200000">
              <a:off x="4035492" y="3349103"/>
              <a:ext cx="3698439" cy="279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400" b="1" dirty="0">
                  <a:latin typeface="Kanit" pitchFamily="2" charset="-34"/>
                  <a:ea typeface="Tahoma" pitchFamily="34" charset="0"/>
                  <a:cs typeface="Kanit" pitchFamily="2" charset="-34"/>
                </a:rPr>
                <a:t>พันบาร์เรลเทียบเท่าน้ำมันดิบต่อวัน</a:t>
              </a:r>
            </a:p>
          </p:txBody>
        </p:sp>
        <p:graphicFrame>
          <p:nvGraphicFramePr>
            <p:cNvPr id="78" name="Chart 77">
              <a:extLst>
                <a:ext uri="{FF2B5EF4-FFF2-40B4-BE49-F238E27FC236}">
                  <a16:creationId xmlns:a16="http://schemas.microsoft.com/office/drawing/2014/main" id="{6CB149A8-8B02-21F2-2E14-37F1538AB5A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00271941"/>
                </p:ext>
              </p:extLst>
            </p:nvPr>
          </p:nvGraphicFramePr>
          <p:xfrm>
            <a:off x="6059932" y="2060848"/>
            <a:ext cx="5878516" cy="32725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0852917-089E-87D9-2ABC-2C4B7D4D7B51}"/>
                </a:ext>
              </a:extLst>
            </p:cNvPr>
            <p:cNvSpPr txBox="1"/>
            <p:nvPr/>
          </p:nvSpPr>
          <p:spPr>
            <a:xfrm>
              <a:off x="8691825" y="5333382"/>
              <a:ext cx="467596" cy="219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200" b="1" dirty="0">
                  <a:latin typeface="Sukhumvit Set" panose="02000506000000020004" pitchFamily="2" charset="-34"/>
                  <a:ea typeface="Tahoma" pitchFamily="34" charset="0"/>
                  <a:cs typeface="Kanit"/>
                </a:rPr>
                <a:t>ปี</a:t>
              </a:r>
            </a:p>
          </p:txBody>
        </p:sp>
      </p:grpSp>
      <p:sp>
        <p:nvSpPr>
          <p:cNvPr id="98" name="Rounded Rectangle 17">
            <a:extLst>
              <a:ext uri="{FF2B5EF4-FFF2-40B4-BE49-F238E27FC236}">
                <a16:creationId xmlns:a16="http://schemas.microsoft.com/office/drawing/2014/main" id="{08770864-F6E6-95E8-A2C3-8FC543E2E5FC}"/>
              </a:ext>
            </a:extLst>
          </p:cNvPr>
          <p:cNvSpPr/>
          <p:nvPr/>
        </p:nvSpPr>
        <p:spPr>
          <a:xfrm>
            <a:off x="420063" y="4592276"/>
            <a:ext cx="1088293" cy="1048975"/>
          </a:xfrm>
          <a:prstGeom prst="roundRect">
            <a:avLst>
              <a:gd name="adj" fmla="val 50000"/>
            </a:avLst>
          </a:prstGeom>
          <a:solidFill>
            <a:srgbClr val="E2AC00"/>
          </a:solidFill>
          <a:ln w="101600" cmpd="thickThin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ukhumvit Set" panose="02000506000000020004" pitchFamily="2" charset="-34"/>
              <a:cs typeface="Sukhumvit Set" panose="02000506000000020004" pitchFamily="2" charset="-3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671DC7-3208-0A0A-EB1A-E6AA3E0C23F4}"/>
              </a:ext>
            </a:extLst>
          </p:cNvPr>
          <p:cNvSpPr txBox="1"/>
          <p:nvPr/>
        </p:nvSpPr>
        <p:spPr>
          <a:xfrm>
            <a:off x="1978078" y="3716473"/>
            <a:ext cx="2779306" cy="445428"/>
          </a:xfrm>
          <a:prstGeom prst="rect">
            <a:avLst/>
          </a:prstGeom>
          <a:noFill/>
        </p:spPr>
        <p:txBody>
          <a:bodyPr wrap="square" lIns="7200" tIns="7200" rIns="7200" bIns="7200" rtlCol="0">
            <a:spAutoFit/>
          </a:bodyPr>
          <a:lstStyle/>
          <a:p>
            <a:r>
              <a:rPr lang="th-TH" sz="28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682 </a:t>
            </a:r>
            <a:r>
              <a:rPr lang="th-TH" sz="1600" b="1" dirty="0">
                <a:latin typeface="Kanit" pitchFamily="2" charset="-34"/>
                <a:ea typeface="Tahoma" pitchFamily="34" charset="0"/>
                <a:cs typeface="Kanit" pitchFamily="2" charset="-34"/>
              </a:rPr>
              <a:t>พันบาร์เรลต่อวัน</a:t>
            </a:r>
            <a:r>
              <a:rPr lang="en-US" sz="1600" b="1" dirty="0">
                <a:latin typeface="Kanit" pitchFamily="2" charset="-34"/>
                <a:ea typeface="Tahoma" pitchFamily="34" charset="0"/>
                <a:cs typeface="Kanit" pitchFamily="2" charset="-34"/>
              </a:rPr>
              <a:t>*</a:t>
            </a:r>
            <a:endParaRPr lang="th-TH" sz="1600" b="1" dirty="0">
              <a:latin typeface="Kanit" pitchFamily="2" charset="-34"/>
              <a:ea typeface="Tahoma" pitchFamily="34" charset="0"/>
              <a:cs typeface="Kanit" pitchFamily="2" charset="-34"/>
            </a:endParaRPr>
          </a:p>
        </p:txBody>
      </p:sp>
      <p:sp>
        <p:nvSpPr>
          <p:cNvPr id="109" name="Rounded Rectangle 162">
            <a:extLst>
              <a:ext uri="{FF2B5EF4-FFF2-40B4-BE49-F238E27FC236}">
                <a16:creationId xmlns:a16="http://schemas.microsoft.com/office/drawing/2014/main" id="{1EDB32CB-D03C-54BB-CB30-9BEF055A283A}"/>
              </a:ext>
            </a:extLst>
          </p:cNvPr>
          <p:cNvSpPr/>
          <p:nvPr/>
        </p:nvSpPr>
        <p:spPr>
          <a:xfrm>
            <a:off x="408817" y="3100105"/>
            <a:ext cx="1088294" cy="104897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01600" cmpd="thickThin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ukhumvit Set" panose="02000506000000020004" pitchFamily="2" charset="-34"/>
              <a:cs typeface="Sukhumvit Set" panose="02000506000000020004" pitchFamily="2" charset="-34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1F6507A-751C-A242-5178-C521D7E436B3}"/>
              </a:ext>
            </a:extLst>
          </p:cNvPr>
          <p:cNvSpPr txBox="1"/>
          <p:nvPr/>
        </p:nvSpPr>
        <p:spPr>
          <a:xfrm>
            <a:off x="368924" y="4892698"/>
            <a:ext cx="119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การนำเข้า (สุทธิ)**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74E7F81-6CAC-F112-5307-876436D834E3}"/>
              </a:ext>
            </a:extLst>
          </p:cNvPr>
          <p:cNvSpPr txBox="1"/>
          <p:nvPr/>
        </p:nvSpPr>
        <p:spPr>
          <a:xfrm>
            <a:off x="1978078" y="5215820"/>
            <a:ext cx="2505750" cy="445428"/>
          </a:xfrm>
          <a:prstGeom prst="rect">
            <a:avLst/>
          </a:prstGeom>
          <a:noFill/>
        </p:spPr>
        <p:txBody>
          <a:bodyPr wrap="square" lIns="7200" tIns="7200" rIns="7200" bIns="7200" rtlCol="0">
            <a:spAutoFit/>
          </a:bodyPr>
          <a:lstStyle/>
          <a:p>
            <a:r>
              <a:rPr lang="en-US" sz="28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1,</a:t>
            </a:r>
            <a:r>
              <a:rPr lang="th-TH" sz="28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571</a:t>
            </a:r>
            <a:r>
              <a:rPr lang="en-US" sz="28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600" b="1" dirty="0">
                <a:latin typeface="Kanit" pitchFamily="2" charset="-34"/>
                <a:ea typeface="Tahoma" pitchFamily="34" charset="0"/>
                <a:cs typeface="Kanit" pitchFamily="2" charset="-34"/>
              </a:rPr>
              <a:t>พันบาร์เรลต่อวัน</a:t>
            </a:r>
            <a:r>
              <a:rPr lang="en-US" sz="1600" b="1" dirty="0">
                <a:latin typeface="Kanit" pitchFamily="2" charset="-34"/>
                <a:ea typeface="Tahoma" pitchFamily="34" charset="0"/>
                <a:cs typeface="Kanit" pitchFamily="2" charset="-34"/>
              </a:rPr>
              <a:t>*</a:t>
            </a:r>
            <a:endParaRPr lang="th-TH" sz="1600" b="1" dirty="0">
              <a:latin typeface="Kanit" pitchFamily="2" charset="-34"/>
              <a:ea typeface="Tahoma" pitchFamily="34" charset="0"/>
              <a:cs typeface="Kanit" pitchFamily="2" charset="-34"/>
            </a:endParaRPr>
          </a:p>
        </p:txBody>
      </p:sp>
      <p:sp>
        <p:nvSpPr>
          <p:cNvPr id="118" name="Rounded Rectangle 167">
            <a:extLst>
              <a:ext uri="{FF2B5EF4-FFF2-40B4-BE49-F238E27FC236}">
                <a16:creationId xmlns:a16="http://schemas.microsoft.com/office/drawing/2014/main" id="{99B45707-9D83-A9F8-4B05-D8D8B3A11566}"/>
              </a:ext>
            </a:extLst>
          </p:cNvPr>
          <p:cNvSpPr/>
          <p:nvPr/>
        </p:nvSpPr>
        <p:spPr>
          <a:xfrm>
            <a:off x="434052" y="1607792"/>
            <a:ext cx="1088293" cy="1048976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101600" cmpd="thickThin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ukhumvit Set" panose="02000506000000020004" pitchFamily="2" charset="-34"/>
              <a:cs typeface="Sukhumvit Set" panose="02000506000000020004" pitchFamily="2" charset="-34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E8513FF-9DDA-965D-5A24-719435397671}"/>
              </a:ext>
            </a:extLst>
          </p:cNvPr>
          <p:cNvSpPr txBox="1"/>
          <p:nvPr/>
        </p:nvSpPr>
        <p:spPr>
          <a:xfrm>
            <a:off x="335360" y="1901447"/>
            <a:ext cx="1243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การใช้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4A06AE6-62EF-8F7F-2D1B-2910D11EFD70}"/>
              </a:ext>
            </a:extLst>
          </p:cNvPr>
          <p:cNvSpPr txBox="1"/>
          <p:nvPr/>
        </p:nvSpPr>
        <p:spPr>
          <a:xfrm>
            <a:off x="1978078" y="2143486"/>
            <a:ext cx="2779306" cy="445428"/>
          </a:xfrm>
          <a:prstGeom prst="rect">
            <a:avLst/>
          </a:prstGeom>
          <a:noFill/>
        </p:spPr>
        <p:txBody>
          <a:bodyPr wrap="square" lIns="7200" tIns="7200" rIns="7200" bIns="7200" rtlCol="0">
            <a:spAutoFit/>
          </a:bodyPr>
          <a:lstStyle/>
          <a:p>
            <a:r>
              <a:rPr lang="en-US" sz="28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2,0</a:t>
            </a:r>
            <a:r>
              <a:rPr lang="th-TH" sz="28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07 </a:t>
            </a:r>
            <a:r>
              <a:rPr lang="th-TH" sz="1600" b="1" dirty="0">
                <a:latin typeface="Kanit" pitchFamily="2" charset="-34"/>
                <a:ea typeface="Tahoma" pitchFamily="34" charset="0"/>
                <a:cs typeface="Kanit" pitchFamily="2" charset="-34"/>
              </a:rPr>
              <a:t>พันบาร์เรลต่อวัน</a:t>
            </a:r>
            <a:r>
              <a:rPr lang="en-US" sz="1600" b="1" dirty="0">
                <a:latin typeface="Kanit" pitchFamily="2" charset="-34"/>
                <a:ea typeface="Tahoma" pitchFamily="34" charset="0"/>
                <a:cs typeface="Kanit" pitchFamily="2" charset="-34"/>
              </a:rPr>
              <a:t>*</a:t>
            </a:r>
            <a:endParaRPr lang="th-TH" sz="1600" b="1" dirty="0">
              <a:latin typeface="Kanit" pitchFamily="2" charset="-34"/>
              <a:ea typeface="Tahoma" pitchFamily="34" charset="0"/>
              <a:cs typeface="Kanit" pitchFamily="2" charset="-34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E9EE3EA-47BC-94A0-03D2-88BCBF57072D}"/>
              </a:ext>
            </a:extLst>
          </p:cNvPr>
          <p:cNvGrpSpPr/>
          <p:nvPr/>
        </p:nvGrpSpPr>
        <p:grpSpPr>
          <a:xfrm>
            <a:off x="2028417" y="4632419"/>
            <a:ext cx="1958384" cy="646331"/>
            <a:chOff x="4037350" y="220509"/>
            <a:chExt cx="1958384" cy="646331"/>
          </a:xfrm>
        </p:grpSpPr>
        <p:sp>
          <p:nvSpPr>
            <p:cNvPr id="137" name="Down Arrow 152">
              <a:extLst>
                <a:ext uri="{FF2B5EF4-FFF2-40B4-BE49-F238E27FC236}">
                  <a16:creationId xmlns:a16="http://schemas.microsoft.com/office/drawing/2014/main" id="{80710952-9A5C-3171-0D99-B3B958E45A5C}"/>
                </a:ext>
              </a:extLst>
            </p:cNvPr>
            <p:cNvSpPr/>
            <p:nvPr/>
          </p:nvSpPr>
          <p:spPr>
            <a:xfrm>
              <a:off x="4037350" y="221623"/>
              <a:ext cx="558051" cy="518330"/>
            </a:xfrm>
            <a:prstGeom prst="downArrow">
              <a:avLst/>
            </a:prstGeom>
            <a:solidFill>
              <a:srgbClr val="FF33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27F026"/>
                </a:solidFill>
                <a:latin typeface="Sukhumvit Set" panose="02000506000000020004" pitchFamily="2" charset="-34"/>
                <a:cs typeface="Sukhumvit Set" panose="02000506000000020004" pitchFamily="2" charset="-34"/>
              </a:endParaRPr>
            </a:p>
          </p:txBody>
        </p:sp>
        <p:sp>
          <p:nvSpPr>
            <p:cNvPr id="138" name="Text Box 3">
              <a:extLst>
                <a:ext uri="{FF2B5EF4-FFF2-40B4-BE49-F238E27FC236}">
                  <a16:creationId xmlns:a16="http://schemas.microsoft.com/office/drawing/2014/main" id="{C0DFBB18-1266-A254-328F-A34D396F23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0371" y="220509"/>
              <a:ext cx="142536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36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0.3%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259FDCDB-8D4C-9855-FE8A-A223573A41E2}"/>
              </a:ext>
            </a:extLst>
          </p:cNvPr>
          <p:cNvGrpSpPr/>
          <p:nvPr/>
        </p:nvGrpSpPr>
        <p:grpSpPr>
          <a:xfrm>
            <a:off x="2031456" y="3020078"/>
            <a:ext cx="2229216" cy="646331"/>
            <a:chOff x="4037350" y="157622"/>
            <a:chExt cx="2229216" cy="646331"/>
          </a:xfrm>
        </p:grpSpPr>
        <p:sp>
          <p:nvSpPr>
            <p:cNvPr id="142" name="Down Arrow 152">
              <a:extLst>
                <a:ext uri="{FF2B5EF4-FFF2-40B4-BE49-F238E27FC236}">
                  <a16:creationId xmlns:a16="http://schemas.microsoft.com/office/drawing/2014/main" id="{63DA2762-42A4-955B-51E4-9363278CD3BA}"/>
                </a:ext>
              </a:extLst>
            </p:cNvPr>
            <p:cNvSpPr/>
            <p:nvPr/>
          </p:nvSpPr>
          <p:spPr>
            <a:xfrm>
              <a:off x="4037350" y="221623"/>
              <a:ext cx="558051" cy="518330"/>
            </a:xfrm>
            <a:prstGeom prst="downArrow">
              <a:avLst/>
            </a:prstGeom>
            <a:solidFill>
              <a:srgbClr val="FF33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27F026"/>
                </a:solidFill>
                <a:latin typeface="Sukhumvit Set" panose="02000506000000020004" pitchFamily="2" charset="-34"/>
                <a:cs typeface="Sukhumvit Set" panose="02000506000000020004" pitchFamily="2" charset="-34"/>
              </a:endParaRPr>
            </a:p>
          </p:txBody>
        </p:sp>
        <p:sp>
          <p:nvSpPr>
            <p:cNvPr id="143" name="Text Box 3">
              <a:extLst>
                <a:ext uri="{FF2B5EF4-FFF2-40B4-BE49-F238E27FC236}">
                  <a16:creationId xmlns:a16="http://schemas.microsoft.com/office/drawing/2014/main" id="{2A95540D-1636-912A-2822-62FA8DF87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4176" y="157622"/>
              <a:ext cx="192239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36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1.5%</a:t>
              </a:r>
            </a:p>
          </p:txBody>
        </p:sp>
      </p:grp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25920CC-4840-4357-3B95-652CEAA70C40}"/>
              </a:ext>
            </a:extLst>
          </p:cNvPr>
          <p:cNvCxnSpPr>
            <a:cxnSpLocks/>
          </p:cNvCxnSpPr>
          <p:nvPr/>
        </p:nvCxnSpPr>
        <p:spPr>
          <a:xfrm>
            <a:off x="4943872" y="1059075"/>
            <a:ext cx="0" cy="4266686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24D428C-F24B-A139-DA42-DEB63DAB060E}"/>
              </a:ext>
            </a:extLst>
          </p:cNvPr>
          <p:cNvGrpSpPr/>
          <p:nvPr/>
        </p:nvGrpSpPr>
        <p:grpSpPr>
          <a:xfrm>
            <a:off x="2009190" y="1472909"/>
            <a:ext cx="1958384" cy="646331"/>
            <a:chOff x="4037350" y="220509"/>
            <a:chExt cx="1958384" cy="646331"/>
          </a:xfrm>
        </p:grpSpPr>
        <p:sp>
          <p:nvSpPr>
            <p:cNvPr id="3" name="Down Arrow 152">
              <a:extLst>
                <a:ext uri="{FF2B5EF4-FFF2-40B4-BE49-F238E27FC236}">
                  <a16:creationId xmlns:a16="http://schemas.microsoft.com/office/drawing/2014/main" id="{031DE273-C014-F0E1-3AE2-EF9989403350}"/>
                </a:ext>
              </a:extLst>
            </p:cNvPr>
            <p:cNvSpPr/>
            <p:nvPr/>
          </p:nvSpPr>
          <p:spPr>
            <a:xfrm rot="10800000">
              <a:off x="4037350" y="221623"/>
              <a:ext cx="558051" cy="518330"/>
            </a:xfrm>
            <a:prstGeom prst="downArrow">
              <a:avLst/>
            </a:prstGeom>
            <a:solidFill>
              <a:srgbClr val="1BB76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27F026"/>
                </a:solidFill>
                <a:latin typeface="Sukhumvit Set" panose="02000506000000020004" pitchFamily="2" charset="-34"/>
                <a:cs typeface="Sukhumvit Set" panose="02000506000000020004" pitchFamily="2" charset="-34"/>
              </a:endParaRPr>
            </a:p>
          </p:txBody>
        </p:sp>
        <p:sp>
          <p:nvSpPr>
            <p:cNvPr id="4" name="Text Box 3">
              <a:extLst>
                <a:ext uri="{FF2B5EF4-FFF2-40B4-BE49-F238E27FC236}">
                  <a16:creationId xmlns:a16="http://schemas.microsoft.com/office/drawing/2014/main" id="{72EFCAA3-13A3-B92E-63FD-DBBC0AD978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0371" y="220509"/>
              <a:ext cx="142536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th-TH" sz="3600" b="1" dirty="0">
                  <a:solidFill>
                    <a:srgbClr val="1BB76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0.</a:t>
              </a:r>
              <a:r>
                <a:rPr lang="th-TH" altLang="th-TH" sz="3600" b="1" dirty="0">
                  <a:solidFill>
                    <a:srgbClr val="1BB76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8%</a:t>
              </a:r>
            </a:p>
          </p:txBody>
        </p:sp>
      </p:grp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1566CF6F-FA2F-4A39-B406-32738861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1905" y="6392951"/>
            <a:ext cx="2844800" cy="365125"/>
          </a:xfrm>
        </p:spPr>
        <p:txBody>
          <a:bodyPr/>
          <a:lstStyle/>
          <a:p>
            <a:r>
              <a:rPr lang="en-US" sz="1100" dirty="0">
                <a:latin typeface="Kanit" pitchFamily="2" charset="-34"/>
                <a:cs typeface="Kanit" pitchFamily="2" charset="-34"/>
              </a:rPr>
              <a:t>2</a:t>
            </a: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82AEA989-816E-46E9-81D7-51982717EBCD}"/>
              </a:ext>
            </a:extLst>
          </p:cNvPr>
          <p:cNvSpPr/>
          <p:nvPr/>
        </p:nvSpPr>
        <p:spPr>
          <a:xfrm>
            <a:off x="9769368" y="198323"/>
            <a:ext cx="2227337" cy="451121"/>
          </a:xfrm>
          <a:custGeom>
            <a:avLst/>
            <a:gdLst/>
            <a:ahLst/>
            <a:cxnLst/>
            <a:rect l="l" t="t" r="r" b="b"/>
            <a:pathLst>
              <a:path w="6771459" h="1532680">
                <a:moveTo>
                  <a:pt x="0" y="0"/>
                </a:moveTo>
                <a:lnTo>
                  <a:pt x="6771459" y="0"/>
                </a:lnTo>
                <a:lnTo>
                  <a:pt x="6771459" y="1532680"/>
                </a:lnTo>
                <a:lnTo>
                  <a:pt x="0" y="153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4" b="-84"/>
            </a:stretch>
          </a:blipFill>
        </p:spPr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D7200C8-B15E-4100-AB12-F58813324844}"/>
              </a:ext>
            </a:extLst>
          </p:cNvPr>
          <p:cNvGrpSpPr/>
          <p:nvPr/>
        </p:nvGrpSpPr>
        <p:grpSpPr>
          <a:xfrm>
            <a:off x="1274022" y="869369"/>
            <a:ext cx="3630617" cy="611664"/>
            <a:chOff x="8637458" y="1833228"/>
            <a:chExt cx="3630617" cy="61166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C662B97-31DF-4233-A25A-1F4509C84627}"/>
                </a:ext>
              </a:extLst>
            </p:cNvPr>
            <p:cNvSpPr/>
            <p:nvPr/>
          </p:nvSpPr>
          <p:spPr>
            <a:xfrm>
              <a:off x="9928998" y="1833228"/>
              <a:ext cx="2339077" cy="6116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2">
              <a:extLst>
                <a:ext uri="{FF2B5EF4-FFF2-40B4-BE49-F238E27FC236}">
                  <a16:creationId xmlns:a16="http://schemas.microsoft.com/office/drawing/2014/main" id="{21335795-4347-4600-8DF3-92FE81F5ACD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637458" y="1872810"/>
              <a:ext cx="3538996" cy="548125"/>
            </a:xfrm>
            <a:prstGeom prst="rect">
              <a:avLst/>
            </a:prstGeom>
          </p:spPr>
          <p:txBody>
            <a:bodyPr vert="horz" lIns="91440" tIns="45721" rIns="91440" bIns="45721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th-TH" sz="24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ม.ค. –ธ.ค. 2566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654EC600-557E-4F0E-BB55-174249BA3938}"/>
              </a:ext>
            </a:extLst>
          </p:cNvPr>
          <p:cNvSpPr txBox="1"/>
          <p:nvPr/>
        </p:nvSpPr>
        <p:spPr>
          <a:xfrm>
            <a:off x="335360" y="3466177"/>
            <a:ext cx="1285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การผลิต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42A697-E1FD-C166-393A-731C1E244E5B}"/>
              </a:ext>
            </a:extLst>
          </p:cNvPr>
          <p:cNvSpPr txBox="1"/>
          <p:nvPr/>
        </p:nvSpPr>
        <p:spPr>
          <a:xfrm>
            <a:off x="5555159" y="6157912"/>
            <a:ext cx="48319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ห</a:t>
            </a:r>
            <a:r>
              <a:rPr lang="th-TH" sz="1100" u="sng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มายเหตุ</a:t>
            </a:r>
            <a:r>
              <a:rPr lang="en-US" sz="1100" u="sng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</a:t>
            </a:r>
            <a:r>
              <a:rPr lang="en-US" sz="11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 *    </a:t>
            </a:r>
            <a:r>
              <a:rPr lang="th-TH" sz="11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เทียบเท่าน้ำมันดิบ</a:t>
            </a:r>
            <a:endParaRPr lang="en-US" sz="1100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r>
              <a:rPr lang="th-TH" sz="11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             </a:t>
            </a:r>
            <a:r>
              <a:rPr lang="en-US" sz="11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1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**     การนำเข้า (สุทธิ) หมายถึง การนำเข้าที่หักลบการส่งออกแล้ว</a:t>
            </a:r>
            <a:endParaRPr lang="en-US" sz="1100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r>
              <a:rPr lang="en-US" sz="11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                  **</a:t>
            </a:r>
            <a:r>
              <a:rPr lang="th-TH" sz="11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*</a:t>
            </a:r>
            <a:r>
              <a:rPr lang="en-US" sz="11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1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การนำเข้า/การใช้ ไม่รวมพลังงานทดแทน</a:t>
            </a:r>
            <a:endParaRPr lang="en-US" sz="1100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10776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C2A3B282-BB6F-7C64-2407-A974E5061454}"/>
              </a:ext>
            </a:extLst>
          </p:cNvPr>
          <p:cNvGrpSpPr/>
          <p:nvPr/>
        </p:nvGrpSpPr>
        <p:grpSpPr>
          <a:xfrm>
            <a:off x="2708860" y="-1"/>
            <a:ext cx="9511545" cy="927053"/>
            <a:chOff x="2708860" y="-1"/>
            <a:chExt cx="9511545" cy="927053"/>
          </a:xfrm>
        </p:grpSpPr>
        <p:sp>
          <p:nvSpPr>
            <p:cNvPr id="110" name="직사각형 24">
              <a:extLst>
                <a:ext uri="{FF2B5EF4-FFF2-40B4-BE49-F238E27FC236}">
                  <a16:creationId xmlns:a16="http://schemas.microsoft.com/office/drawing/2014/main" id="{97D7C305-2D30-E343-D2D9-75728DBDEDAF}"/>
                </a:ext>
              </a:extLst>
            </p:cNvPr>
            <p:cNvSpPr/>
            <p:nvPr/>
          </p:nvSpPr>
          <p:spPr>
            <a:xfrm flipH="1">
              <a:off x="2708860" y="-1"/>
              <a:ext cx="9511545" cy="837397"/>
            </a:xfrm>
            <a:prstGeom prst="rect">
              <a:avLst/>
            </a:prstGeom>
            <a:solidFill>
              <a:srgbClr val="DDD9C3">
                <a:alpha val="63137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134CA56C-3BAE-B951-7667-8AB18ACBA256}"/>
                </a:ext>
              </a:extLst>
            </p:cNvPr>
            <p:cNvSpPr txBox="1"/>
            <p:nvPr/>
          </p:nvSpPr>
          <p:spPr>
            <a:xfrm>
              <a:off x="2708860" y="96055"/>
              <a:ext cx="94603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แนวโน้มการใช้ไฟฟ้า </a:t>
              </a:r>
              <a:r>
                <a:rPr kumimoji="0" lang="th-TH" altLang="ko-KR" sz="4800" b="1" i="0" u="sng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ปี 2567</a:t>
              </a:r>
            </a:p>
          </p:txBody>
        </p:sp>
      </p:grpSp>
      <p:sp>
        <p:nvSpPr>
          <p:cNvPr id="83" name="Slide Number Placeholder 3">
            <a:extLst>
              <a:ext uri="{FF2B5EF4-FFF2-40B4-BE49-F238E27FC236}">
                <a16:creationId xmlns:a16="http://schemas.microsoft.com/office/drawing/2014/main" id="{8620F247-40B9-A04F-BE66-3618866D696E}"/>
              </a:ext>
            </a:extLst>
          </p:cNvPr>
          <p:cNvSpPr txBox="1">
            <a:spLocks/>
          </p:cNvSpPr>
          <p:nvPr/>
        </p:nvSpPr>
        <p:spPr>
          <a:xfrm>
            <a:off x="8061188" y="112919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E61EC-8322-49C6-8DD3-A905A78208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ukhumvit Set" panose="02000506000000020004" pitchFamily="2" charset="-34"/>
                <a:ea typeface="+mn-ea"/>
                <a:cs typeface="Sukhumvit Set" panose="02000506000000020004" pitchFamily="2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ukhumvit Set" panose="02000506000000020004" pitchFamily="2" charset="-34"/>
              <a:ea typeface="+mn-ea"/>
              <a:cs typeface="Sukhumvit Set" panose="02000506000000020004" pitchFamily="2" charset="-3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B138CB-AAB0-4AB5-356B-B193639A64A9}"/>
              </a:ext>
            </a:extLst>
          </p:cNvPr>
          <p:cNvSpPr/>
          <p:nvPr/>
        </p:nvSpPr>
        <p:spPr>
          <a:xfrm>
            <a:off x="4295448" y="5832377"/>
            <a:ext cx="7298982" cy="557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2056F52-F924-334C-D1CD-6070060A4EDE}"/>
              </a:ext>
            </a:extLst>
          </p:cNvPr>
          <p:cNvGrpSpPr/>
          <p:nvPr/>
        </p:nvGrpSpPr>
        <p:grpSpPr>
          <a:xfrm>
            <a:off x="4295447" y="1178457"/>
            <a:ext cx="7299008" cy="5222281"/>
            <a:chOff x="7896199" y="2077428"/>
            <a:chExt cx="576066" cy="2321176"/>
          </a:xfrm>
          <a:noFill/>
        </p:grpSpPr>
        <p:sp>
          <p:nvSpPr>
            <p:cNvPr id="30" name="Rectangle: Top Corners Rounded 29">
              <a:extLst>
                <a:ext uri="{FF2B5EF4-FFF2-40B4-BE49-F238E27FC236}">
                  <a16:creationId xmlns:a16="http://schemas.microsoft.com/office/drawing/2014/main" id="{23C31CE3-8D74-8DE6-586B-5A5BD8351DA4}"/>
                </a:ext>
              </a:extLst>
            </p:cNvPr>
            <p:cNvSpPr/>
            <p:nvPr/>
          </p:nvSpPr>
          <p:spPr>
            <a:xfrm rot="10800000">
              <a:off x="7896201" y="2244213"/>
              <a:ext cx="576064" cy="2154391"/>
            </a:xfrm>
            <a:prstGeom prst="round2SameRect">
              <a:avLst>
                <a:gd name="adj1" fmla="val 3414"/>
                <a:gd name="adj2" fmla="val 0"/>
              </a:avLst>
            </a:prstGeom>
            <a:grpFill/>
            <a:ln w="41275">
              <a:solidFill>
                <a:schemeClr val="tx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: Top Corners Rounded 30">
              <a:extLst>
                <a:ext uri="{FF2B5EF4-FFF2-40B4-BE49-F238E27FC236}">
                  <a16:creationId xmlns:a16="http://schemas.microsoft.com/office/drawing/2014/main" id="{7AEA352F-03F8-1F8C-F6CC-CB6EDD574364}"/>
                </a:ext>
              </a:extLst>
            </p:cNvPr>
            <p:cNvSpPr/>
            <p:nvPr/>
          </p:nvSpPr>
          <p:spPr>
            <a:xfrm>
              <a:off x="7896199" y="2077428"/>
              <a:ext cx="576064" cy="474006"/>
            </a:xfrm>
            <a:prstGeom prst="round2SameRect">
              <a:avLst>
                <a:gd name="adj1" fmla="val 17299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1275">
              <a:solidFill>
                <a:schemeClr val="tx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1C397906-4904-F99E-850D-999CCBEFD1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188668"/>
              </p:ext>
            </p:extLst>
          </p:nvPr>
        </p:nvGraphicFramePr>
        <p:xfrm>
          <a:off x="4301537" y="1254080"/>
          <a:ext cx="7292893" cy="512955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56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0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8840">
                <a:tc rowSpan="2"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ปี</a:t>
                      </a:r>
                    </a:p>
                  </a:txBody>
                  <a:tcPr marL="91447" marR="9144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การใช้ไฟฟ้า</a:t>
                      </a:r>
                      <a:b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endParaRPr lang="th-TH" sz="5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GWh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lang="th-TH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91447" marR="9144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การเปลี่ยนแปลง</a:t>
                      </a:r>
                    </a:p>
                  </a:txBody>
                  <a:tcPr marL="91447" marR="9144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637"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GWh</a:t>
                      </a:r>
                      <a:endParaRPr lang="th-TH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91447" marR="91447"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58738" algn="l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%Growth</a:t>
                      </a:r>
                    </a:p>
                  </a:txBody>
                  <a:tcPr marL="91447" marR="91447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2559</a:t>
                      </a:r>
                    </a:p>
                  </a:txBody>
                  <a:tcPr marL="91447" marR="91447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182,847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8,014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4.6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60</a:t>
                      </a:r>
                    </a:p>
                  </a:txBody>
                  <a:tcPr marL="91447" marR="9144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185,124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2,277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91447" marR="9144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187,832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2,708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62</a:t>
                      </a:r>
                    </a:p>
                  </a:txBody>
                  <a:tcPr marL="91447" marR="9144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192,960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5,129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3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91447" marR="9144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187,046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-5,914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-3.1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4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91447" marR="9144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190,468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3,422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8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5</a:t>
                      </a:r>
                      <a:endParaRPr lang="th-TH" sz="2400" b="1" strike="noStrike" baseline="300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5" marR="68585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197,256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6,788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8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66</a:t>
                      </a:r>
                      <a:endParaRPr lang="th-TH" sz="2400" b="1" strike="noStrike" baseline="300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5" marR="68585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203,923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6,666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3.4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8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2400" b="1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2567</a:t>
                      </a:r>
                      <a:r>
                        <a:rPr lang="en-US" sz="2400" b="1" kern="12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f</a:t>
                      </a:r>
                      <a:endParaRPr lang="th-TH" sz="2400" b="1" kern="1200" baseline="300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5" marR="68585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210,170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6,247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470034"/>
                  </a:ext>
                </a:extLst>
              </a:tr>
            </a:tbl>
          </a:graphicData>
        </a:graphic>
      </p:graphicFrame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D261AE-E131-9BAC-7809-562A1DFAA2D4}"/>
              </a:ext>
            </a:extLst>
          </p:cNvPr>
          <p:cNvCxnSpPr>
            <a:cxnSpLocks/>
          </p:cNvCxnSpPr>
          <p:nvPr/>
        </p:nvCxnSpPr>
        <p:spPr>
          <a:xfrm>
            <a:off x="9863910" y="1808368"/>
            <a:ext cx="0" cy="4581534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F13BB9D-5667-5833-598F-9CFDAB16E0CB}"/>
              </a:ext>
            </a:extLst>
          </p:cNvPr>
          <p:cNvCxnSpPr>
            <a:cxnSpLocks/>
          </p:cNvCxnSpPr>
          <p:nvPr/>
        </p:nvCxnSpPr>
        <p:spPr>
          <a:xfrm>
            <a:off x="8086865" y="1178457"/>
            <a:ext cx="0" cy="5222281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3EF3C4E-D40C-A8B6-D5E4-6196606D1DEA}"/>
              </a:ext>
            </a:extLst>
          </p:cNvPr>
          <p:cNvCxnSpPr>
            <a:cxnSpLocks/>
          </p:cNvCxnSpPr>
          <p:nvPr/>
        </p:nvCxnSpPr>
        <p:spPr>
          <a:xfrm>
            <a:off x="5637142" y="1178457"/>
            <a:ext cx="0" cy="5222281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3069810-EB3E-41EC-6908-3BC313078EEB}"/>
              </a:ext>
            </a:extLst>
          </p:cNvPr>
          <p:cNvCxnSpPr>
            <a:cxnSpLocks/>
          </p:cNvCxnSpPr>
          <p:nvPr/>
        </p:nvCxnSpPr>
        <p:spPr>
          <a:xfrm>
            <a:off x="8086865" y="1738693"/>
            <a:ext cx="3507565" cy="0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896CE11-D9A3-618F-4012-C887D2C6DDB6}"/>
              </a:ext>
            </a:extLst>
          </p:cNvPr>
          <p:cNvSpPr/>
          <p:nvPr/>
        </p:nvSpPr>
        <p:spPr>
          <a:xfrm>
            <a:off x="4270685" y="5895811"/>
            <a:ext cx="7343681" cy="557525"/>
          </a:xfrm>
          <a:prstGeom prst="roundRect">
            <a:avLst/>
          </a:prstGeom>
          <a:noFill/>
          <a:ln w="476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E9E0E8-42E9-6E5E-6EA6-1084EFEE2477}"/>
              </a:ext>
            </a:extLst>
          </p:cNvPr>
          <p:cNvGrpSpPr/>
          <p:nvPr/>
        </p:nvGrpSpPr>
        <p:grpSpPr>
          <a:xfrm>
            <a:off x="-11374" y="1"/>
            <a:ext cx="3383280" cy="6847230"/>
            <a:chOff x="-11373" y="1"/>
            <a:chExt cx="3281039" cy="684723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067C57-0197-B0F9-AD49-833623EE1E7F}"/>
                </a:ext>
              </a:extLst>
            </p:cNvPr>
            <p:cNvSpPr/>
            <p:nvPr/>
          </p:nvSpPr>
          <p:spPr>
            <a:xfrm>
              <a:off x="-11373" y="1"/>
              <a:ext cx="3281039" cy="684723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직사각형 24">
              <a:extLst>
                <a:ext uri="{FF2B5EF4-FFF2-40B4-BE49-F238E27FC236}">
                  <a16:creationId xmlns:a16="http://schemas.microsoft.com/office/drawing/2014/main" id="{FF0DE5DF-91EC-E6CD-793D-40B22F4BD833}"/>
                </a:ext>
              </a:extLst>
            </p:cNvPr>
            <p:cNvSpPr/>
            <p:nvPr/>
          </p:nvSpPr>
          <p:spPr>
            <a:xfrm flipH="1">
              <a:off x="401359" y="3868505"/>
              <a:ext cx="2338874" cy="187115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 cap="flat">
              <a:solidFill>
                <a:srgbClr val="215968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11814D9-562B-1A94-4835-2D6858066656}"/>
                </a:ext>
              </a:extLst>
            </p:cNvPr>
            <p:cNvGrpSpPr/>
            <p:nvPr/>
          </p:nvGrpSpPr>
          <p:grpSpPr>
            <a:xfrm>
              <a:off x="386057" y="3880532"/>
              <a:ext cx="2369473" cy="1887291"/>
              <a:chOff x="489056" y="3080495"/>
              <a:chExt cx="2369473" cy="1887291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3E40C525-58CD-5023-76D4-43C4B37B78AE}"/>
                  </a:ext>
                </a:extLst>
              </p:cNvPr>
              <p:cNvGrpSpPr/>
              <p:nvPr/>
            </p:nvGrpSpPr>
            <p:grpSpPr>
              <a:xfrm>
                <a:off x="489056" y="3080495"/>
                <a:ext cx="2369473" cy="1168039"/>
                <a:chOff x="3957879" y="2496370"/>
                <a:chExt cx="2369473" cy="1168039"/>
              </a:xfrm>
            </p:grpSpPr>
            <p:sp>
              <p:nvSpPr>
                <p:cNvPr id="115" name="Text Box 3">
                  <a:extLst>
                    <a:ext uri="{FF2B5EF4-FFF2-40B4-BE49-F238E27FC236}">
                      <a16:creationId xmlns:a16="http://schemas.microsoft.com/office/drawing/2014/main" id="{8C4241E3-C174-FBFA-F2AE-0E6FA1FD887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57879" y="3141189"/>
                  <a:ext cx="2369473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th-TH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Arial Unicode MS" pitchFamily="34" charset="-128"/>
                      <a:cs typeface="TH SarabunPSK" panose="020B0500040200020003" pitchFamily="34" charset="-34"/>
                    </a:rPr>
                    <a:t>GWh</a:t>
                  </a:r>
                  <a:endParaRPr kumimoji="0" lang="th-TH" altLang="th-TH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Arial Unicode MS" pitchFamily="34" charset="-128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16" name="Text Box 3">
                  <a:extLst>
                    <a:ext uri="{FF2B5EF4-FFF2-40B4-BE49-F238E27FC236}">
                      <a16:creationId xmlns:a16="http://schemas.microsoft.com/office/drawing/2014/main" id="{39F0CCBC-DBB3-CE51-6AE3-3D97251DF2E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59516" y="2496370"/>
                  <a:ext cx="2166200" cy="8309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TH SarabunPSK" panose="020B0500040200020003" pitchFamily="34" charset="-34"/>
                      <a:ea typeface="Arial Unicode MS" pitchFamily="34" charset="-128"/>
                      <a:cs typeface="TH SarabunPSK" panose="020B0500040200020003" pitchFamily="34" charset="-34"/>
                    </a:rPr>
                    <a:t>210,170</a:t>
                  </a:r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B4A2DA7A-8FA9-0AC3-91A3-90CD4122098E}"/>
                  </a:ext>
                </a:extLst>
              </p:cNvPr>
              <p:cNvGrpSpPr/>
              <p:nvPr/>
            </p:nvGrpSpPr>
            <p:grpSpPr>
              <a:xfrm>
                <a:off x="742127" y="4198345"/>
                <a:ext cx="2109966" cy="769441"/>
                <a:chOff x="8338540" y="1412819"/>
                <a:chExt cx="1821801" cy="769441"/>
              </a:xfrm>
            </p:grpSpPr>
            <p:sp>
              <p:nvSpPr>
                <p:cNvPr id="113" name="Down Arrow 152">
                  <a:extLst>
                    <a:ext uri="{FF2B5EF4-FFF2-40B4-BE49-F238E27FC236}">
                      <a16:creationId xmlns:a16="http://schemas.microsoft.com/office/drawing/2014/main" id="{7CEB5A7E-E8D8-64AF-03A9-CBFC1C2FC8A8}"/>
                    </a:ext>
                  </a:extLst>
                </p:cNvPr>
                <p:cNvSpPr/>
                <p:nvPr/>
              </p:nvSpPr>
              <p:spPr>
                <a:xfrm rot="10800000">
                  <a:off x="8338540" y="1422007"/>
                  <a:ext cx="569327" cy="528804"/>
                </a:xfrm>
                <a:prstGeom prst="downArrow">
                  <a:avLst/>
                </a:prstGeom>
                <a:solidFill>
                  <a:srgbClr val="00B05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Sukhumvit Set" panose="02000506000000020004" pitchFamily="2" charset="-34"/>
                    <a:ea typeface="+mn-ea"/>
                    <a:cs typeface="Sukhumvit Set" panose="02000506000000020004" pitchFamily="2" charset="-34"/>
                  </a:endParaRPr>
                </a:p>
              </p:txBody>
            </p:sp>
            <p:sp>
              <p:nvSpPr>
                <p:cNvPr id="114" name="Text Box 3">
                  <a:extLst>
                    <a:ext uri="{FF2B5EF4-FFF2-40B4-BE49-F238E27FC236}">
                      <a16:creationId xmlns:a16="http://schemas.microsoft.com/office/drawing/2014/main" id="{E7BE3B2A-F4F9-AFF5-B5FD-FAA87EF9EA4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64462" y="1412819"/>
                  <a:ext cx="1495879" cy="7694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altLang="th-TH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TH SarabunPSK" panose="020B0500040200020003" pitchFamily="34" charset="-34"/>
                      <a:ea typeface="Arial Unicode MS" pitchFamily="34" charset="-128"/>
                      <a:cs typeface="TH SarabunPSK" panose="020B0500040200020003" pitchFamily="34" charset="-34"/>
                    </a:rPr>
                    <a:t>3.1%</a:t>
                  </a: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EAACA06-BE0D-B453-5362-DAEEE191AA17}"/>
                </a:ext>
              </a:extLst>
            </p:cNvPr>
            <p:cNvGrpSpPr/>
            <p:nvPr/>
          </p:nvGrpSpPr>
          <p:grpSpPr>
            <a:xfrm>
              <a:off x="528436" y="2867865"/>
              <a:ext cx="2062142" cy="633876"/>
              <a:chOff x="5254113" y="2035034"/>
              <a:chExt cx="2425878" cy="397433"/>
            </a:xfrm>
          </p:grpSpPr>
          <p:sp>
            <p:nvSpPr>
              <p:cNvPr id="15" name="Rounded Rectangle 109">
                <a:extLst>
                  <a:ext uri="{FF2B5EF4-FFF2-40B4-BE49-F238E27FC236}">
                    <a16:creationId xmlns:a16="http://schemas.microsoft.com/office/drawing/2014/main" id="{1555C899-0672-D8E0-DF44-82B33C419DC1}"/>
                  </a:ext>
                </a:extLst>
              </p:cNvPr>
              <p:cNvSpPr/>
              <p:nvPr/>
            </p:nvSpPr>
            <p:spPr>
              <a:xfrm>
                <a:off x="5254113" y="2035034"/>
                <a:ext cx="2399320" cy="397433"/>
              </a:xfrm>
              <a:prstGeom prst="roundRect">
                <a:avLst>
                  <a:gd name="adj" fmla="val 4354"/>
                </a:avLst>
              </a:prstGeom>
              <a:solidFill>
                <a:srgbClr val="215968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Text Box 3">
                <a:extLst>
                  <a:ext uri="{FF2B5EF4-FFF2-40B4-BE49-F238E27FC236}">
                    <a16:creationId xmlns:a16="http://schemas.microsoft.com/office/drawing/2014/main" id="{D52C7E16-49AC-CD7B-777C-F8BB2987D1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0672" y="2056832"/>
                <a:ext cx="2399319" cy="3666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altLang="th-TH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Arial Unicode MS" pitchFamily="34" charset="-128"/>
                    <a:cs typeface="TH SarabunPSK" panose="020B0500040200020003" pitchFamily="34" charset="-34"/>
                  </a:rPr>
                  <a:t>การใช้ไฟฟ้า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D96CE3A-8116-B7EB-F65D-651076F2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152" y="480776"/>
              <a:ext cx="2209444" cy="500095"/>
            </a:xfrm>
            <a:prstGeom prst="rect">
              <a:avLst/>
            </a:prstGeom>
          </p:spPr>
        </p:pic>
        <p:pic>
          <p:nvPicPr>
            <p:cNvPr id="48" name="Picture 5" descr="D:\7. Infographic EPPO\Picture icon\Color Icon\bulb-160207_1280.png">
              <a:extLst>
                <a:ext uri="{FF2B5EF4-FFF2-40B4-BE49-F238E27FC236}">
                  <a16:creationId xmlns:a16="http://schemas.microsoft.com/office/drawing/2014/main" id="{3E9EF77F-456B-1319-D8A9-7C0637618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14" y="1264288"/>
              <a:ext cx="944090" cy="1284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D94D0661-D135-EEF4-D86F-3F64936EA131}"/>
              </a:ext>
            </a:extLst>
          </p:cNvPr>
          <p:cNvSpPr txBox="1">
            <a:spLocks/>
          </p:cNvSpPr>
          <p:nvPr/>
        </p:nvSpPr>
        <p:spPr>
          <a:xfrm>
            <a:off x="9266796" y="64953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E61EC-8322-49C6-8DD3-A905A78208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Text Box 90">
            <a:extLst>
              <a:ext uri="{FF2B5EF4-FFF2-40B4-BE49-F238E27FC236}">
                <a16:creationId xmlns:a16="http://schemas.microsoft.com/office/drawing/2014/main" id="{1713FA4F-6939-438D-90B5-BA0470EB8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7" y="6260048"/>
            <a:ext cx="26482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en-US" alt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alt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alt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altLang="th-TH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 </a:t>
            </a:r>
            <a:r>
              <a:rPr kumimoji="0" lang="th-TH" alt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alt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เป็นข้อมูลประมาณการ  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76260E6-2715-4920-99E7-5B03C155A53C}"/>
              </a:ext>
            </a:extLst>
          </p:cNvPr>
          <p:cNvCxnSpPr>
            <a:cxnSpLocks/>
          </p:cNvCxnSpPr>
          <p:nvPr/>
        </p:nvCxnSpPr>
        <p:spPr>
          <a:xfrm>
            <a:off x="54020" y="6193571"/>
            <a:ext cx="244955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995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CB3CE1-788E-C0E3-B409-41113485BF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0891" r="6911" b="15770"/>
          <a:stretch/>
        </p:blipFill>
        <p:spPr>
          <a:xfrm>
            <a:off x="0" y="81280"/>
            <a:ext cx="12192000" cy="64440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148B5B-16E0-D9C4-AF19-29B1060A1BE3}"/>
              </a:ext>
            </a:extLst>
          </p:cNvPr>
          <p:cNvSpPr/>
          <p:nvPr/>
        </p:nvSpPr>
        <p:spPr>
          <a:xfrm>
            <a:off x="191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Thai, thailand, thailand icon, thailand map icon - Download on Iconfinder">
            <a:extLst>
              <a:ext uri="{FF2B5EF4-FFF2-40B4-BE49-F238E27FC236}">
                <a16:creationId xmlns:a16="http://schemas.microsoft.com/office/drawing/2014/main" id="{876E9086-EF94-C9E1-EC08-7DC3C0D0A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  <a14:imgEffect>
                      <a14:colorTemperature colorTemp="10776"/>
                    </a14:imgEffect>
                    <a14:imgEffect>
                      <a14:saturation sat="21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87">
            <a:off x="9009989" y="2962993"/>
            <a:ext cx="852865" cy="68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FEDCA66-A565-F698-95D6-73B52D225A4A}"/>
              </a:ext>
            </a:extLst>
          </p:cNvPr>
          <p:cNvGrpSpPr/>
          <p:nvPr/>
        </p:nvGrpSpPr>
        <p:grpSpPr>
          <a:xfrm>
            <a:off x="-20960" y="890946"/>
            <a:ext cx="8784976" cy="5130342"/>
            <a:chOff x="-20960" y="1590535"/>
            <a:chExt cx="8784976" cy="513034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A7AE24D6-18EF-DA6E-CA52-47B22D8DD6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-20960" y="1590535"/>
              <a:ext cx="8784976" cy="5130342"/>
            </a:xfrm>
            <a:prstGeom prst="rect">
              <a:avLst/>
            </a:prstGeom>
            <a:grpFill/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ukhumvit Set" panose="02000506000000020004" pitchFamily="2" charset="-34"/>
                <a:ea typeface="Tahoma" pitchFamily="34" charset="0"/>
                <a:cs typeface="Sukhumvit Set" panose="02000506000000020004" pitchFamily="2" charset="-34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6A4277F-A6BE-FA4E-1CA8-D05C0A49C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08" y="1844824"/>
              <a:ext cx="7417240" cy="1678848"/>
            </a:xfrm>
            <a:prstGeom prst="rect">
              <a:avLst/>
            </a:prstGeom>
            <a:grpFill/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C6C69FA-8ECF-0403-BB9E-74936ED9A5FF}"/>
                </a:ext>
              </a:extLst>
            </p:cNvPr>
            <p:cNvCxnSpPr>
              <a:cxnSpLocks/>
            </p:cNvCxnSpPr>
            <p:nvPr/>
          </p:nvCxnSpPr>
          <p:spPr>
            <a:xfrm>
              <a:off x="322022" y="3661530"/>
              <a:ext cx="8136904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788B524-7A6A-F314-0575-1D528B6563EF}"/>
              </a:ext>
            </a:extLst>
          </p:cNvPr>
          <p:cNvSpPr txBox="1"/>
          <p:nvPr/>
        </p:nvSpPr>
        <p:spPr>
          <a:xfrm>
            <a:off x="1792578" y="2861016"/>
            <a:ext cx="5157900" cy="10233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2800" b="1">
                <a:gradFill>
                  <a:gsLst>
                    <a:gs pos="79650">
                      <a:srgbClr val="D6A86A"/>
                    </a:gs>
                    <a:gs pos="0">
                      <a:srgbClr val="BD955D"/>
                    </a:gs>
                    <a:gs pos="28000">
                      <a:srgbClr val="987140"/>
                    </a:gs>
                    <a:gs pos="58000">
                      <a:srgbClr val="F3C27E"/>
                    </a:gs>
                    <a:gs pos="63000">
                      <a:srgbClr val="F6C480"/>
                    </a:gs>
                    <a:gs pos="100000">
                      <a:srgbClr val="987141"/>
                    </a:gs>
                  </a:gsLst>
                  <a:lin ang="0" scaled="0"/>
                </a:gra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맑은 고딕" panose="020B0503020000020004" pitchFamily="34" charset="-127"/>
                <a:cs typeface="Kanit" pitchFamily="2" charset="-34"/>
              </a:rPr>
              <a:t>www.eppo.go.th</a:t>
            </a:r>
            <a:endParaRPr kumimoji="0" lang="th-TH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맑은 고딕" panose="020B0503020000020004" pitchFamily="34" charset="-127"/>
              <a:cs typeface="Kanit" pitchFamily="2" charset="-3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5BEE2B-AF57-602D-6AB2-DB7F3AB2B047}"/>
              </a:ext>
            </a:extLst>
          </p:cNvPr>
          <p:cNvGrpSpPr/>
          <p:nvPr/>
        </p:nvGrpSpPr>
        <p:grpSpPr>
          <a:xfrm>
            <a:off x="1815402" y="4014068"/>
            <a:ext cx="4976250" cy="769441"/>
            <a:chOff x="1351229" y="4014068"/>
            <a:chExt cx="4976250" cy="769441"/>
          </a:xfrm>
        </p:grpSpPr>
        <p:pic>
          <p:nvPicPr>
            <p:cNvPr id="6" name="Picture 19" descr="D:\Backup Desktop and Documents\Desktop\01-Jan 63-Template\FB_logo.png">
              <a:extLst>
                <a:ext uri="{FF2B5EF4-FFF2-40B4-BE49-F238E27FC236}">
                  <a16:creationId xmlns:a16="http://schemas.microsoft.com/office/drawing/2014/main" id="{D277EE8A-506C-F16D-04D6-D27E81E00F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229" y="4025718"/>
              <a:ext cx="700973" cy="694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4DA095-D946-75CA-6137-B53E765894FD}"/>
                </a:ext>
              </a:extLst>
            </p:cNvPr>
            <p:cNvSpPr txBox="1"/>
            <p:nvPr/>
          </p:nvSpPr>
          <p:spPr>
            <a:xfrm>
              <a:off x="2279576" y="4014068"/>
              <a:ext cx="40479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cs typeface="Kanit" pitchFamily="2" charset="-34"/>
                </a:rPr>
                <a:t>EPPO Thailand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1D57E6-E5B4-04AD-F295-B21A3CCEE923}"/>
              </a:ext>
            </a:extLst>
          </p:cNvPr>
          <p:cNvGrpSpPr/>
          <p:nvPr/>
        </p:nvGrpSpPr>
        <p:grpSpPr>
          <a:xfrm>
            <a:off x="1815403" y="4864789"/>
            <a:ext cx="4976249" cy="769441"/>
            <a:chOff x="1351230" y="4864789"/>
            <a:chExt cx="4976249" cy="769441"/>
          </a:xfrm>
        </p:grpSpPr>
        <p:pic>
          <p:nvPicPr>
            <p:cNvPr id="7" name="Picture 20" descr="D:\Backup Desktop and Documents\Desktop\01-Jan 63-Template\YT_logo.png">
              <a:extLst>
                <a:ext uri="{FF2B5EF4-FFF2-40B4-BE49-F238E27FC236}">
                  <a16:creationId xmlns:a16="http://schemas.microsoft.com/office/drawing/2014/main" id="{7429633A-C8F3-2DD4-892F-58F61DE5F3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230" y="4967759"/>
              <a:ext cx="700973" cy="487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830C22-10CB-291A-F644-4F590E7675F3}"/>
                </a:ext>
              </a:extLst>
            </p:cNvPr>
            <p:cNvSpPr txBox="1"/>
            <p:nvPr/>
          </p:nvSpPr>
          <p:spPr>
            <a:xfrm>
              <a:off x="2279576" y="4864789"/>
              <a:ext cx="40479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anit" pitchFamily="2" charset="-34"/>
                  <a:cs typeface="Kanit" pitchFamily="2" charset="-34"/>
                </a:rPr>
                <a:t>EPPO Thailand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21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2">
            <a:extLst>
              <a:ext uri="{FF2B5EF4-FFF2-40B4-BE49-F238E27FC236}">
                <a16:creationId xmlns:a16="http://schemas.microsoft.com/office/drawing/2014/main" id="{3F5FFB95-D54F-4A6A-9025-578B68C7AF05}"/>
              </a:ext>
            </a:extLst>
          </p:cNvPr>
          <p:cNvSpPr/>
          <p:nvPr/>
        </p:nvSpPr>
        <p:spPr>
          <a:xfrm>
            <a:off x="49473" y="2551595"/>
            <a:ext cx="5274684" cy="2269215"/>
          </a:xfrm>
          <a:custGeom>
            <a:avLst/>
            <a:gdLst/>
            <a:ahLst/>
            <a:cxnLst/>
            <a:rect l="l" t="t" r="r" b="b"/>
            <a:pathLst>
              <a:path w="8206060" h="5292908">
                <a:moveTo>
                  <a:pt x="0" y="0"/>
                </a:moveTo>
                <a:lnTo>
                  <a:pt x="8206059" y="0"/>
                </a:lnTo>
                <a:lnTo>
                  <a:pt x="8206059" y="5292908"/>
                </a:lnTo>
                <a:lnTo>
                  <a:pt x="0" y="5292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id="{2AAE7293-B5B6-40AB-8BC1-D3EAC8186E18}"/>
              </a:ext>
            </a:extLst>
          </p:cNvPr>
          <p:cNvSpPr/>
          <p:nvPr/>
        </p:nvSpPr>
        <p:spPr>
          <a:xfrm>
            <a:off x="-2147681" y="-39177"/>
            <a:ext cx="7483401" cy="898057"/>
          </a:xfrm>
          <a:prstGeom prst="parallelogram">
            <a:avLst>
              <a:gd name="adj" fmla="val 46105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24EDB169-4CE3-E32E-F2FA-DB2C2DF19751}"/>
              </a:ext>
            </a:extLst>
          </p:cNvPr>
          <p:cNvSpPr/>
          <p:nvPr/>
        </p:nvSpPr>
        <p:spPr>
          <a:xfrm rot="5400000" flipV="1">
            <a:off x="5380584" y="37623"/>
            <a:ext cx="6857999" cy="6782755"/>
          </a:xfrm>
          <a:prstGeom prst="snip1Rect">
            <a:avLst>
              <a:gd name="adj" fmla="val 0"/>
            </a:avLst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E3ADC3-E756-F423-DE17-8A76D0398D52}"/>
              </a:ext>
            </a:extLst>
          </p:cNvPr>
          <p:cNvGrpSpPr/>
          <p:nvPr/>
        </p:nvGrpSpPr>
        <p:grpSpPr>
          <a:xfrm>
            <a:off x="4563803" y="2054005"/>
            <a:ext cx="3030960" cy="2883652"/>
            <a:chOff x="4584283" y="1766952"/>
            <a:chExt cx="3030960" cy="288365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49D9BF9-286A-171E-4328-12812D34ABC7}"/>
                </a:ext>
              </a:extLst>
            </p:cNvPr>
            <p:cNvSpPr/>
            <p:nvPr/>
          </p:nvSpPr>
          <p:spPr>
            <a:xfrm>
              <a:off x="4660218" y="1766952"/>
              <a:ext cx="2883652" cy="2883652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CD114E9A-1334-FC05-DD0D-6FD923713EB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584283" y="2777791"/>
              <a:ext cx="3030960" cy="12912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th-TH" sz="3200" b="1" dirty="0">
                  <a:latin typeface="Kanit" pitchFamily="2" charset="-34"/>
                  <a:ea typeface="Tahoma" pitchFamily="34" charset="0"/>
                  <a:cs typeface="Kanit" pitchFamily="2" charset="-34"/>
                </a:rPr>
                <a:t>การใช้พลังงาน</a:t>
              </a:r>
            </a:p>
            <a:p>
              <a:pPr>
                <a:defRPr/>
              </a:pPr>
              <a:r>
                <a:rPr lang="th-TH" sz="3200" b="1" dirty="0">
                  <a:latin typeface="Kanit" pitchFamily="2" charset="-34"/>
                  <a:ea typeface="Tahoma" pitchFamily="34" charset="0"/>
                  <a:cs typeface="Kanit" pitchFamily="2" charset="-34"/>
                </a:rPr>
                <a:t>ขั้นต้น</a:t>
              </a:r>
            </a:p>
            <a:p>
              <a:pPr>
                <a:defRPr/>
              </a:pPr>
              <a:r>
                <a:rPr lang="th-TH" sz="3200" b="1" dirty="0">
                  <a:solidFill>
                    <a:srgbClr val="FF0000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ม.ค. – ธ.ค.</a:t>
              </a:r>
            </a:p>
            <a:p>
              <a:pPr>
                <a:defRPr/>
              </a:pPr>
              <a:r>
                <a:rPr lang="th-TH" sz="3200" b="1" dirty="0">
                  <a:solidFill>
                    <a:srgbClr val="FF0000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2566</a:t>
              </a:r>
            </a:p>
          </p:txBody>
        </p:sp>
      </p:grpSp>
      <p:sp>
        <p:nvSpPr>
          <p:cNvPr id="62" name="Text Box 3">
            <a:extLst>
              <a:ext uri="{FF2B5EF4-FFF2-40B4-BE49-F238E27FC236}">
                <a16:creationId xmlns:a16="http://schemas.microsoft.com/office/drawing/2014/main" id="{71306D5E-F53E-5A53-E5E2-7BC2045D4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315" y="340504"/>
            <a:ext cx="1775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BB765"/>
                </a:solidFill>
                <a:latin typeface="Kanit" pitchFamily="2" charset="-34"/>
                <a:ea typeface="Tahoma" pitchFamily="34" charset="0"/>
                <a:cs typeface="Kanit" pitchFamily="2" charset="-34"/>
                <a:sym typeface="Wingdings 3"/>
              </a:rPr>
              <a:t> </a:t>
            </a:r>
            <a:r>
              <a:rPr lang="th-TH" sz="2400" b="1" dirty="0">
                <a:solidFill>
                  <a:srgbClr val="1BB765"/>
                </a:solidFill>
                <a:latin typeface="Kanit" pitchFamily="2" charset="-34"/>
                <a:ea typeface="Arial Unicode MS" pitchFamily="34" charset="-128"/>
                <a:cs typeface="Kanit" pitchFamily="2" charset="-34"/>
                <a:sym typeface="Wingdings 3"/>
              </a:rPr>
              <a:t>9.1</a:t>
            </a:r>
            <a:r>
              <a:rPr lang="th-TH" altLang="th-TH" sz="2400" b="1" dirty="0">
                <a:solidFill>
                  <a:srgbClr val="1BB765"/>
                </a:solidFill>
                <a:latin typeface="Kanit" pitchFamily="2" charset="-34"/>
                <a:ea typeface="Arial Unicode MS" pitchFamily="34" charset="-128"/>
                <a:cs typeface="Kanit" pitchFamily="2" charset="-34"/>
              </a:rPr>
              <a:t>%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F7971E3-5B1A-C4BE-9544-75CD0DE06678}"/>
              </a:ext>
            </a:extLst>
          </p:cNvPr>
          <p:cNvGrpSpPr/>
          <p:nvPr/>
        </p:nvGrpSpPr>
        <p:grpSpPr>
          <a:xfrm>
            <a:off x="8591162" y="3088743"/>
            <a:ext cx="3600838" cy="776063"/>
            <a:chOff x="7946534" y="4788279"/>
            <a:chExt cx="3600838" cy="776063"/>
          </a:xfrm>
        </p:grpSpPr>
        <p:sp>
          <p:nvSpPr>
            <p:cNvPr id="52" name="Text Box 3">
              <a:extLst>
                <a:ext uri="{FF2B5EF4-FFF2-40B4-BE49-F238E27FC236}">
                  <a16:creationId xmlns:a16="http://schemas.microsoft.com/office/drawing/2014/main" id="{504A3287-BE89-187B-6676-A51BE2CC48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6534" y="5225788"/>
              <a:ext cx="360083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thaiDist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1600" b="1" u="sng" dirty="0">
                  <a:solidFill>
                    <a:srgbClr val="FF0000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ลดลง</a:t>
              </a:r>
              <a:r>
                <a:rPr lang="th-TH" altLang="th-TH" sz="1200" b="1" dirty="0">
                  <a:solidFill>
                    <a:srgbClr val="FF0000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  </a:t>
              </a:r>
              <a:r>
                <a:rPr lang="th-TH" altLang="th-TH" sz="1200" b="1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จากปริมาณการใช้ในภาคอุตสาหกรรมที่ลดลง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010DA8C7-7CC7-D731-A0EB-5321C89387ED}"/>
                </a:ext>
              </a:extLst>
            </p:cNvPr>
            <p:cNvGrpSpPr/>
            <p:nvPr/>
          </p:nvGrpSpPr>
          <p:grpSpPr>
            <a:xfrm>
              <a:off x="7949723" y="4788279"/>
              <a:ext cx="2701928" cy="472569"/>
              <a:chOff x="7949723" y="4788279"/>
              <a:chExt cx="2701928" cy="472569"/>
            </a:xfrm>
          </p:grpSpPr>
          <p:sp>
            <p:nvSpPr>
              <p:cNvPr id="67" name="Text Box 3">
                <a:extLst>
                  <a:ext uri="{FF2B5EF4-FFF2-40B4-BE49-F238E27FC236}">
                    <a16:creationId xmlns:a16="http://schemas.microsoft.com/office/drawing/2014/main" id="{91600AC2-6940-39A2-13FF-BAEF784A9D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49723" y="4799183"/>
                <a:ext cx="257541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h-TH" altLang="th-TH" sz="2400" b="1" dirty="0">
                    <a:latin typeface="Kanit" pitchFamily="2" charset="-34"/>
                    <a:ea typeface="Arial Unicode MS" pitchFamily="34" charset="-128"/>
                    <a:cs typeface="Kanit" pitchFamily="2" charset="-34"/>
                  </a:rPr>
                  <a:t>ถ่านหิน</a:t>
                </a:r>
              </a:p>
            </p:txBody>
          </p:sp>
          <p:sp>
            <p:nvSpPr>
              <p:cNvPr id="58" name="Text Box 3">
                <a:extLst>
                  <a:ext uri="{FF2B5EF4-FFF2-40B4-BE49-F238E27FC236}">
                    <a16:creationId xmlns:a16="http://schemas.microsoft.com/office/drawing/2014/main" id="{CB4B8682-E0B7-D6F4-D69F-6C9FEA43A2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19146" y="4788279"/>
                <a:ext cx="17325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FF3300"/>
                    </a:solidFill>
                    <a:latin typeface="Kanit" pitchFamily="2" charset="-34"/>
                    <a:ea typeface="Tahoma" pitchFamily="34" charset="0"/>
                    <a:cs typeface="Kanit" pitchFamily="2" charset="-34"/>
                    <a:sym typeface="Wingdings 3"/>
                  </a:rPr>
                  <a:t></a:t>
                </a:r>
                <a:r>
                  <a:rPr lang="en-US" sz="2400" b="1" dirty="0">
                    <a:solidFill>
                      <a:srgbClr val="1BB765"/>
                    </a:solidFill>
                    <a:latin typeface="Kanit" pitchFamily="2" charset="-34"/>
                    <a:ea typeface="Tahoma" pitchFamily="34" charset="0"/>
                    <a:cs typeface="Kanit" pitchFamily="2" charset="-34"/>
                    <a:sym typeface="Wingdings 3"/>
                  </a:rPr>
                  <a:t> </a:t>
                </a:r>
                <a:r>
                  <a:rPr lang="th-TH" sz="2400" b="1" dirty="0">
                    <a:solidFill>
                      <a:srgbClr val="FF3300"/>
                    </a:solidFill>
                    <a:latin typeface="Kanit" pitchFamily="2" charset="-34"/>
                    <a:ea typeface="Arial Unicode MS" pitchFamily="34" charset="-128"/>
                    <a:cs typeface="Kanit" pitchFamily="2" charset="-34"/>
                    <a:sym typeface="Wingdings 3"/>
                  </a:rPr>
                  <a:t>16.1</a:t>
                </a:r>
                <a:r>
                  <a:rPr lang="th-TH" altLang="th-TH" sz="2400" b="1" dirty="0">
                    <a:solidFill>
                      <a:srgbClr val="FF3300"/>
                    </a:solidFill>
                    <a:latin typeface="Kanit" pitchFamily="2" charset="-34"/>
                    <a:ea typeface="Arial Unicode MS" pitchFamily="34" charset="-128"/>
                    <a:cs typeface="Kanit" pitchFamily="2" charset="-34"/>
                  </a:rPr>
                  <a:t>%</a:t>
                </a:r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59A7488-9B32-50AA-DB20-A6AB0723CC7C}"/>
              </a:ext>
            </a:extLst>
          </p:cNvPr>
          <p:cNvGrpSpPr/>
          <p:nvPr/>
        </p:nvGrpSpPr>
        <p:grpSpPr>
          <a:xfrm>
            <a:off x="6240014" y="328128"/>
            <a:ext cx="5312619" cy="778399"/>
            <a:chOff x="7461719" y="808974"/>
            <a:chExt cx="4487041" cy="778399"/>
          </a:xfrm>
        </p:grpSpPr>
        <p:sp>
          <p:nvSpPr>
            <p:cNvPr id="26" name="Text Box 3">
              <a:extLst>
                <a:ext uri="{FF2B5EF4-FFF2-40B4-BE49-F238E27FC236}">
                  <a16:creationId xmlns:a16="http://schemas.microsoft.com/office/drawing/2014/main" id="{F0D3F145-D7DD-FD2A-2D79-B15E2EE853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5668" y="1218041"/>
              <a:ext cx="43030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thaiDist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1800" b="1" u="sng" dirty="0">
                  <a:solidFill>
                    <a:srgbClr val="1BB765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เพิ่มขึ้น</a:t>
              </a:r>
              <a:r>
                <a:rPr lang="th-TH" altLang="th-TH" sz="1100" b="1" dirty="0">
                  <a:solidFill>
                    <a:srgbClr val="FF3300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  </a:t>
              </a:r>
              <a:r>
                <a:rPr lang="th-TH" altLang="th-TH" sz="1200" b="1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จากความต้องการใช้ก๊าซธรรมชาติในภาคการผลิตไฟฟ้าที่มากขึ้น</a:t>
              </a:r>
              <a:endParaRPr lang="th-TH" altLang="th-TH" sz="1100" b="1" dirty="0">
                <a:latin typeface="Kanit" pitchFamily="2" charset="-34"/>
                <a:ea typeface="Arial Unicode MS" pitchFamily="34" charset="-128"/>
                <a:cs typeface="Kanit" pitchFamily="2" charset="-34"/>
              </a:endParaRPr>
            </a:p>
          </p:txBody>
        </p:sp>
        <p:sp>
          <p:nvSpPr>
            <p:cNvPr id="71" name="Text Box 3">
              <a:extLst>
                <a:ext uri="{FF2B5EF4-FFF2-40B4-BE49-F238E27FC236}">
                  <a16:creationId xmlns:a16="http://schemas.microsoft.com/office/drawing/2014/main" id="{B0E68899-17DE-DBEB-B242-423E71E6E6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1719" y="808974"/>
              <a:ext cx="261734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2400" b="1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ก๊าซธรรมชาติ</a:t>
              </a:r>
              <a:r>
                <a:rPr lang="en-US" altLang="th-TH" sz="2400" b="1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 </a:t>
              </a:r>
              <a:r>
                <a:rPr lang="th-TH" altLang="th-TH" sz="2400" b="1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และ </a:t>
              </a:r>
              <a:r>
                <a:rPr lang="en-US" altLang="th-TH" sz="2400" b="1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LNG</a:t>
              </a:r>
              <a:endParaRPr lang="th-TH" altLang="th-TH" sz="2400" b="1" dirty="0">
                <a:latin typeface="Kanit" pitchFamily="2" charset="-34"/>
                <a:ea typeface="Arial Unicode MS" pitchFamily="34" charset="-128"/>
                <a:cs typeface="Kanit" pitchFamily="2" charset="-34"/>
              </a:endParaRPr>
            </a:p>
          </p:txBody>
        </p:sp>
      </p:grpSp>
      <p:sp>
        <p:nvSpPr>
          <p:cNvPr id="37" name="Arc 36">
            <a:extLst>
              <a:ext uri="{FF2B5EF4-FFF2-40B4-BE49-F238E27FC236}">
                <a16:creationId xmlns:a16="http://schemas.microsoft.com/office/drawing/2014/main" id="{137533AE-5E8F-75BE-0E39-0BE44450D934}"/>
              </a:ext>
            </a:extLst>
          </p:cNvPr>
          <p:cNvSpPr/>
          <p:nvPr/>
        </p:nvSpPr>
        <p:spPr>
          <a:xfrm>
            <a:off x="3902804" y="1553903"/>
            <a:ext cx="4210663" cy="3952206"/>
          </a:xfrm>
          <a:prstGeom prst="arc">
            <a:avLst>
              <a:gd name="adj1" fmla="val 16257922"/>
              <a:gd name="adj2" fmla="val 5364964"/>
            </a:avLst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4FDD3B-6CEE-20DA-7A33-7E73C378E537}"/>
              </a:ext>
            </a:extLst>
          </p:cNvPr>
          <p:cNvGrpSpPr/>
          <p:nvPr/>
        </p:nvGrpSpPr>
        <p:grpSpPr>
          <a:xfrm>
            <a:off x="7764017" y="3145286"/>
            <a:ext cx="769441" cy="769441"/>
            <a:chOff x="7832463" y="2320269"/>
            <a:chExt cx="1008112" cy="1008112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EE5B8CF-3AFE-ABF4-B961-BD59AA1312C0}"/>
                </a:ext>
              </a:extLst>
            </p:cNvPr>
            <p:cNvSpPr/>
            <p:nvPr/>
          </p:nvSpPr>
          <p:spPr>
            <a:xfrm>
              <a:off x="7832463" y="2320269"/>
              <a:ext cx="1008112" cy="1008112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6" descr="D:\7. Infographic EPPO\Picture icon\Monthly Report Info\EPPO 2016\6-01.png">
              <a:extLst>
                <a:ext uri="{FF2B5EF4-FFF2-40B4-BE49-F238E27FC236}">
                  <a16:creationId xmlns:a16="http://schemas.microsoft.com/office/drawing/2014/main" id="{1E88E260-3F8B-DEDD-D28E-611020B28A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416"/>
            <a:stretch/>
          </p:blipFill>
          <p:spPr bwMode="auto">
            <a:xfrm>
              <a:off x="7948052" y="2503528"/>
              <a:ext cx="752498" cy="619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6C41288-04E9-8278-D0D3-3580B9837487}"/>
              </a:ext>
            </a:extLst>
          </p:cNvPr>
          <p:cNvGrpSpPr/>
          <p:nvPr/>
        </p:nvGrpSpPr>
        <p:grpSpPr>
          <a:xfrm>
            <a:off x="5717712" y="1050325"/>
            <a:ext cx="769441" cy="769441"/>
            <a:chOff x="6397099" y="903078"/>
            <a:chExt cx="769441" cy="769441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E0556A3-516E-23A2-5565-3BE4AF8CF511}"/>
                </a:ext>
              </a:extLst>
            </p:cNvPr>
            <p:cNvSpPr/>
            <p:nvPr/>
          </p:nvSpPr>
          <p:spPr>
            <a:xfrm>
              <a:off x="6397099" y="903078"/>
              <a:ext cx="769441" cy="769441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3" descr="D:\7. Infographic EPPO\Picture icon\Monthly Report Info\EPPO 2015\10-01.png">
              <a:extLst>
                <a:ext uri="{FF2B5EF4-FFF2-40B4-BE49-F238E27FC236}">
                  <a16:creationId xmlns:a16="http://schemas.microsoft.com/office/drawing/2014/main" id="{94FDE4BE-6B12-1C8B-FCF7-45D866B37E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033" y="1030590"/>
              <a:ext cx="552054" cy="367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B418136-F62F-185C-9D7A-80C5EDEB3617}"/>
              </a:ext>
            </a:extLst>
          </p:cNvPr>
          <p:cNvSpPr/>
          <p:nvPr/>
        </p:nvSpPr>
        <p:spPr>
          <a:xfrm>
            <a:off x="7223489" y="4451760"/>
            <a:ext cx="783411" cy="783411"/>
          </a:xfrm>
          <a:prstGeom prst="ellipse">
            <a:avLst/>
          </a:prstGeom>
          <a:solidFill>
            <a:schemeClr val="bg2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ACB8E24-24A8-DD4D-5DF5-7FA6BB7E41FB}"/>
              </a:ext>
            </a:extLst>
          </p:cNvPr>
          <p:cNvGrpSpPr/>
          <p:nvPr/>
        </p:nvGrpSpPr>
        <p:grpSpPr>
          <a:xfrm>
            <a:off x="7280783" y="1764243"/>
            <a:ext cx="783411" cy="783411"/>
            <a:chOff x="7627546" y="3474033"/>
            <a:chExt cx="783411" cy="783411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0AA6FD4-70D9-DF13-334A-71A5336BAB91}"/>
                </a:ext>
              </a:extLst>
            </p:cNvPr>
            <p:cNvSpPr/>
            <p:nvPr/>
          </p:nvSpPr>
          <p:spPr>
            <a:xfrm>
              <a:off x="7627546" y="3474033"/>
              <a:ext cx="783411" cy="783411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7290F7C-9645-3B0A-60E0-C50FBE2856EF}"/>
                </a:ext>
              </a:extLst>
            </p:cNvPr>
            <p:cNvGrpSpPr/>
            <p:nvPr/>
          </p:nvGrpSpPr>
          <p:grpSpPr>
            <a:xfrm>
              <a:off x="7744668" y="3530455"/>
              <a:ext cx="572737" cy="566951"/>
              <a:chOff x="7744668" y="3530455"/>
              <a:chExt cx="572737" cy="566951"/>
            </a:xfrm>
          </p:grpSpPr>
          <p:pic>
            <p:nvPicPr>
              <p:cNvPr id="98" name="Picture 3" descr="D:\7. Infographic EPPO\Picture icon\Monthly Report Info\EPPO 2016\3-01.png">
                <a:extLst>
                  <a:ext uri="{FF2B5EF4-FFF2-40B4-BE49-F238E27FC236}">
                    <a16:creationId xmlns:a16="http://schemas.microsoft.com/office/drawing/2014/main" id="{A9E5E8A5-5D99-064C-048B-5D30578940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919"/>
              <a:stretch/>
            </p:blipFill>
            <p:spPr bwMode="auto">
              <a:xfrm>
                <a:off x="7869980" y="3530455"/>
                <a:ext cx="447425" cy="454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5" descr="D:\7. Infographic EPPO\Picture icon\Color Icon\FreeGreatPicture.com-29364-barrels-of-oil.jpg">
                <a:extLst>
                  <a:ext uri="{FF2B5EF4-FFF2-40B4-BE49-F238E27FC236}">
                    <a16:creationId xmlns:a16="http://schemas.microsoft.com/office/drawing/2014/main" id="{5DA12B3A-BA48-CF00-BB29-19E9C0A574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4668" y="3696036"/>
                <a:ext cx="489384" cy="4013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7A925D7-5811-5EEF-060D-73B93B24056E}"/>
              </a:ext>
            </a:extLst>
          </p:cNvPr>
          <p:cNvGrpSpPr/>
          <p:nvPr/>
        </p:nvGrpSpPr>
        <p:grpSpPr>
          <a:xfrm>
            <a:off x="8177361" y="1521572"/>
            <a:ext cx="3569587" cy="923832"/>
            <a:chOff x="8434873" y="1997320"/>
            <a:chExt cx="3569587" cy="923832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FA3710CE-BE1A-7790-40D8-C506BB800AF1}"/>
                </a:ext>
              </a:extLst>
            </p:cNvPr>
            <p:cNvGrpSpPr/>
            <p:nvPr/>
          </p:nvGrpSpPr>
          <p:grpSpPr>
            <a:xfrm>
              <a:off x="8434873" y="2002836"/>
              <a:ext cx="3569587" cy="918316"/>
              <a:chOff x="8434873" y="2002836"/>
              <a:chExt cx="3569587" cy="918316"/>
            </a:xfrm>
          </p:grpSpPr>
          <p:sp>
            <p:nvSpPr>
              <p:cNvPr id="112" name="Text Box 3">
                <a:extLst>
                  <a:ext uri="{FF2B5EF4-FFF2-40B4-BE49-F238E27FC236}">
                    <a16:creationId xmlns:a16="http://schemas.microsoft.com/office/drawing/2014/main" id="{BF25C206-A8A0-834A-E2CE-47AD01B69F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71635" y="2397932"/>
                <a:ext cx="35328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thaiDist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h-TH" altLang="th-TH" sz="1600" b="1" u="sng" dirty="0">
                    <a:solidFill>
                      <a:srgbClr val="1BB765"/>
                    </a:solidFill>
                    <a:latin typeface="Kanit" pitchFamily="2" charset="-34"/>
                    <a:ea typeface="Arial Unicode MS" pitchFamily="34" charset="-128"/>
                    <a:cs typeface="Kanit" pitchFamily="2" charset="-34"/>
                  </a:rPr>
                  <a:t>เพิ่มขึ้น</a:t>
                </a:r>
                <a:r>
                  <a:rPr lang="th-TH" altLang="th-TH" sz="1200" b="1" dirty="0">
                    <a:solidFill>
                      <a:srgbClr val="1BB765"/>
                    </a:solidFill>
                    <a:latin typeface="Kanit" pitchFamily="2" charset="-34"/>
                    <a:ea typeface="Arial Unicode MS" pitchFamily="34" charset="-128"/>
                    <a:cs typeface="Kanit" pitchFamily="2" charset="-34"/>
                  </a:rPr>
                  <a:t> </a:t>
                </a:r>
                <a:r>
                  <a:rPr lang="th-TH" altLang="th-TH" sz="1200" b="1" dirty="0">
                    <a:latin typeface="Kanit" pitchFamily="2" charset="-34"/>
                    <a:ea typeface="Arial Unicode MS" pitchFamily="34" charset="-128"/>
                    <a:cs typeface="Kanit" pitchFamily="2" charset="-34"/>
                  </a:rPr>
                  <a:t>จากกิจกรรมทางเศรษฐกิจภายในประเทศ</a:t>
                </a:r>
                <a:br>
                  <a:rPr lang="th-TH" altLang="th-TH" sz="1200" b="1" dirty="0">
                    <a:latin typeface="Kanit" pitchFamily="2" charset="-34"/>
                    <a:ea typeface="Arial Unicode MS" pitchFamily="34" charset="-128"/>
                    <a:cs typeface="Kanit" pitchFamily="2" charset="-34"/>
                  </a:rPr>
                </a:br>
                <a:r>
                  <a:rPr lang="th-TH" altLang="th-TH" sz="1200" b="1" dirty="0">
                    <a:latin typeface="Kanit" pitchFamily="2" charset="-34"/>
                    <a:ea typeface="Arial Unicode MS" pitchFamily="34" charset="-128"/>
                    <a:cs typeface="Kanit" pitchFamily="2" charset="-34"/>
                  </a:rPr>
                  <a:t>ฟื้นตัวดีขึ้น</a:t>
                </a:r>
              </a:p>
            </p:txBody>
          </p:sp>
          <p:sp>
            <p:nvSpPr>
              <p:cNvPr id="114" name="Text Box 3">
                <a:extLst>
                  <a:ext uri="{FF2B5EF4-FFF2-40B4-BE49-F238E27FC236}">
                    <a16:creationId xmlns:a16="http://schemas.microsoft.com/office/drawing/2014/main" id="{814F4A8D-A0CD-F308-D2DC-334FFE6FCE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34873" y="2002836"/>
                <a:ext cx="31189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h-TH" altLang="th-TH" sz="2400" b="1" dirty="0">
                    <a:latin typeface="Kanit" pitchFamily="2" charset="-34"/>
                    <a:ea typeface="Arial Unicode MS" pitchFamily="34" charset="-128"/>
                    <a:cs typeface="Kanit" pitchFamily="2" charset="-34"/>
                  </a:rPr>
                  <a:t>น้ำมัน</a:t>
                </a:r>
              </a:p>
            </p:txBody>
          </p:sp>
        </p:grpSp>
        <p:sp>
          <p:nvSpPr>
            <p:cNvPr id="117" name="Text Box 3">
              <a:extLst>
                <a:ext uri="{FF2B5EF4-FFF2-40B4-BE49-F238E27FC236}">
                  <a16:creationId xmlns:a16="http://schemas.microsoft.com/office/drawing/2014/main" id="{AE32AF69-62F9-83B0-2DE5-B70057F936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4576" y="1997320"/>
              <a:ext cx="154772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1BB765"/>
                  </a:solidFill>
                  <a:latin typeface="Kanit" pitchFamily="2" charset="-34"/>
                  <a:ea typeface="Tahoma" pitchFamily="34" charset="0"/>
                  <a:cs typeface="Kanit" pitchFamily="2" charset="-34"/>
                  <a:sym typeface="Wingdings 3"/>
                </a:rPr>
                <a:t></a:t>
              </a:r>
              <a:r>
                <a:rPr lang="en-US" sz="2400" b="1" dirty="0">
                  <a:solidFill>
                    <a:srgbClr val="27F026"/>
                  </a:solidFill>
                  <a:latin typeface="Kanit" pitchFamily="2" charset="-34"/>
                  <a:ea typeface="Tahoma" pitchFamily="34" charset="0"/>
                  <a:cs typeface="Kanit" pitchFamily="2" charset="-34"/>
                  <a:sym typeface="Wingdings 3"/>
                </a:rPr>
                <a:t> </a:t>
              </a:r>
              <a:r>
                <a:rPr lang="th-TH" sz="2400" b="1" dirty="0">
                  <a:solidFill>
                    <a:srgbClr val="1BB765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  <a:sym typeface="Wingdings 3"/>
                </a:rPr>
                <a:t>0.3</a:t>
              </a:r>
              <a:r>
                <a:rPr lang="th-TH" altLang="th-TH" sz="2400" b="1" dirty="0">
                  <a:solidFill>
                    <a:srgbClr val="1BB765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%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8C341168-6EE9-811E-3C8F-32F287949146}"/>
              </a:ext>
            </a:extLst>
          </p:cNvPr>
          <p:cNvGrpSpPr/>
          <p:nvPr/>
        </p:nvGrpSpPr>
        <p:grpSpPr>
          <a:xfrm>
            <a:off x="932292" y="2052907"/>
            <a:ext cx="3811339" cy="523220"/>
            <a:chOff x="1337935" y="3050449"/>
            <a:chExt cx="3811339" cy="523220"/>
          </a:xfrm>
        </p:grpSpPr>
        <p:sp>
          <p:nvSpPr>
            <p:cNvPr id="133" name="Text Box 3">
              <a:extLst>
                <a:ext uri="{FF2B5EF4-FFF2-40B4-BE49-F238E27FC236}">
                  <a16:creationId xmlns:a16="http://schemas.microsoft.com/office/drawing/2014/main" id="{372F5335-B505-7844-40B7-F638A5E0F9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8401" y="3175959"/>
              <a:ext cx="27408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altLang="th-TH" sz="1400" b="1" dirty="0">
                  <a:solidFill>
                    <a:schemeClr val="accent6">
                      <a:lumMod val="75000"/>
                    </a:schemeClr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พันบาร์เรลเทียบเท่าน้ำมันดิบต่อวัน</a:t>
              </a:r>
              <a:endParaRPr lang="th-TH" altLang="th-TH" sz="1200" b="1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ea typeface="Arial Unicode MS" pitchFamily="34" charset="-128"/>
                <a:cs typeface="Kanit" pitchFamily="2" charset="-34"/>
              </a:endParaRPr>
            </a:p>
          </p:txBody>
        </p:sp>
        <p:sp>
          <p:nvSpPr>
            <p:cNvPr id="134" name="Text Box 3">
              <a:extLst>
                <a:ext uri="{FF2B5EF4-FFF2-40B4-BE49-F238E27FC236}">
                  <a16:creationId xmlns:a16="http://schemas.microsoft.com/office/drawing/2014/main" id="{5FCBD763-8DF7-2029-4F2C-5F1784FC8D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7935" y="3050449"/>
              <a:ext cx="128941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b="1" dirty="0">
                  <a:solidFill>
                    <a:schemeClr val="accent6">
                      <a:lumMod val="75000"/>
                    </a:schemeClr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2,007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5447DF-66B3-410C-81B5-C8DDF7448AB8}"/>
              </a:ext>
            </a:extLst>
          </p:cNvPr>
          <p:cNvGrpSpPr/>
          <p:nvPr/>
        </p:nvGrpSpPr>
        <p:grpSpPr>
          <a:xfrm>
            <a:off x="6340258" y="5913867"/>
            <a:ext cx="4724294" cy="748775"/>
            <a:chOff x="6686077" y="5620172"/>
            <a:chExt cx="4724294" cy="748775"/>
          </a:xfrm>
        </p:grpSpPr>
        <p:sp>
          <p:nvSpPr>
            <p:cNvPr id="55" name="Text Box 3">
              <a:extLst>
                <a:ext uri="{FF2B5EF4-FFF2-40B4-BE49-F238E27FC236}">
                  <a16:creationId xmlns:a16="http://schemas.microsoft.com/office/drawing/2014/main" id="{F47D3162-43AE-29E6-C128-19BA97DB9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2579" y="6030393"/>
              <a:ext cx="47077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thaiDist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1600" b="1" u="sng" dirty="0">
                  <a:solidFill>
                    <a:srgbClr val="FF0000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ลดลง</a:t>
              </a:r>
              <a:r>
                <a:rPr lang="th-TH" altLang="th-TH" sz="1200" b="1" dirty="0">
                  <a:solidFill>
                    <a:srgbClr val="FF0000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  </a:t>
              </a:r>
              <a:r>
                <a:rPr lang="th-TH" altLang="th-TH" sz="1200" b="1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จากทั้งไฟฟ้าพลังน้ำและการนำเข้าไฟฟ้าจากต่างประเทศที่ลดลง</a:t>
              </a:r>
            </a:p>
          </p:txBody>
        </p:sp>
        <p:sp>
          <p:nvSpPr>
            <p:cNvPr id="66" name="Text Box 3">
              <a:extLst>
                <a:ext uri="{FF2B5EF4-FFF2-40B4-BE49-F238E27FC236}">
                  <a16:creationId xmlns:a16="http://schemas.microsoft.com/office/drawing/2014/main" id="{88720125-8E0E-79EC-82C2-7E34578AFE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6077" y="5653447"/>
              <a:ext cx="294485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2000" b="1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ไฟฟ้าพลังน้ำ/ ไฟฟ้านำเข้า</a:t>
              </a:r>
            </a:p>
          </p:txBody>
        </p:sp>
        <p:sp>
          <p:nvSpPr>
            <p:cNvPr id="12" name="Text Box 3">
              <a:extLst>
                <a:ext uri="{FF2B5EF4-FFF2-40B4-BE49-F238E27FC236}">
                  <a16:creationId xmlns:a16="http://schemas.microsoft.com/office/drawing/2014/main" id="{C1DD9DF4-1A22-0BD2-AA94-C3948C3A4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39971" y="5620172"/>
              <a:ext cx="173250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FF3300"/>
                  </a:solidFill>
                  <a:latin typeface="Kanit" pitchFamily="2" charset="-34"/>
                  <a:ea typeface="Tahoma" pitchFamily="34" charset="0"/>
                  <a:cs typeface="Kanit" pitchFamily="2" charset="-34"/>
                  <a:sym typeface="Wingdings 3"/>
                </a:rPr>
                <a:t></a:t>
              </a:r>
              <a:r>
                <a:rPr lang="en-US" sz="2400" b="1" dirty="0">
                  <a:solidFill>
                    <a:srgbClr val="1BB765"/>
                  </a:solidFill>
                  <a:latin typeface="Kanit" pitchFamily="2" charset="-34"/>
                  <a:ea typeface="Tahoma" pitchFamily="34" charset="0"/>
                  <a:cs typeface="Kanit" pitchFamily="2" charset="-34"/>
                  <a:sym typeface="Wingdings 3"/>
                </a:rPr>
                <a:t> </a:t>
              </a:r>
              <a:r>
                <a:rPr lang="th-TH" sz="2400" b="1" dirty="0">
                  <a:solidFill>
                    <a:srgbClr val="FF3300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  <a:sym typeface="Wingdings 3"/>
                </a:rPr>
                <a:t>6.4</a:t>
              </a:r>
              <a:r>
                <a:rPr lang="th-TH" altLang="th-TH" sz="2400" b="1" dirty="0">
                  <a:solidFill>
                    <a:srgbClr val="FF3300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%</a:t>
              </a:r>
            </a:p>
          </p:txBody>
        </p:sp>
      </p:grpSp>
      <p:sp>
        <p:nvSpPr>
          <p:cNvPr id="96" name="Oval 95">
            <a:extLst>
              <a:ext uri="{FF2B5EF4-FFF2-40B4-BE49-F238E27FC236}">
                <a16:creationId xmlns:a16="http://schemas.microsoft.com/office/drawing/2014/main" id="{5D929433-7E2B-4891-8172-61A760AF0129}"/>
              </a:ext>
            </a:extLst>
          </p:cNvPr>
          <p:cNvSpPr/>
          <p:nvPr/>
        </p:nvSpPr>
        <p:spPr>
          <a:xfrm>
            <a:off x="5701063" y="5140968"/>
            <a:ext cx="783411" cy="783411"/>
          </a:xfrm>
          <a:prstGeom prst="ellipse">
            <a:avLst/>
          </a:prstGeom>
          <a:solidFill>
            <a:schemeClr val="bg2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 Box 3">
            <a:extLst>
              <a:ext uri="{FF2B5EF4-FFF2-40B4-BE49-F238E27FC236}">
                <a16:creationId xmlns:a16="http://schemas.microsoft.com/office/drawing/2014/main" id="{585BA47E-33B4-486E-83D2-10D0238B4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7588" y="138122"/>
            <a:ext cx="52899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3600" b="1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การใช้พลังงานขั้นต้น</a:t>
            </a:r>
          </a:p>
        </p:txBody>
      </p:sp>
      <p:sp>
        <p:nvSpPr>
          <p:cNvPr id="110" name="Text Box 3">
            <a:extLst>
              <a:ext uri="{FF2B5EF4-FFF2-40B4-BE49-F238E27FC236}">
                <a16:creationId xmlns:a16="http://schemas.microsoft.com/office/drawing/2014/main" id="{00BEDF8B-EB93-47AD-A17E-B9B1E0FD5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51" y="4921493"/>
            <a:ext cx="4960037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thaiDist" eaLnBrk="1" fontAlgn="base" hangingPunct="1">
              <a:lnSpc>
                <a:spcPct val="150000"/>
              </a:lnSpc>
            </a:pPr>
            <a:r>
              <a:rPr lang="th-TH" altLang="th-TH" sz="2000" b="1" u="sng" dirty="0">
                <a:solidFill>
                  <a:srgbClr val="1BB765"/>
                </a:solidFill>
                <a:latin typeface="Kanit" pitchFamily="2" charset="-34"/>
                <a:ea typeface="Arial Unicode MS" pitchFamily="34" charset="-128"/>
                <a:cs typeface="Kanit" pitchFamily="2" charset="-34"/>
              </a:rPr>
              <a:t>เพิ่มขึ้น</a:t>
            </a:r>
            <a:r>
              <a:rPr lang="th-TH" altLang="th-TH" sz="1600" b="1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 </a:t>
            </a:r>
            <a:r>
              <a:rPr lang="th-TH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จากการใช้ผลิตภัณฑ์ปิโตรเลียม ก๊าซธรรมชาติ และ </a:t>
            </a:r>
            <a:r>
              <a:rPr lang="en-US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LNG</a:t>
            </a:r>
            <a:r>
              <a:rPr lang="th-TH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 โดยการใช้ก๊าซธรรมชาติ และ </a:t>
            </a:r>
            <a:r>
              <a:rPr lang="en-US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LNG</a:t>
            </a:r>
            <a:r>
              <a:rPr lang="th-TH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 เพิ่มขึ้นมากที่สุดที่ </a:t>
            </a:r>
            <a:r>
              <a:rPr lang="en-US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9.1%</a:t>
            </a:r>
            <a:r>
              <a:rPr lang="th-TH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 ในขณะที่การใช้ไฟฟ้าพลังน้ำ/ไฟฟ้านำเข้า และ ถ่านหิน/ลิกไนต์ ลดลง</a:t>
            </a:r>
            <a:endParaRPr lang="th-TH" altLang="th-TH" sz="1800" dirty="0">
              <a:latin typeface="Kanit" pitchFamily="2" charset="-34"/>
              <a:ea typeface="Arial Unicode MS" pitchFamily="34" charset="-128"/>
              <a:cs typeface="Kanit" pitchFamily="2" charset="-34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D5E6783-3893-4748-BCAD-AFC8FAFABB6B}"/>
              </a:ext>
            </a:extLst>
          </p:cNvPr>
          <p:cNvGrpSpPr/>
          <p:nvPr/>
        </p:nvGrpSpPr>
        <p:grpSpPr>
          <a:xfrm>
            <a:off x="1482941" y="1112423"/>
            <a:ext cx="2909458" cy="1151602"/>
            <a:chOff x="6719963" y="1479580"/>
            <a:chExt cx="2985036" cy="1216745"/>
          </a:xfrm>
        </p:grpSpPr>
        <p:sp>
          <p:nvSpPr>
            <p:cNvPr id="115" name="Down Arrow 152">
              <a:extLst>
                <a:ext uri="{FF2B5EF4-FFF2-40B4-BE49-F238E27FC236}">
                  <a16:creationId xmlns:a16="http://schemas.microsoft.com/office/drawing/2014/main" id="{47396ABD-5AEE-43EC-80EB-2FE864FAEC32}"/>
                </a:ext>
              </a:extLst>
            </p:cNvPr>
            <p:cNvSpPr/>
            <p:nvPr/>
          </p:nvSpPr>
          <p:spPr>
            <a:xfrm rot="10800000">
              <a:off x="6719963" y="1479580"/>
              <a:ext cx="822077" cy="948857"/>
            </a:xfrm>
            <a:prstGeom prst="downArrow">
              <a:avLst/>
            </a:prstGeom>
            <a:solidFill>
              <a:srgbClr val="1BB76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bg1"/>
                </a:solidFill>
                <a:latin typeface="Sukhumvit Set" panose="02000506000000020004" pitchFamily="2" charset="-34"/>
                <a:cs typeface="Sukhumvit Set" panose="02000506000000020004" pitchFamily="2" charset="-34"/>
              </a:endParaRPr>
            </a:p>
          </p:txBody>
        </p:sp>
        <p:sp>
          <p:nvSpPr>
            <p:cNvPr id="116" name="Text Box 3">
              <a:extLst>
                <a:ext uri="{FF2B5EF4-FFF2-40B4-BE49-F238E27FC236}">
                  <a16:creationId xmlns:a16="http://schemas.microsoft.com/office/drawing/2014/main" id="{A80D30EF-30F3-47D8-957C-249CEA9679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7391" y="1623209"/>
              <a:ext cx="2347608" cy="1073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6000" b="1" dirty="0">
                  <a:solidFill>
                    <a:srgbClr val="1BB76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0.8%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123FB27-83A9-41FC-A939-04067CD9DDF9}"/>
              </a:ext>
            </a:extLst>
          </p:cNvPr>
          <p:cNvGrpSpPr/>
          <p:nvPr/>
        </p:nvGrpSpPr>
        <p:grpSpPr>
          <a:xfrm>
            <a:off x="8324809" y="4471187"/>
            <a:ext cx="3600838" cy="960729"/>
            <a:chOff x="7946534" y="4788279"/>
            <a:chExt cx="3600838" cy="960729"/>
          </a:xfrm>
        </p:grpSpPr>
        <p:sp>
          <p:nvSpPr>
            <p:cNvPr id="119" name="Text Box 3">
              <a:extLst>
                <a:ext uri="{FF2B5EF4-FFF2-40B4-BE49-F238E27FC236}">
                  <a16:creationId xmlns:a16="http://schemas.microsoft.com/office/drawing/2014/main" id="{B9EB4704-07D4-4E9C-B095-D5A9382E8F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6534" y="5225788"/>
              <a:ext cx="360083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thaiDist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1600" b="1" u="sng" dirty="0">
                  <a:solidFill>
                    <a:srgbClr val="FF0000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ลดลง</a:t>
              </a:r>
              <a:r>
                <a:rPr lang="th-TH" altLang="th-TH" sz="1200" b="1" dirty="0">
                  <a:solidFill>
                    <a:srgbClr val="FF0000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  </a:t>
              </a:r>
              <a:r>
                <a:rPr lang="th-TH" altLang="th-TH" sz="1200" b="1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จากปริมาณการใช้ทั้งในภาคการผลิตไฟฟ้าและภาคอุตสาหกรรมที่ลดลง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45D27045-D37F-4B31-98AC-51835003DF04}"/>
                </a:ext>
              </a:extLst>
            </p:cNvPr>
            <p:cNvGrpSpPr/>
            <p:nvPr/>
          </p:nvGrpSpPr>
          <p:grpSpPr>
            <a:xfrm>
              <a:off x="7949723" y="4788279"/>
              <a:ext cx="2681580" cy="472569"/>
              <a:chOff x="7949723" y="4788279"/>
              <a:chExt cx="2681580" cy="472569"/>
            </a:xfrm>
          </p:grpSpPr>
          <p:sp>
            <p:nvSpPr>
              <p:cNvPr id="121" name="Text Box 3">
                <a:extLst>
                  <a:ext uri="{FF2B5EF4-FFF2-40B4-BE49-F238E27FC236}">
                    <a16:creationId xmlns:a16="http://schemas.microsoft.com/office/drawing/2014/main" id="{1C652927-8D7A-40E9-A9BA-4D08B7A46C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49723" y="4799183"/>
                <a:ext cx="257541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h-TH" altLang="th-TH" sz="2400" b="1" dirty="0">
                    <a:latin typeface="Kanit" pitchFamily="2" charset="-34"/>
                    <a:ea typeface="Arial Unicode MS" pitchFamily="34" charset="-128"/>
                    <a:cs typeface="Kanit" pitchFamily="2" charset="-34"/>
                  </a:rPr>
                  <a:t>ลิกไนต์</a:t>
                </a:r>
              </a:p>
            </p:txBody>
          </p:sp>
          <p:sp>
            <p:nvSpPr>
              <p:cNvPr id="122" name="Text Box 3">
                <a:extLst>
                  <a:ext uri="{FF2B5EF4-FFF2-40B4-BE49-F238E27FC236}">
                    <a16:creationId xmlns:a16="http://schemas.microsoft.com/office/drawing/2014/main" id="{3B4ED5CC-6A75-490E-B8B3-765E11880B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98798" y="4788279"/>
                <a:ext cx="173250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FF3300"/>
                    </a:solidFill>
                    <a:latin typeface="Kanit" pitchFamily="2" charset="-34"/>
                    <a:ea typeface="Tahoma" pitchFamily="34" charset="0"/>
                    <a:cs typeface="Kanit" pitchFamily="2" charset="-34"/>
                    <a:sym typeface="Wingdings 3"/>
                  </a:rPr>
                  <a:t></a:t>
                </a:r>
                <a:r>
                  <a:rPr lang="en-US" sz="2400" b="1" dirty="0">
                    <a:solidFill>
                      <a:srgbClr val="1BB765"/>
                    </a:solidFill>
                    <a:latin typeface="Kanit" pitchFamily="2" charset="-34"/>
                    <a:ea typeface="Tahoma" pitchFamily="34" charset="0"/>
                    <a:cs typeface="Kanit" pitchFamily="2" charset="-34"/>
                    <a:sym typeface="Wingdings 3"/>
                  </a:rPr>
                  <a:t> </a:t>
                </a:r>
                <a:r>
                  <a:rPr lang="th-TH" sz="2400" b="1" dirty="0">
                    <a:solidFill>
                      <a:srgbClr val="FF3300"/>
                    </a:solidFill>
                    <a:latin typeface="Kanit" pitchFamily="2" charset="-34"/>
                    <a:ea typeface="Arial Unicode MS" pitchFamily="34" charset="-128"/>
                    <a:cs typeface="Kanit" pitchFamily="2" charset="-34"/>
                    <a:sym typeface="Wingdings 3"/>
                  </a:rPr>
                  <a:t>10.6</a:t>
                </a:r>
                <a:r>
                  <a:rPr lang="th-TH" altLang="th-TH" sz="2400" b="1" dirty="0">
                    <a:solidFill>
                      <a:srgbClr val="FF3300"/>
                    </a:solidFill>
                    <a:latin typeface="Kanit" pitchFamily="2" charset="-34"/>
                    <a:ea typeface="Arial Unicode MS" pitchFamily="34" charset="-128"/>
                    <a:cs typeface="Kanit" pitchFamily="2" charset="-34"/>
                  </a:rPr>
                  <a:t>%</a:t>
                </a:r>
              </a:p>
            </p:txBody>
          </p:sp>
        </p:grpSp>
      </p:grpSp>
      <p:pic>
        <p:nvPicPr>
          <p:cNvPr id="123" name="Picture 4" descr="D:\7. Infographic EPPO\Picture icon\Monthly Report Info\EPPO 2016\banner EPPO_Artboard 3.png">
            <a:extLst>
              <a:ext uri="{FF2B5EF4-FFF2-40B4-BE49-F238E27FC236}">
                <a16:creationId xmlns:a16="http://schemas.microsoft.com/office/drawing/2014/main" id="{287D96D8-47D4-4E76-A596-29BCFDFAF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83" r="56475" b="968"/>
          <a:stretch/>
        </p:blipFill>
        <p:spPr bwMode="auto">
          <a:xfrm>
            <a:off x="5796037" y="5137650"/>
            <a:ext cx="560723" cy="61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6" descr="D:\7. Infographic EPPO\Picture icon\Monthly Report Info\EPPO 2016\6-01.png">
            <a:extLst>
              <a:ext uri="{FF2B5EF4-FFF2-40B4-BE49-F238E27FC236}">
                <a16:creationId xmlns:a16="http://schemas.microsoft.com/office/drawing/2014/main" id="{11E7F5D8-B353-43EF-B04F-C7BABE39A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6"/>
          <a:stretch/>
        </p:blipFill>
        <p:spPr bwMode="auto">
          <a:xfrm>
            <a:off x="7311922" y="4613517"/>
            <a:ext cx="574344" cy="47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Slide Number Placeholder 3">
            <a:extLst>
              <a:ext uri="{FF2B5EF4-FFF2-40B4-BE49-F238E27FC236}">
                <a16:creationId xmlns:a16="http://schemas.microsoft.com/office/drawing/2014/main" id="{7A13501E-DF4C-41D9-95EB-45A2F46D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2393" y="6380089"/>
            <a:ext cx="2844800" cy="365125"/>
          </a:xfrm>
        </p:spPr>
        <p:txBody>
          <a:bodyPr/>
          <a:lstStyle/>
          <a:p>
            <a:r>
              <a:rPr lang="en-US" sz="1100" dirty="0">
                <a:latin typeface="Kanit" pitchFamily="2" charset="-34"/>
                <a:cs typeface="Kanit" pitchFamily="2" charset="-34"/>
              </a:rPr>
              <a:t>3</a:t>
            </a:r>
          </a:p>
        </p:txBody>
      </p:sp>
      <p:sp>
        <p:nvSpPr>
          <p:cNvPr id="61" name="Freeform 5">
            <a:extLst>
              <a:ext uri="{FF2B5EF4-FFF2-40B4-BE49-F238E27FC236}">
                <a16:creationId xmlns:a16="http://schemas.microsoft.com/office/drawing/2014/main" id="{979A219E-D958-457A-8C70-77FC78A6C23C}"/>
              </a:ext>
            </a:extLst>
          </p:cNvPr>
          <p:cNvSpPr/>
          <p:nvPr/>
        </p:nvSpPr>
        <p:spPr>
          <a:xfrm>
            <a:off x="2997139" y="6226074"/>
            <a:ext cx="2227337" cy="451121"/>
          </a:xfrm>
          <a:custGeom>
            <a:avLst/>
            <a:gdLst/>
            <a:ahLst/>
            <a:cxnLst/>
            <a:rect l="l" t="t" r="r" b="b"/>
            <a:pathLst>
              <a:path w="6771459" h="1532680">
                <a:moveTo>
                  <a:pt x="0" y="0"/>
                </a:moveTo>
                <a:lnTo>
                  <a:pt x="6771459" y="0"/>
                </a:lnTo>
                <a:lnTo>
                  <a:pt x="6771459" y="1532680"/>
                </a:lnTo>
                <a:lnTo>
                  <a:pt x="0" y="15326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84" b="-84"/>
            </a:stretch>
          </a:blipFill>
        </p:spPr>
      </p:sp>
    </p:spTree>
    <p:extLst>
      <p:ext uri="{BB962C8B-B14F-4D97-AF65-F5344CB8AC3E}">
        <p14:creationId xmlns:p14="http://schemas.microsoft.com/office/powerpoint/2010/main" val="305374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67701D7-3FE6-490E-AA56-411AE7124D02}"/>
              </a:ext>
            </a:extLst>
          </p:cNvPr>
          <p:cNvCxnSpPr>
            <a:cxnSpLocks/>
          </p:cNvCxnSpPr>
          <p:nvPr/>
        </p:nvCxnSpPr>
        <p:spPr>
          <a:xfrm>
            <a:off x="7341150" y="5715940"/>
            <a:ext cx="4659506" cy="23294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9A9AA523-849C-52B4-BDF5-9ABF70F14CDD}"/>
              </a:ext>
            </a:extLst>
          </p:cNvPr>
          <p:cNvCxnSpPr>
            <a:cxnSpLocks/>
          </p:cNvCxnSpPr>
          <p:nvPr/>
        </p:nvCxnSpPr>
        <p:spPr>
          <a:xfrm>
            <a:off x="221313" y="1008693"/>
            <a:ext cx="4179924" cy="0"/>
          </a:xfrm>
          <a:prstGeom prst="line">
            <a:avLst/>
          </a:prstGeom>
          <a:ln w="28575">
            <a:solidFill>
              <a:srgbClr val="C0504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D447D223-9CEA-4213-A4E5-8333FBC7AD96}"/>
              </a:ext>
            </a:extLst>
          </p:cNvPr>
          <p:cNvCxnSpPr>
            <a:cxnSpLocks/>
          </p:cNvCxnSpPr>
          <p:nvPr/>
        </p:nvCxnSpPr>
        <p:spPr>
          <a:xfrm>
            <a:off x="248230" y="3717032"/>
            <a:ext cx="3849144" cy="0"/>
          </a:xfrm>
          <a:prstGeom prst="line">
            <a:avLst/>
          </a:prstGeom>
          <a:ln w="28575">
            <a:solidFill>
              <a:srgbClr val="C0504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B72E70E0-FC27-4202-BED8-3FB80E9B5923}"/>
              </a:ext>
            </a:extLst>
          </p:cNvPr>
          <p:cNvCxnSpPr>
            <a:cxnSpLocks/>
          </p:cNvCxnSpPr>
          <p:nvPr/>
        </p:nvCxnSpPr>
        <p:spPr>
          <a:xfrm>
            <a:off x="221313" y="5085184"/>
            <a:ext cx="4537728" cy="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6D9544FF-96BE-40A4-82AE-95DCD08391B6}"/>
              </a:ext>
            </a:extLst>
          </p:cNvPr>
          <p:cNvCxnSpPr>
            <a:cxnSpLocks/>
          </p:cNvCxnSpPr>
          <p:nvPr/>
        </p:nvCxnSpPr>
        <p:spPr>
          <a:xfrm>
            <a:off x="211835" y="2348880"/>
            <a:ext cx="4095995" cy="0"/>
          </a:xfrm>
          <a:prstGeom prst="line">
            <a:avLst/>
          </a:prstGeom>
          <a:ln w="28575">
            <a:solidFill>
              <a:srgbClr val="C0504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Arc 72">
            <a:extLst>
              <a:ext uri="{FF2B5EF4-FFF2-40B4-BE49-F238E27FC236}">
                <a16:creationId xmlns:a16="http://schemas.microsoft.com/office/drawing/2014/main" id="{149928EF-7A76-E106-5BC8-C2BF3DC2A7E5}"/>
              </a:ext>
            </a:extLst>
          </p:cNvPr>
          <p:cNvSpPr/>
          <p:nvPr/>
        </p:nvSpPr>
        <p:spPr>
          <a:xfrm rot="10249767">
            <a:off x="3963257" y="429875"/>
            <a:ext cx="5239151" cy="5535266"/>
          </a:xfrm>
          <a:prstGeom prst="arc">
            <a:avLst>
              <a:gd name="adj1" fmla="val 16531997"/>
              <a:gd name="adj2" fmla="val 3267374"/>
            </a:avLst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2D248A8-21E8-F3C5-7795-020EA567D734}"/>
              </a:ext>
            </a:extLst>
          </p:cNvPr>
          <p:cNvGrpSpPr/>
          <p:nvPr/>
        </p:nvGrpSpPr>
        <p:grpSpPr>
          <a:xfrm>
            <a:off x="183218" y="163259"/>
            <a:ext cx="5053487" cy="609093"/>
            <a:chOff x="183218" y="217022"/>
            <a:chExt cx="5053487" cy="60909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932FCB0-E090-7DBD-D4D6-EB1DBBA0DECE}"/>
                </a:ext>
              </a:extLst>
            </p:cNvPr>
            <p:cNvGrpSpPr/>
            <p:nvPr/>
          </p:nvGrpSpPr>
          <p:grpSpPr>
            <a:xfrm>
              <a:off x="3503712" y="217022"/>
              <a:ext cx="1732993" cy="599620"/>
              <a:chOff x="4188015" y="1300036"/>
              <a:chExt cx="2760464" cy="955128"/>
            </a:xfrm>
          </p:grpSpPr>
          <p:sp>
            <p:nvSpPr>
              <p:cNvPr id="19" name="Down Arrow 152">
                <a:extLst>
                  <a:ext uri="{FF2B5EF4-FFF2-40B4-BE49-F238E27FC236}">
                    <a16:creationId xmlns:a16="http://schemas.microsoft.com/office/drawing/2014/main" id="{2A0FDAFD-A937-EBE5-C686-06CE4AC2E3F4}"/>
                  </a:ext>
                </a:extLst>
              </p:cNvPr>
              <p:cNvSpPr/>
              <p:nvPr/>
            </p:nvSpPr>
            <p:spPr>
              <a:xfrm rot="10800000">
                <a:off x="4188015" y="1300036"/>
                <a:ext cx="830166" cy="771076"/>
              </a:xfrm>
              <a:prstGeom prst="downArrow">
                <a:avLst/>
              </a:prstGeom>
              <a:solidFill>
                <a:srgbClr val="1BB76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1BB765"/>
                  </a:solidFill>
                  <a:latin typeface="Sukhumvit Set" panose="02000506000000020004" pitchFamily="2" charset="-34"/>
                  <a:cs typeface="Sukhumvit Set" panose="02000506000000020004" pitchFamily="2" charset="-34"/>
                </a:endParaRPr>
              </a:p>
            </p:txBody>
          </p:sp>
          <p:sp>
            <p:nvSpPr>
              <p:cNvPr id="21" name="Text Box 3">
                <a:extLst>
                  <a:ext uri="{FF2B5EF4-FFF2-40B4-BE49-F238E27FC236}">
                    <a16:creationId xmlns:a16="http://schemas.microsoft.com/office/drawing/2014/main" id="{D7A6AE69-76F1-1FF0-F15E-031E76E7F8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3412" y="1421733"/>
                <a:ext cx="2295067" cy="833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th-TH" altLang="th-TH" b="1" dirty="0">
                    <a:solidFill>
                      <a:srgbClr val="1BB76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anit" pitchFamily="2" charset="-34"/>
                    <a:ea typeface="Arial Unicode MS" pitchFamily="34" charset="-128"/>
                    <a:cs typeface="Kanit" pitchFamily="2" charset="-34"/>
                  </a:rPr>
                  <a:t>0.7%</a:t>
                </a:r>
              </a:p>
            </p:txBody>
          </p:sp>
        </p:grpSp>
        <p:sp>
          <p:nvSpPr>
            <p:cNvPr id="24" name="Text Box 3">
              <a:extLst>
                <a:ext uri="{FF2B5EF4-FFF2-40B4-BE49-F238E27FC236}">
                  <a16:creationId xmlns:a16="http://schemas.microsoft.com/office/drawing/2014/main" id="{86C270A5-6254-DE97-1C2A-D8D6E5687F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218" y="302895"/>
              <a:ext cx="328457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การใช้น้ำมันสำเร็จรูป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3A80D2-5FBB-2735-81F7-7840D5072BA1}"/>
              </a:ext>
            </a:extLst>
          </p:cNvPr>
          <p:cNvGrpSpPr/>
          <p:nvPr/>
        </p:nvGrpSpPr>
        <p:grpSpPr>
          <a:xfrm>
            <a:off x="3613714" y="2284296"/>
            <a:ext cx="769441" cy="769441"/>
            <a:chOff x="3996484" y="1842470"/>
            <a:chExt cx="769441" cy="76944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3BC8FD0-64AF-3FF1-46F3-EE2F9CBD3ADD}"/>
                </a:ext>
              </a:extLst>
            </p:cNvPr>
            <p:cNvSpPr/>
            <p:nvPr/>
          </p:nvSpPr>
          <p:spPr>
            <a:xfrm>
              <a:off x="3996484" y="1842470"/>
              <a:ext cx="769441" cy="769441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C:\Users\User\Desktop\Energy Graph_Edit Pattern\Infographic\Color Icon\d0f04558e66455938fec9e0a2dec521b.png">
              <a:extLst>
                <a:ext uri="{FF2B5EF4-FFF2-40B4-BE49-F238E27FC236}">
                  <a16:creationId xmlns:a16="http://schemas.microsoft.com/office/drawing/2014/main" id="{BBC1E2BE-D43B-8CBD-03A7-41C48EE62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607" y="1986239"/>
              <a:ext cx="459671" cy="45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5592B6-1E78-7865-0BC8-0988307199AF}"/>
              </a:ext>
            </a:extLst>
          </p:cNvPr>
          <p:cNvGrpSpPr/>
          <p:nvPr/>
        </p:nvGrpSpPr>
        <p:grpSpPr>
          <a:xfrm>
            <a:off x="4810182" y="5199789"/>
            <a:ext cx="769441" cy="769441"/>
            <a:chOff x="589193" y="3051083"/>
            <a:chExt cx="769441" cy="76944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0E376AF-EA7C-1ED4-5250-47B8BB81EE3C}"/>
                </a:ext>
              </a:extLst>
            </p:cNvPr>
            <p:cNvSpPr/>
            <p:nvPr/>
          </p:nvSpPr>
          <p:spPr>
            <a:xfrm>
              <a:off x="589193" y="3051083"/>
              <a:ext cx="769441" cy="769441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" descr="D:\7. Infographic EPPO\Picture icon\Color Icon\purple-airplane-md.png">
              <a:extLst>
                <a:ext uri="{FF2B5EF4-FFF2-40B4-BE49-F238E27FC236}">
                  <a16:creationId xmlns:a16="http://schemas.microsoft.com/office/drawing/2014/main" id="{7C98CA4D-AA52-EF6B-5DB5-8F07D1BC8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9611" y="3240271"/>
              <a:ext cx="518907" cy="464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565113-6075-FA99-98F5-23E45E73AE54}"/>
              </a:ext>
            </a:extLst>
          </p:cNvPr>
          <p:cNvGrpSpPr/>
          <p:nvPr/>
        </p:nvGrpSpPr>
        <p:grpSpPr>
          <a:xfrm>
            <a:off x="4016517" y="4222474"/>
            <a:ext cx="769441" cy="769441"/>
            <a:chOff x="2723461" y="2910036"/>
            <a:chExt cx="769441" cy="76944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7A1C2B5-0858-EF4A-3BB1-1B74CA986DF7}"/>
                </a:ext>
              </a:extLst>
            </p:cNvPr>
            <p:cNvSpPr/>
            <p:nvPr/>
          </p:nvSpPr>
          <p:spPr>
            <a:xfrm>
              <a:off x="2723461" y="2910036"/>
              <a:ext cx="769441" cy="769441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7" descr="D:\7. Infographic EPPO\Picture icon\Color Icon\imag04.png">
              <a:extLst>
                <a:ext uri="{FF2B5EF4-FFF2-40B4-BE49-F238E27FC236}">
                  <a16:creationId xmlns:a16="http://schemas.microsoft.com/office/drawing/2014/main" id="{25F99390-F168-524F-0A29-0B9863DCF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7418" y="2967403"/>
              <a:ext cx="481526" cy="598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5567E64-F512-0969-5C49-553942E7457C}"/>
              </a:ext>
            </a:extLst>
          </p:cNvPr>
          <p:cNvGrpSpPr/>
          <p:nvPr/>
        </p:nvGrpSpPr>
        <p:grpSpPr>
          <a:xfrm>
            <a:off x="6677013" y="5649350"/>
            <a:ext cx="769441" cy="769441"/>
            <a:chOff x="1621347" y="2497276"/>
            <a:chExt cx="769441" cy="7694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5EF1478-293D-36ED-9E74-E7114B6A2448}"/>
                </a:ext>
              </a:extLst>
            </p:cNvPr>
            <p:cNvSpPr/>
            <p:nvPr/>
          </p:nvSpPr>
          <p:spPr>
            <a:xfrm>
              <a:off x="1621347" y="2497276"/>
              <a:ext cx="769441" cy="769441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" descr="D:\7. Infographic EPPO\Picture icon\Color Icon\Bio (4).png">
              <a:extLst>
                <a:ext uri="{FF2B5EF4-FFF2-40B4-BE49-F238E27FC236}">
                  <a16:creationId xmlns:a16="http://schemas.microsoft.com/office/drawing/2014/main" id="{C58D2697-BF04-1A36-9867-B5BC50C301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0" r="20343" b="12503"/>
            <a:stretch/>
          </p:blipFill>
          <p:spPr bwMode="auto">
            <a:xfrm>
              <a:off x="1822354" y="2563866"/>
              <a:ext cx="391189" cy="580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548A0C2-77FE-8AEB-2D49-C50302EE17A9}"/>
              </a:ext>
            </a:extLst>
          </p:cNvPr>
          <p:cNvGrpSpPr/>
          <p:nvPr/>
        </p:nvGrpSpPr>
        <p:grpSpPr>
          <a:xfrm>
            <a:off x="4326010" y="821545"/>
            <a:ext cx="974820" cy="974820"/>
            <a:chOff x="5817119" y="221868"/>
            <a:chExt cx="1008112" cy="100811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37037A9-A599-8124-08FF-8A22A1054D77}"/>
                </a:ext>
              </a:extLst>
            </p:cNvPr>
            <p:cNvSpPr/>
            <p:nvPr/>
          </p:nvSpPr>
          <p:spPr>
            <a:xfrm>
              <a:off x="5817119" y="221868"/>
              <a:ext cx="1008112" cy="1008112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12" descr="D:\7. Infographic EPPO\Picture icon\Color Icon\gas_pump_nozzle_400_clr_4870.png">
              <a:extLst>
                <a:ext uri="{FF2B5EF4-FFF2-40B4-BE49-F238E27FC236}">
                  <a16:creationId xmlns:a16="http://schemas.microsoft.com/office/drawing/2014/main" id="{0E56A32D-F883-553D-E799-266F38CABA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221"/>
            <a:stretch/>
          </p:blipFill>
          <p:spPr bwMode="auto">
            <a:xfrm flipH="1">
              <a:off x="5983202" y="409241"/>
              <a:ext cx="688862" cy="660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81A350-CC03-E5CD-344B-76531F3FDB9A}"/>
              </a:ext>
            </a:extLst>
          </p:cNvPr>
          <p:cNvGrpSpPr/>
          <p:nvPr/>
        </p:nvGrpSpPr>
        <p:grpSpPr>
          <a:xfrm>
            <a:off x="142596" y="1153957"/>
            <a:ext cx="3896430" cy="2265751"/>
            <a:chOff x="112200" y="1177161"/>
            <a:chExt cx="3896430" cy="2265751"/>
          </a:xfrm>
        </p:grpSpPr>
        <p:sp>
          <p:nvSpPr>
            <p:cNvPr id="15" name="Text Box 3">
              <a:extLst>
                <a:ext uri="{FF2B5EF4-FFF2-40B4-BE49-F238E27FC236}">
                  <a16:creationId xmlns:a16="http://schemas.microsoft.com/office/drawing/2014/main" id="{24D617AD-DF20-189F-10AA-3A441F4637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905" y="2858137"/>
              <a:ext cx="36444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thaiDist" eaLnBrk="1" fontAlgn="base" hangingPunct="1"/>
              <a:r>
                <a:rPr lang="th-TH" altLang="th-TH" sz="2000" b="1" u="sng" dirty="0">
                  <a:solidFill>
                    <a:srgbClr val="1BB765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เพิ่มขึ้น</a:t>
              </a:r>
              <a:r>
                <a:rPr lang="th-TH" altLang="th-TH" sz="2000" b="1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 </a:t>
              </a:r>
              <a:r>
                <a:rPr lang="th-TH" altLang="th-TH" sz="1200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จากการฟื้นตัวของเศรษฐกิจในประเทศ ส่งผลให้มีการเดินทางท่องเที่ยวมากขึ้น</a:t>
              </a:r>
              <a:endParaRPr lang="th-TH" altLang="th-TH" sz="1800" dirty="0">
                <a:latin typeface="Kanit" pitchFamily="2" charset="-34"/>
                <a:ea typeface="Arial Unicode MS" pitchFamily="34" charset="-128"/>
                <a:cs typeface="Kanit" pitchFamily="2" charset="-34"/>
              </a:endParaRPr>
            </a:p>
          </p:txBody>
        </p:sp>
        <p:sp>
          <p:nvSpPr>
            <p:cNvPr id="78" name="Text Box 3">
              <a:extLst>
                <a:ext uri="{FF2B5EF4-FFF2-40B4-BE49-F238E27FC236}">
                  <a16:creationId xmlns:a16="http://schemas.microsoft.com/office/drawing/2014/main" id="{84285EE1-C195-E0C0-EEC0-998F93B66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200" y="1562217"/>
              <a:ext cx="389643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thaiDist" eaLnBrk="1" fontAlgn="base" hangingPunct="1"/>
              <a:r>
                <a:rPr lang="th-TH" altLang="th-TH" sz="2000" b="1" u="sng" dirty="0">
                  <a:solidFill>
                    <a:srgbClr val="FF0000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ลดลง</a:t>
              </a:r>
              <a:r>
                <a:rPr lang="th-TH" altLang="th-TH" sz="1400" b="1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 </a:t>
              </a:r>
              <a:r>
                <a:rPr lang="th-TH" altLang="th-TH" sz="1200" spc="-30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เมื่อเทียบกับฐานการใช้ที่สูงของปี 2565 จากนโยบาย</a:t>
              </a:r>
              <a:r>
                <a:rPr lang="th-TH" altLang="th-TH" sz="1200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ที่ให้มีการนำมาใช้ผลิตไฟฟ้าทดแทน </a:t>
              </a:r>
              <a:r>
                <a:rPr lang="en-US" altLang="th-TH" sz="1200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LNG</a:t>
              </a:r>
              <a:r>
                <a:rPr lang="th-TH" altLang="th-TH" sz="1200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 ในช่วงที่มีราคาสูง</a:t>
              </a:r>
            </a:p>
          </p:txBody>
        </p:sp>
        <p:sp>
          <p:nvSpPr>
            <p:cNvPr id="80" name="Text Box 3">
              <a:extLst>
                <a:ext uri="{FF2B5EF4-FFF2-40B4-BE49-F238E27FC236}">
                  <a16:creationId xmlns:a16="http://schemas.microsoft.com/office/drawing/2014/main" id="{944D2BD2-88BC-2B46-7632-888D337F0C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27" y="1177161"/>
              <a:ext cx="154436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2400" b="1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กลุ่มดีเซล</a:t>
              </a:r>
            </a:p>
          </p:txBody>
        </p:sp>
        <p:sp>
          <p:nvSpPr>
            <p:cNvPr id="81" name="Text Box 3">
              <a:extLst>
                <a:ext uri="{FF2B5EF4-FFF2-40B4-BE49-F238E27FC236}">
                  <a16:creationId xmlns:a16="http://schemas.microsoft.com/office/drawing/2014/main" id="{B8984141-B111-B417-599E-66155E2C76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720" y="2447268"/>
              <a:ext cx="17390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2400" b="1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กลุ่มเบนซิน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A70AC66-8FC8-23EE-7340-0DB9FF47E2F7}"/>
                </a:ext>
              </a:extLst>
            </p:cNvPr>
            <p:cNvSpPr txBox="1"/>
            <p:nvPr/>
          </p:nvSpPr>
          <p:spPr>
            <a:xfrm>
              <a:off x="1782187" y="2444092"/>
              <a:ext cx="1530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BB765"/>
                  </a:solidFill>
                  <a:latin typeface="Kanit" pitchFamily="2" charset="-34"/>
                  <a:ea typeface="Tahoma" pitchFamily="34" charset="0"/>
                  <a:cs typeface="Kanit" pitchFamily="2" charset="-34"/>
                  <a:sym typeface="Wingdings 3"/>
                </a:rPr>
                <a:t></a:t>
              </a:r>
              <a:r>
                <a:rPr lang="th-TH" sz="2400" b="1" dirty="0">
                  <a:solidFill>
                    <a:srgbClr val="1BB765"/>
                  </a:solidFill>
                  <a:latin typeface="Kanit" pitchFamily="2" charset="-34"/>
                  <a:ea typeface="Tahoma" pitchFamily="34" charset="0"/>
                  <a:cs typeface="Kanit" pitchFamily="2" charset="-34"/>
                  <a:sym typeface="Wingdings 3"/>
                </a:rPr>
                <a:t> 4.0</a:t>
              </a:r>
              <a:r>
                <a:rPr lang="en-US" sz="2400" b="1" dirty="0">
                  <a:solidFill>
                    <a:srgbClr val="1BB765"/>
                  </a:solidFill>
                  <a:latin typeface="Kanit" pitchFamily="2" charset="-34"/>
                  <a:ea typeface="Tahoma" pitchFamily="34" charset="0"/>
                  <a:cs typeface="Kanit" pitchFamily="2" charset="-34"/>
                  <a:sym typeface="Wingdings 3"/>
                </a:rPr>
                <a:t>%</a:t>
              </a:r>
              <a:endParaRPr lang="th-TH" sz="2400" b="1" dirty="0">
                <a:solidFill>
                  <a:srgbClr val="1BB765"/>
                </a:solidFill>
                <a:latin typeface="Kanit" pitchFamily="2" charset="-34"/>
                <a:ea typeface="Tahoma" pitchFamily="34" charset="0"/>
                <a:cs typeface="Kanit" pitchFamily="2" charset="-34"/>
                <a:sym typeface="Wingdings 3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25601C-AAF0-09C2-74F8-E94DF5B38E66}"/>
              </a:ext>
            </a:extLst>
          </p:cNvPr>
          <p:cNvGrpSpPr/>
          <p:nvPr/>
        </p:nvGrpSpPr>
        <p:grpSpPr>
          <a:xfrm>
            <a:off x="211835" y="5229200"/>
            <a:ext cx="4925434" cy="1353259"/>
            <a:chOff x="191661" y="3685368"/>
            <a:chExt cx="7019529" cy="1455585"/>
          </a:xfrm>
        </p:grpSpPr>
        <p:sp>
          <p:nvSpPr>
            <p:cNvPr id="75" name="Text Box 3">
              <a:extLst>
                <a:ext uri="{FF2B5EF4-FFF2-40B4-BE49-F238E27FC236}">
                  <a16:creationId xmlns:a16="http://schemas.microsoft.com/office/drawing/2014/main" id="{5C74E2DB-7420-C0F5-871E-8EFA1162D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674" y="4511961"/>
              <a:ext cx="6967516" cy="62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thaiDist" eaLnBrk="1" fontAlgn="base" hangingPunct="1"/>
              <a:r>
                <a:rPr lang="th-TH" altLang="th-TH" sz="2000" b="1" u="sng" dirty="0">
                  <a:solidFill>
                    <a:srgbClr val="1BB765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เพิ่มขึ้น</a:t>
              </a:r>
              <a:r>
                <a:rPr lang="th-TH" altLang="th-TH" sz="2000" b="1" dirty="0">
                  <a:solidFill>
                    <a:srgbClr val="1BB765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 </a:t>
              </a:r>
              <a:r>
                <a:rPr lang="th-TH" altLang="th-TH" sz="1200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จากการฟื้นตัวด้านการท่องเที่ยว ประกอบกับรัฐบาลประกาศใช้นโยบายฟรีวีซ่าสำหรับนักท่องเที่ยวจีนและคาซัคสถาน</a:t>
              </a:r>
              <a:endParaRPr lang="th-TH" altLang="th-TH" sz="1800" dirty="0">
                <a:latin typeface="Kanit" pitchFamily="2" charset="-34"/>
                <a:ea typeface="Arial Unicode MS" pitchFamily="34" charset="-128"/>
                <a:cs typeface="Kanit" pitchFamily="2" charset="-34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E549DD1-D97F-EA8D-664A-631F0C51A08A}"/>
                </a:ext>
              </a:extLst>
            </p:cNvPr>
            <p:cNvSpPr txBox="1"/>
            <p:nvPr/>
          </p:nvSpPr>
          <p:spPr>
            <a:xfrm>
              <a:off x="191661" y="4074486"/>
              <a:ext cx="2163837" cy="49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BB765"/>
                  </a:solidFill>
                  <a:latin typeface="Kanit" pitchFamily="2" charset="-34"/>
                  <a:ea typeface="Tahoma" pitchFamily="34" charset="0"/>
                  <a:cs typeface="Kanit" pitchFamily="2" charset="-34"/>
                  <a:sym typeface="Wingdings 3"/>
                </a:rPr>
                <a:t></a:t>
              </a:r>
              <a:r>
                <a:rPr lang="th-TH" sz="2400" b="1" dirty="0">
                  <a:solidFill>
                    <a:srgbClr val="1BB765"/>
                  </a:solidFill>
                  <a:latin typeface="Kanit" pitchFamily="2" charset="-34"/>
                  <a:ea typeface="Tahoma" pitchFamily="34" charset="0"/>
                  <a:cs typeface="Kanit" pitchFamily="2" charset="-34"/>
                  <a:sym typeface="Wingdings 3"/>
                </a:rPr>
                <a:t> 49.9</a:t>
              </a:r>
              <a:r>
                <a:rPr lang="en-US" sz="2400" b="1" dirty="0">
                  <a:solidFill>
                    <a:srgbClr val="1BB765"/>
                  </a:solidFill>
                  <a:latin typeface="Kanit" pitchFamily="2" charset="-34"/>
                  <a:ea typeface="Tahoma" pitchFamily="34" charset="0"/>
                  <a:cs typeface="Kanit" pitchFamily="2" charset="-34"/>
                  <a:sym typeface="Wingdings 3"/>
                </a:rPr>
                <a:t>%</a:t>
              </a:r>
              <a:endParaRPr lang="th-TH" sz="2400" b="1" dirty="0">
                <a:solidFill>
                  <a:srgbClr val="1BB765"/>
                </a:solidFill>
                <a:latin typeface="Kanit" pitchFamily="2" charset="-34"/>
                <a:ea typeface="Tahoma" pitchFamily="34" charset="0"/>
                <a:cs typeface="Kanit" pitchFamily="2" charset="-34"/>
                <a:sym typeface="Wingdings 3"/>
              </a:endParaRPr>
            </a:p>
          </p:txBody>
        </p:sp>
        <p:sp>
          <p:nvSpPr>
            <p:cNvPr id="90" name="Text Box 3">
              <a:extLst>
                <a:ext uri="{FF2B5EF4-FFF2-40B4-BE49-F238E27FC236}">
                  <a16:creationId xmlns:a16="http://schemas.microsoft.com/office/drawing/2014/main" id="{665E1ACC-E2F1-CA0D-5EB8-E0CF2B71A6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102" y="3685368"/>
              <a:ext cx="5469920" cy="496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2400" b="1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น้ำมันเครื่องบินและน้ำมันก๊าด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920B3D1-2DF7-A7BF-8BBD-1D9483DA1E8E}"/>
              </a:ext>
            </a:extLst>
          </p:cNvPr>
          <p:cNvGrpSpPr/>
          <p:nvPr/>
        </p:nvGrpSpPr>
        <p:grpSpPr>
          <a:xfrm>
            <a:off x="7647461" y="5841128"/>
            <a:ext cx="2590427" cy="477655"/>
            <a:chOff x="2027745" y="5867124"/>
            <a:chExt cx="2590427" cy="477655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28A2BD0-AAC9-D251-8024-8CE2AE10AE06}"/>
                </a:ext>
              </a:extLst>
            </p:cNvPr>
            <p:cNvSpPr txBox="1"/>
            <p:nvPr/>
          </p:nvSpPr>
          <p:spPr>
            <a:xfrm>
              <a:off x="2951153" y="5867124"/>
              <a:ext cx="1667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FF3300"/>
                  </a:solidFill>
                  <a:latin typeface="Kanit" pitchFamily="2" charset="-34"/>
                  <a:ea typeface="Tahoma" pitchFamily="34" charset="0"/>
                  <a:cs typeface="Kanit" pitchFamily="2" charset="-34"/>
                  <a:sym typeface="Wingdings 3"/>
                </a:rPr>
                <a:t> </a:t>
              </a:r>
              <a:r>
                <a:rPr lang="th-TH" sz="2400" b="1" dirty="0">
                  <a:solidFill>
                    <a:srgbClr val="FF3300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  <a:sym typeface="Wingdings 3"/>
                </a:rPr>
                <a:t>15.8</a:t>
              </a:r>
              <a:r>
                <a:rPr lang="th-TH" altLang="th-TH" sz="2400" b="1" dirty="0">
                  <a:solidFill>
                    <a:srgbClr val="FF3300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%</a:t>
              </a:r>
            </a:p>
          </p:txBody>
        </p:sp>
        <p:sp>
          <p:nvSpPr>
            <p:cNvPr id="91" name="Text Box 3">
              <a:extLst>
                <a:ext uri="{FF2B5EF4-FFF2-40B4-BE49-F238E27FC236}">
                  <a16:creationId xmlns:a16="http://schemas.microsoft.com/office/drawing/2014/main" id="{A4B2A00D-69D0-A581-88FF-761BF899E2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7745" y="5883114"/>
              <a:ext cx="14380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2400" b="1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น้ำมันเตา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22D439-A09C-90D2-9735-E9585575A46E}"/>
              </a:ext>
            </a:extLst>
          </p:cNvPr>
          <p:cNvGrpSpPr/>
          <p:nvPr/>
        </p:nvGrpSpPr>
        <p:grpSpPr>
          <a:xfrm>
            <a:off x="183217" y="3789040"/>
            <a:ext cx="3689342" cy="963190"/>
            <a:chOff x="859444" y="5358267"/>
            <a:chExt cx="4015994" cy="1037066"/>
          </a:xfrm>
        </p:grpSpPr>
        <p:sp>
          <p:nvSpPr>
            <p:cNvPr id="79" name="Text Box 3">
              <a:extLst>
                <a:ext uri="{FF2B5EF4-FFF2-40B4-BE49-F238E27FC236}">
                  <a16:creationId xmlns:a16="http://schemas.microsoft.com/office/drawing/2014/main" id="{13FEC420-D436-667F-489A-A60B3FAB5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0596" y="5765706"/>
              <a:ext cx="3570249" cy="6296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thaiDist" eaLnBrk="1" fontAlgn="base" hangingPunct="1"/>
              <a:r>
                <a:rPr lang="th-TH" altLang="th-TH" sz="2000" b="1" u="sng" dirty="0">
                  <a:solidFill>
                    <a:srgbClr val="1BB765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เพิ่มขึ้น</a:t>
              </a:r>
              <a:r>
                <a:rPr lang="th-TH" altLang="th-TH" sz="1400" b="1" dirty="0">
                  <a:solidFill>
                    <a:schemeClr val="bg1"/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 </a:t>
              </a:r>
              <a:r>
                <a:rPr lang="th-TH" altLang="th-TH" sz="1200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จากการที่ใช้ในภาคอุตสาหกรรมและภาคขนส่งที่เพิ่มขึ้น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335F322-2E86-D5D3-A3E0-4CC71BFC2DBB}"/>
                </a:ext>
              </a:extLst>
            </p:cNvPr>
            <p:cNvSpPr txBox="1"/>
            <p:nvPr/>
          </p:nvSpPr>
          <p:spPr>
            <a:xfrm>
              <a:off x="3208419" y="5373378"/>
              <a:ext cx="1667019" cy="49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BB765"/>
                  </a:solidFill>
                  <a:latin typeface="Kanit" pitchFamily="2" charset="-34"/>
                  <a:ea typeface="Tahoma" pitchFamily="34" charset="0"/>
                  <a:cs typeface="Kanit" pitchFamily="2" charset="-34"/>
                  <a:sym typeface="Wingdings 3"/>
                </a:rPr>
                <a:t></a:t>
              </a:r>
              <a:r>
                <a:rPr lang="th-TH" sz="2400" b="1" dirty="0">
                  <a:solidFill>
                    <a:srgbClr val="1BB765"/>
                  </a:solidFill>
                  <a:latin typeface="Kanit" pitchFamily="2" charset="-34"/>
                  <a:ea typeface="Tahoma" pitchFamily="34" charset="0"/>
                  <a:cs typeface="Kanit" pitchFamily="2" charset="-34"/>
                  <a:sym typeface="Wingdings 3"/>
                </a:rPr>
                <a:t> </a:t>
              </a:r>
              <a:r>
                <a:rPr lang="en-US" sz="2400" b="1" dirty="0">
                  <a:solidFill>
                    <a:srgbClr val="1BB765"/>
                  </a:solidFill>
                  <a:latin typeface="Kanit" pitchFamily="2" charset="-34"/>
                  <a:ea typeface="Tahoma" pitchFamily="34" charset="0"/>
                  <a:cs typeface="Kanit" pitchFamily="2" charset="-34"/>
                  <a:sym typeface="Wingdings 3"/>
                </a:rPr>
                <a:t>1.7%</a:t>
              </a:r>
              <a:endParaRPr lang="th-TH" sz="2400" b="1" dirty="0">
                <a:solidFill>
                  <a:srgbClr val="1BB765"/>
                </a:solidFill>
                <a:latin typeface="Kanit" pitchFamily="2" charset="-34"/>
                <a:ea typeface="Tahoma" pitchFamily="34" charset="0"/>
                <a:cs typeface="Kanit" pitchFamily="2" charset="-34"/>
                <a:sym typeface="Wingdings 3"/>
              </a:endParaRPr>
            </a:p>
          </p:txBody>
        </p:sp>
        <p:sp>
          <p:nvSpPr>
            <p:cNvPr id="92" name="Text Box 3">
              <a:extLst>
                <a:ext uri="{FF2B5EF4-FFF2-40B4-BE49-F238E27FC236}">
                  <a16:creationId xmlns:a16="http://schemas.microsoft.com/office/drawing/2014/main" id="{E71E540E-DDBD-B8CF-4876-A4D697B983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444" y="5358267"/>
              <a:ext cx="2725301" cy="49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2400" b="1" dirty="0"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ปิโตรเลียมเหลว*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87F5A33-0E86-F4AF-23B7-8802DB9AD529}"/>
              </a:ext>
            </a:extLst>
          </p:cNvPr>
          <p:cNvSpPr/>
          <p:nvPr/>
        </p:nvSpPr>
        <p:spPr>
          <a:xfrm>
            <a:off x="150923" y="4725144"/>
            <a:ext cx="48286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000" i="1" u="sng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หมายเหตุ</a:t>
            </a:r>
            <a:r>
              <a:rPr lang="en-US" sz="1000" i="1" u="sng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</a:t>
            </a:r>
            <a:r>
              <a:rPr lang="en-US" sz="1000" i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</a:t>
            </a:r>
            <a:r>
              <a:rPr lang="th-TH" sz="10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*   </a:t>
            </a:r>
            <a:r>
              <a:rPr kumimoji="0" lang="th-TH" altLang="th-TH" sz="100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" pitchFamily="2" charset="-34"/>
                <a:cs typeface="Kanit" pitchFamily="2" charset="-34"/>
              </a:rPr>
              <a:t>ไม่รวม</a:t>
            </a:r>
            <a:r>
              <a:rPr kumimoji="0" lang="th-TH" altLang="th-TH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" pitchFamily="2" charset="-34"/>
                <a:cs typeface="Kanit" pitchFamily="2" charset="-34"/>
              </a:rPr>
              <a:t>การใช้ </a:t>
            </a:r>
            <a:r>
              <a:rPr kumimoji="0" lang="en-US" altLang="th-TH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" pitchFamily="2" charset="-34"/>
                <a:cs typeface="Kanit" pitchFamily="2" charset="-34"/>
              </a:rPr>
              <a:t>LPG </a:t>
            </a:r>
            <a:r>
              <a:rPr kumimoji="0" lang="th-TH" altLang="th-TH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Kanit" pitchFamily="2" charset="-34"/>
                <a:cs typeface="Kanit" pitchFamily="2" charset="-34"/>
              </a:rPr>
              <a:t>ที่ใช้เป็นวัตถุดิบในอุตสาหกรรมปิโตรเคมี</a:t>
            </a:r>
            <a:endParaRPr lang="th-TH" sz="1000" dirty="0"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B08FEF0A-9D11-88D5-E085-7440838A8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126" y="1157931"/>
            <a:ext cx="1732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3300"/>
                </a:solidFill>
                <a:latin typeface="Kanit" pitchFamily="2" charset="-34"/>
                <a:ea typeface="Tahoma" pitchFamily="34" charset="0"/>
                <a:cs typeface="Kanit" pitchFamily="2" charset="-34"/>
                <a:sym typeface="Wingdings 3"/>
              </a:rPr>
              <a:t> </a:t>
            </a:r>
            <a:r>
              <a:rPr lang="th-TH" sz="2400" b="1" dirty="0">
                <a:solidFill>
                  <a:srgbClr val="FF3300"/>
                </a:solidFill>
                <a:latin typeface="Kanit" pitchFamily="2" charset="-34"/>
                <a:ea typeface="Arial Unicode MS" pitchFamily="34" charset="-128"/>
                <a:cs typeface="Kanit" pitchFamily="2" charset="-34"/>
                <a:sym typeface="Wingdings 3"/>
              </a:rPr>
              <a:t>5.7</a:t>
            </a:r>
            <a:r>
              <a:rPr lang="th-TH" altLang="th-TH" sz="2400" b="1" dirty="0">
                <a:solidFill>
                  <a:srgbClr val="FF3300"/>
                </a:solidFill>
                <a:latin typeface="Kanit" pitchFamily="2" charset="-34"/>
                <a:ea typeface="Arial Unicode MS" pitchFamily="34" charset="-128"/>
                <a:cs typeface="Kanit" pitchFamily="2" charset="-34"/>
              </a:rPr>
              <a:t>%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5BD7E98-B5F7-40E9-B62A-B20DFFADDEE1}"/>
              </a:ext>
            </a:extLst>
          </p:cNvPr>
          <p:cNvSpPr txBox="1"/>
          <p:nvPr/>
        </p:nvSpPr>
        <p:spPr>
          <a:xfrm>
            <a:off x="2438812" y="749204"/>
            <a:ext cx="2698356" cy="229984"/>
          </a:xfrm>
          <a:prstGeom prst="rect">
            <a:avLst/>
          </a:prstGeom>
          <a:noFill/>
        </p:spPr>
        <p:txBody>
          <a:bodyPr wrap="square" lIns="7200" tIns="7200" rIns="7200" bIns="7200" rtlCol="0">
            <a:spAutoFit/>
          </a:bodyPr>
          <a:lstStyle/>
          <a:p>
            <a:pPr algn="ct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13</a:t>
            </a:r>
            <a:r>
              <a:rPr lang="th-TH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8  </a:t>
            </a:r>
            <a:r>
              <a:rPr lang="th-TH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ล้านลิตรต่อวัน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1CF3BEC-4E81-4745-A887-80E8E27A4367}"/>
              </a:ext>
            </a:extLst>
          </p:cNvPr>
          <p:cNvGrpSpPr/>
          <p:nvPr/>
        </p:nvGrpSpPr>
        <p:grpSpPr>
          <a:xfrm>
            <a:off x="3830659" y="1308956"/>
            <a:ext cx="5473262" cy="3805921"/>
            <a:chOff x="9761469" y="1874258"/>
            <a:chExt cx="4619547" cy="3477075"/>
          </a:xfrm>
        </p:grpSpPr>
        <p:graphicFrame>
          <p:nvGraphicFramePr>
            <p:cNvPr id="96" name="Chart 95">
              <a:extLst>
                <a:ext uri="{FF2B5EF4-FFF2-40B4-BE49-F238E27FC236}">
                  <a16:creationId xmlns:a16="http://schemas.microsoft.com/office/drawing/2014/main" id="{0FD3A9AF-C9D4-47B0-83EA-4F04414F02A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45319250"/>
                </p:ext>
              </p:extLst>
            </p:nvPr>
          </p:nvGraphicFramePr>
          <p:xfrm>
            <a:off x="9761469" y="1874258"/>
            <a:ext cx="4619547" cy="34770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F1CA1ED-E2A8-4A4B-A96B-E378AD08C837}"/>
                </a:ext>
              </a:extLst>
            </p:cNvPr>
            <p:cNvSpPr txBox="1"/>
            <p:nvPr/>
          </p:nvSpPr>
          <p:spPr>
            <a:xfrm>
              <a:off x="11220145" y="3370726"/>
              <a:ext cx="1426805" cy="78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การใช้รวม </a:t>
              </a:r>
            </a:p>
            <a:p>
              <a:pPr algn="ctr"/>
              <a:r>
                <a:rPr lang="th-TH" b="1" dirty="0"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1</a:t>
              </a:r>
              <a:r>
                <a:rPr lang="en-US" b="1" dirty="0"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3</a:t>
              </a:r>
              <a:r>
                <a:rPr lang="th-TH" b="1" dirty="0"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8</a:t>
              </a:r>
            </a:p>
            <a:p>
              <a:pPr algn="ctr"/>
              <a:r>
                <a:rPr lang="th-TH" sz="1400" b="1" dirty="0"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ล้านลิตรต่อวัน</a:t>
              </a:r>
            </a:p>
          </p:txBody>
        </p:sp>
      </p:grpSp>
      <p:sp>
        <p:nvSpPr>
          <p:cNvPr id="102" name="Parallelogram 101">
            <a:extLst>
              <a:ext uri="{FF2B5EF4-FFF2-40B4-BE49-F238E27FC236}">
                <a16:creationId xmlns:a16="http://schemas.microsoft.com/office/drawing/2014/main" id="{EFE68D91-394F-4790-AD8C-6ACDAADF0E17}"/>
              </a:ext>
            </a:extLst>
          </p:cNvPr>
          <p:cNvSpPr/>
          <p:nvPr/>
        </p:nvSpPr>
        <p:spPr>
          <a:xfrm>
            <a:off x="5021311" y="-27384"/>
            <a:ext cx="7483401" cy="735301"/>
          </a:xfrm>
          <a:prstGeom prst="parallelogram">
            <a:avLst>
              <a:gd name="adj" fmla="val 46105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3968581-B6FA-4AEF-86DD-FEE4B192799D}"/>
              </a:ext>
            </a:extLst>
          </p:cNvPr>
          <p:cNvSpPr txBox="1"/>
          <p:nvPr/>
        </p:nvSpPr>
        <p:spPr>
          <a:xfrm>
            <a:off x="5300830" y="127475"/>
            <a:ext cx="5176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latin typeface="Kanit" pitchFamily="2" charset="-34"/>
                <a:ea typeface="Tahoma" pitchFamily="34" charset="0"/>
                <a:cs typeface="Kanit" pitchFamily="2" charset="-34"/>
              </a:rPr>
              <a:t>การจัดหาและการใช้น้ำมันสำเร็จรูป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B4DC6FB-F792-477F-AD6D-1F7CFC1155DB}"/>
              </a:ext>
            </a:extLst>
          </p:cNvPr>
          <p:cNvGrpSpPr/>
          <p:nvPr/>
        </p:nvGrpSpPr>
        <p:grpSpPr>
          <a:xfrm flipH="1">
            <a:off x="10234160" y="44624"/>
            <a:ext cx="3278664" cy="650803"/>
            <a:chOff x="-36512" y="6146396"/>
            <a:chExt cx="6057264" cy="705237"/>
          </a:xfrm>
        </p:grpSpPr>
        <p:pic>
          <p:nvPicPr>
            <p:cNvPr id="105" name="Picture 5" descr="D:\7. Infographic EPPO\Picture icon\Monthly Report Info\EPPO 2014\11-01.png">
              <a:extLst>
                <a:ext uri="{FF2B5EF4-FFF2-40B4-BE49-F238E27FC236}">
                  <a16:creationId xmlns:a16="http://schemas.microsoft.com/office/drawing/2014/main" id="{835DA26C-10E6-4EF8-99D7-E633DC33B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6226124"/>
              <a:ext cx="1700144" cy="622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5" descr="D:\7. Infographic EPPO\Picture icon\Monthly Report Info\EPPO 2014\11-01.png">
              <a:extLst>
                <a:ext uri="{FF2B5EF4-FFF2-40B4-BE49-F238E27FC236}">
                  <a16:creationId xmlns:a16="http://schemas.microsoft.com/office/drawing/2014/main" id="{D1DECE52-6470-41E8-B9DB-4307D731B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85198" y="6264130"/>
              <a:ext cx="1603439" cy="587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6" descr="D:\7. Infographic EPPO\Picture icon\Monthly Report Info\EPPO 2014\6-01.png">
              <a:extLst>
                <a:ext uri="{FF2B5EF4-FFF2-40B4-BE49-F238E27FC236}">
                  <a16:creationId xmlns:a16="http://schemas.microsoft.com/office/drawing/2014/main" id="{C4BDEC91-D0A8-4997-8489-3B44BB5EAD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15742" y="6146396"/>
              <a:ext cx="2185342" cy="695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6" descr="D:\7. Infographic EPPO\Picture icon\Monthly Report Info\EPPO 2014\6-01.png">
              <a:extLst>
                <a:ext uri="{FF2B5EF4-FFF2-40B4-BE49-F238E27FC236}">
                  <a16:creationId xmlns:a16="http://schemas.microsoft.com/office/drawing/2014/main" id="{669F5A26-C9AF-459F-839B-02679C91FA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33" t="50000" b="163"/>
            <a:stretch/>
          </p:blipFill>
          <p:spPr bwMode="auto">
            <a:xfrm>
              <a:off x="4940250" y="6507063"/>
              <a:ext cx="1080502" cy="335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9" name="Parallelogram 108">
            <a:extLst>
              <a:ext uri="{FF2B5EF4-FFF2-40B4-BE49-F238E27FC236}">
                <a16:creationId xmlns:a16="http://schemas.microsoft.com/office/drawing/2014/main" id="{D66E7EB6-1E25-4ACA-B09E-A887AF5A5B92}"/>
              </a:ext>
            </a:extLst>
          </p:cNvPr>
          <p:cNvSpPr/>
          <p:nvPr/>
        </p:nvSpPr>
        <p:spPr>
          <a:xfrm>
            <a:off x="6844201" y="4505328"/>
            <a:ext cx="3065338" cy="749350"/>
          </a:xfrm>
          <a:prstGeom prst="parallelogram">
            <a:avLst>
              <a:gd name="adj" fmla="val 8509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Parallelogram 109">
            <a:extLst>
              <a:ext uri="{FF2B5EF4-FFF2-40B4-BE49-F238E27FC236}">
                <a16:creationId xmlns:a16="http://schemas.microsoft.com/office/drawing/2014/main" id="{0D00A910-15B5-4680-AE90-B954C503929A}"/>
              </a:ext>
            </a:extLst>
          </p:cNvPr>
          <p:cNvSpPr/>
          <p:nvPr/>
        </p:nvSpPr>
        <p:spPr>
          <a:xfrm>
            <a:off x="7363624" y="1392016"/>
            <a:ext cx="3226499" cy="749350"/>
          </a:xfrm>
          <a:prstGeom prst="parallelogram">
            <a:avLst>
              <a:gd name="adj" fmla="val 88308"/>
            </a:avLst>
          </a:prstGeom>
          <a:solidFill>
            <a:srgbClr val="778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Parallelogram 110">
            <a:extLst>
              <a:ext uri="{FF2B5EF4-FFF2-40B4-BE49-F238E27FC236}">
                <a16:creationId xmlns:a16="http://schemas.microsoft.com/office/drawing/2014/main" id="{82CB84B8-1316-4442-B449-245D6A75AB87}"/>
              </a:ext>
            </a:extLst>
          </p:cNvPr>
          <p:cNvSpPr/>
          <p:nvPr/>
        </p:nvSpPr>
        <p:spPr>
          <a:xfrm>
            <a:off x="8899843" y="1546715"/>
            <a:ext cx="2329806" cy="749350"/>
          </a:xfrm>
          <a:prstGeom prst="parallelogram">
            <a:avLst>
              <a:gd name="adj" fmla="val 8359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Parallelogram 111">
            <a:extLst>
              <a:ext uri="{FF2B5EF4-FFF2-40B4-BE49-F238E27FC236}">
                <a16:creationId xmlns:a16="http://schemas.microsoft.com/office/drawing/2014/main" id="{B4241E91-E0DA-40DE-B19E-18EA841C5037}"/>
              </a:ext>
            </a:extLst>
          </p:cNvPr>
          <p:cNvSpPr/>
          <p:nvPr/>
        </p:nvSpPr>
        <p:spPr>
          <a:xfrm>
            <a:off x="7927680" y="2855180"/>
            <a:ext cx="2987556" cy="749350"/>
          </a:xfrm>
          <a:prstGeom prst="parallelogram">
            <a:avLst>
              <a:gd name="adj" fmla="val 86702"/>
            </a:avLst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A28C22C-840C-43F6-85AA-653442AC437B}"/>
              </a:ext>
            </a:extLst>
          </p:cNvPr>
          <p:cNvSpPr txBox="1"/>
          <p:nvPr/>
        </p:nvSpPr>
        <p:spPr>
          <a:xfrm>
            <a:off x="7912935" y="1522640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alt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การผลิต</a:t>
            </a:r>
            <a:endParaRPr lang="th-TH" alt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ea typeface="Arial Unicode MS" pitchFamily="34" charset="-128"/>
              <a:cs typeface="Kanit" pitchFamily="2" charset="-34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0E231BB-B6A3-4479-A5A4-545EE1E08B91}"/>
              </a:ext>
            </a:extLst>
          </p:cNvPr>
          <p:cNvSpPr txBox="1"/>
          <p:nvPr/>
        </p:nvSpPr>
        <p:spPr>
          <a:xfrm>
            <a:off x="7259746" y="4630937"/>
            <a:ext cx="1861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การส่งออก</a:t>
            </a:r>
            <a:endParaRPr lang="th-TH" alt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ea typeface="Arial Unicode MS" pitchFamily="34" charset="-128"/>
              <a:cs typeface="Kanit" pitchFamily="2" charset="-34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DB13F31-308E-424D-B39F-EDDE607E2474}"/>
              </a:ext>
            </a:extLst>
          </p:cNvPr>
          <p:cNvSpPr txBox="1"/>
          <p:nvPr/>
        </p:nvSpPr>
        <p:spPr>
          <a:xfrm>
            <a:off x="9153952" y="1638539"/>
            <a:ext cx="1891589" cy="506983"/>
          </a:xfrm>
          <a:prstGeom prst="rect">
            <a:avLst/>
          </a:prstGeom>
          <a:noFill/>
        </p:spPr>
        <p:txBody>
          <a:bodyPr wrap="square" lIns="7200" tIns="7200" rIns="7200" bIns="7200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174</a:t>
            </a:r>
          </a:p>
          <a:p>
            <a:pPr algn="ctr"/>
            <a:r>
              <a:rPr lang="th-TH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ล้านลิตรต่อวัน</a:t>
            </a:r>
          </a:p>
        </p:txBody>
      </p:sp>
      <p:sp>
        <p:nvSpPr>
          <p:cNvPr id="116" name="Parallelogram 115">
            <a:extLst>
              <a:ext uri="{FF2B5EF4-FFF2-40B4-BE49-F238E27FC236}">
                <a16:creationId xmlns:a16="http://schemas.microsoft.com/office/drawing/2014/main" id="{09E9A52F-9A66-40E6-BFCA-CE68CF380D08}"/>
              </a:ext>
            </a:extLst>
          </p:cNvPr>
          <p:cNvSpPr/>
          <p:nvPr/>
        </p:nvSpPr>
        <p:spPr>
          <a:xfrm>
            <a:off x="9327500" y="3056504"/>
            <a:ext cx="2146273" cy="750035"/>
          </a:xfrm>
          <a:prstGeom prst="parallelogram">
            <a:avLst>
              <a:gd name="adj" fmla="val 8527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Parallelogram 116">
            <a:extLst>
              <a:ext uri="{FF2B5EF4-FFF2-40B4-BE49-F238E27FC236}">
                <a16:creationId xmlns:a16="http://schemas.microsoft.com/office/drawing/2014/main" id="{441669F1-FFEB-48C9-B47F-D05F37438B90}"/>
              </a:ext>
            </a:extLst>
          </p:cNvPr>
          <p:cNvSpPr/>
          <p:nvPr/>
        </p:nvSpPr>
        <p:spPr>
          <a:xfrm>
            <a:off x="8375513" y="4674620"/>
            <a:ext cx="2135969" cy="748263"/>
          </a:xfrm>
          <a:prstGeom prst="parallelogram">
            <a:avLst>
              <a:gd name="adj" fmla="val 95589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Kanit" pitchFamily="2" charset="-34"/>
              <a:cs typeface="Kanit" pitchFamily="2" charset="-34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5121BCE-E957-4A7A-A498-A1B2B1C77F3B}"/>
              </a:ext>
            </a:extLst>
          </p:cNvPr>
          <p:cNvSpPr txBox="1"/>
          <p:nvPr/>
        </p:nvSpPr>
        <p:spPr>
          <a:xfrm>
            <a:off x="9646722" y="3169555"/>
            <a:ext cx="1329395" cy="506983"/>
          </a:xfrm>
          <a:prstGeom prst="rect">
            <a:avLst/>
          </a:prstGeom>
          <a:noFill/>
        </p:spPr>
        <p:txBody>
          <a:bodyPr wrap="square" lIns="7200" tIns="7200" rIns="7200" bIns="7200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11</a:t>
            </a:r>
          </a:p>
          <a:p>
            <a:pPr algn="ctr"/>
            <a:r>
              <a:rPr lang="th-TH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ล้านลิตรต่อวัน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4BBE887-69F0-4B7A-BBF8-71BF29C44B49}"/>
              </a:ext>
            </a:extLst>
          </p:cNvPr>
          <p:cNvSpPr txBox="1"/>
          <p:nvPr/>
        </p:nvSpPr>
        <p:spPr>
          <a:xfrm>
            <a:off x="8547408" y="4783461"/>
            <a:ext cx="1600359" cy="506983"/>
          </a:xfrm>
          <a:prstGeom prst="rect">
            <a:avLst/>
          </a:prstGeom>
          <a:noFill/>
        </p:spPr>
        <p:txBody>
          <a:bodyPr wrap="square" lIns="7200" tIns="7200" rIns="7200" bIns="7200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29</a:t>
            </a:r>
          </a:p>
          <a:p>
            <a:pPr algn="ctr"/>
            <a:r>
              <a:rPr lang="th-TH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ล้านลิตรต่อวัน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EF5EE14-B469-44AF-ADD8-7D3997077E1E}"/>
              </a:ext>
            </a:extLst>
          </p:cNvPr>
          <p:cNvSpPr txBox="1"/>
          <p:nvPr/>
        </p:nvSpPr>
        <p:spPr>
          <a:xfrm>
            <a:off x="8350383" y="2998891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alt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การนำเข้า</a:t>
            </a:r>
            <a:endParaRPr lang="th-TH" alt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itchFamily="2" charset="-34"/>
              <a:ea typeface="Arial Unicode MS" pitchFamily="34" charset="-128"/>
              <a:cs typeface="Kanit" pitchFamily="2" charset="-34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A175CF9-597F-4E44-BCCA-108E1975C512}"/>
              </a:ext>
            </a:extLst>
          </p:cNvPr>
          <p:cNvGrpSpPr/>
          <p:nvPr/>
        </p:nvGrpSpPr>
        <p:grpSpPr>
          <a:xfrm>
            <a:off x="10713666" y="2067676"/>
            <a:ext cx="1488777" cy="625012"/>
            <a:chOff x="9138764" y="3896826"/>
            <a:chExt cx="1488777" cy="625012"/>
          </a:xfrm>
        </p:grpSpPr>
        <p:sp>
          <p:nvSpPr>
            <p:cNvPr id="122" name="Down Arrow 152">
              <a:extLst>
                <a:ext uri="{FF2B5EF4-FFF2-40B4-BE49-F238E27FC236}">
                  <a16:creationId xmlns:a16="http://schemas.microsoft.com/office/drawing/2014/main" id="{609181DC-AADA-45EA-A312-8DCB8FEF86F5}"/>
                </a:ext>
              </a:extLst>
            </p:cNvPr>
            <p:cNvSpPr/>
            <p:nvPr/>
          </p:nvSpPr>
          <p:spPr>
            <a:xfrm rot="10800000">
              <a:off x="9138764" y="3896826"/>
              <a:ext cx="534090" cy="499901"/>
            </a:xfrm>
            <a:prstGeom prst="downArrow">
              <a:avLst/>
            </a:prstGeom>
            <a:solidFill>
              <a:srgbClr val="1BB76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rgbClr val="27F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khumvit Set" panose="02000506000000020004" pitchFamily="2" charset="-34"/>
                <a:cs typeface="Sukhumvit Set" panose="02000506000000020004" pitchFamily="2" charset="-34"/>
              </a:endParaRPr>
            </a:p>
          </p:txBody>
        </p:sp>
        <p:sp>
          <p:nvSpPr>
            <p:cNvPr id="123" name="Text Box 3">
              <a:extLst>
                <a:ext uri="{FF2B5EF4-FFF2-40B4-BE49-F238E27FC236}">
                  <a16:creationId xmlns:a16="http://schemas.microsoft.com/office/drawing/2014/main" id="{76AC5114-527A-4FA8-842D-7FF7C4C0DB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2451" y="3998618"/>
              <a:ext cx="11150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b="1" dirty="0">
                  <a:solidFill>
                    <a:srgbClr val="1BB76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3.6%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CF28B0F-EA6A-49F9-BFF2-74CC3B81BFD2}"/>
              </a:ext>
            </a:extLst>
          </p:cNvPr>
          <p:cNvGrpSpPr/>
          <p:nvPr/>
        </p:nvGrpSpPr>
        <p:grpSpPr>
          <a:xfrm>
            <a:off x="10388012" y="3932747"/>
            <a:ext cx="1479209" cy="523220"/>
            <a:chOff x="9423539" y="4008350"/>
            <a:chExt cx="1479209" cy="523220"/>
          </a:xfrm>
        </p:grpSpPr>
        <p:sp>
          <p:nvSpPr>
            <p:cNvPr id="128" name="Down Arrow 152">
              <a:extLst>
                <a:ext uri="{FF2B5EF4-FFF2-40B4-BE49-F238E27FC236}">
                  <a16:creationId xmlns:a16="http://schemas.microsoft.com/office/drawing/2014/main" id="{C2198968-CB57-4F1C-93D1-108DE72ED3AF}"/>
                </a:ext>
              </a:extLst>
            </p:cNvPr>
            <p:cNvSpPr/>
            <p:nvPr/>
          </p:nvSpPr>
          <p:spPr>
            <a:xfrm rot="10800000" flipV="1">
              <a:off x="9423539" y="4018971"/>
              <a:ext cx="523506" cy="467041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129" name="Text Box 3">
              <a:extLst>
                <a:ext uri="{FF2B5EF4-FFF2-40B4-BE49-F238E27FC236}">
                  <a16:creationId xmlns:a16="http://schemas.microsoft.com/office/drawing/2014/main" id="{426316B8-2FBB-44F4-A1A4-DC08943D5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7658" y="4008350"/>
              <a:ext cx="11150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8.5%</a:t>
              </a:r>
            </a:p>
          </p:txBody>
        </p:sp>
      </p:grpSp>
      <p:sp>
        <p:nvSpPr>
          <p:cNvPr id="136" name="Slide Number Placeholder 3">
            <a:extLst>
              <a:ext uri="{FF2B5EF4-FFF2-40B4-BE49-F238E27FC236}">
                <a16:creationId xmlns:a16="http://schemas.microsoft.com/office/drawing/2014/main" id="{246A25B5-3806-4599-86A1-EBEBFA563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4847" y="6377209"/>
            <a:ext cx="2844800" cy="365125"/>
          </a:xfrm>
        </p:spPr>
        <p:txBody>
          <a:bodyPr/>
          <a:lstStyle/>
          <a:p>
            <a:r>
              <a:rPr lang="en-US" sz="1100" dirty="0">
                <a:latin typeface="Kanit" pitchFamily="2" charset="-34"/>
                <a:cs typeface="Kanit" pitchFamily="2" charset="-34"/>
              </a:rPr>
              <a:t>4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6603A0C-4453-40DA-BFBD-A031E70BED2C}"/>
              </a:ext>
            </a:extLst>
          </p:cNvPr>
          <p:cNvGrpSpPr/>
          <p:nvPr/>
        </p:nvGrpSpPr>
        <p:grpSpPr>
          <a:xfrm>
            <a:off x="10147767" y="5057535"/>
            <a:ext cx="1560210" cy="591815"/>
            <a:chOff x="9342538" y="3939755"/>
            <a:chExt cx="1560210" cy="591815"/>
          </a:xfrm>
        </p:grpSpPr>
        <p:sp>
          <p:nvSpPr>
            <p:cNvPr id="84" name="Down Arrow 152">
              <a:extLst>
                <a:ext uri="{FF2B5EF4-FFF2-40B4-BE49-F238E27FC236}">
                  <a16:creationId xmlns:a16="http://schemas.microsoft.com/office/drawing/2014/main" id="{DACC9154-F312-438A-9CE3-03879E201E21}"/>
                </a:ext>
              </a:extLst>
            </p:cNvPr>
            <p:cNvSpPr/>
            <p:nvPr/>
          </p:nvSpPr>
          <p:spPr>
            <a:xfrm rot="10800000">
              <a:off x="9342538" y="3939755"/>
              <a:ext cx="523506" cy="467041"/>
            </a:xfrm>
            <a:prstGeom prst="downArrow">
              <a:avLst/>
            </a:prstGeom>
            <a:solidFill>
              <a:srgbClr val="1BB76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27F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85" name="Text Box 3">
              <a:extLst>
                <a:ext uri="{FF2B5EF4-FFF2-40B4-BE49-F238E27FC236}">
                  <a16:creationId xmlns:a16="http://schemas.microsoft.com/office/drawing/2014/main" id="{6BA731B2-434A-453E-BA03-3B5202176F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7658" y="4008350"/>
              <a:ext cx="11150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b="1" dirty="0">
                  <a:solidFill>
                    <a:srgbClr val="1BB76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14.5%</a:t>
              </a:r>
            </a:p>
          </p:txBody>
        </p:sp>
      </p:grpSp>
      <p:sp>
        <p:nvSpPr>
          <p:cNvPr id="94" name="Freeform 5">
            <a:extLst>
              <a:ext uri="{FF2B5EF4-FFF2-40B4-BE49-F238E27FC236}">
                <a16:creationId xmlns:a16="http://schemas.microsoft.com/office/drawing/2014/main" id="{FAB0871D-AE15-462D-AA80-77A968D5E712}"/>
              </a:ext>
            </a:extLst>
          </p:cNvPr>
          <p:cNvSpPr/>
          <p:nvPr/>
        </p:nvSpPr>
        <p:spPr>
          <a:xfrm>
            <a:off x="5336901" y="827884"/>
            <a:ext cx="2105216" cy="409539"/>
          </a:xfrm>
          <a:custGeom>
            <a:avLst/>
            <a:gdLst/>
            <a:ahLst/>
            <a:cxnLst/>
            <a:rect l="l" t="t" r="r" b="b"/>
            <a:pathLst>
              <a:path w="6771459" h="1532680">
                <a:moveTo>
                  <a:pt x="0" y="0"/>
                </a:moveTo>
                <a:lnTo>
                  <a:pt x="6771459" y="0"/>
                </a:lnTo>
                <a:lnTo>
                  <a:pt x="6771459" y="1532680"/>
                </a:lnTo>
                <a:lnTo>
                  <a:pt x="0" y="15326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84" b="-84"/>
            </a:stretch>
          </a:blipFill>
        </p:spPr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59EFA73-2C3E-48AE-BB63-EEBFDFD6D23B}"/>
              </a:ext>
            </a:extLst>
          </p:cNvPr>
          <p:cNvGrpSpPr/>
          <p:nvPr/>
        </p:nvGrpSpPr>
        <p:grpSpPr>
          <a:xfrm>
            <a:off x="6307802" y="637746"/>
            <a:ext cx="3630617" cy="611664"/>
            <a:chOff x="8637458" y="1833228"/>
            <a:chExt cx="3630617" cy="611664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BCF4508-B962-49AA-9C92-F1E8ECA9EBC7}"/>
                </a:ext>
              </a:extLst>
            </p:cNvPr>
            <p:cNvSpPr/>
            <p:nvPr/>
          </p:nvSpPr>
          <p:spPr>
            <a:xfrm>
              <a:off x="9928998" y="1833228"/>
              <a:ext cx="2339077" cy="6116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Rectangle 2">
              <a:extLst>
                <a:ext uri="{FF2B5EF4-FFF2-40B4-BE49-F238E27FC236}">
                  <a16:creationId xmlns:a16="http://schemas.microsoft.com/office/drawing/2014/main" id="{867FA3EC-048D-4F67-BDAD-07AF4DA3883F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637458" y="1872810"/>
              <a:ext cx="3538996" cy="548125"/>
            </a:xfrm>
            <a:prstGeom prst="rect">
              <a:avLst/>
            </a:prstGeom>
          </p:spPr>
          <p:txBody>
            <a:bodyPr vert="horz" lIns="91440" tIns="45721" rIns="91440" bIns="45721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th-TH" sz="24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ม.ค. – ธ.ค. 2566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5258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F38F8-2B9F-436C-81CA-241A1F9BA78A}"/>
              </a:ext>
            </a:extLst>
          </p:cNvPr>
          <p:cNvSpPr/>
          <p:nvPr/>
        </p:nvSpPr>
        <p:spPr>
          <a:xfrm>
            <a:off x="5357267" y="-12902"/>
            <a:ext cx="6834733" cy="6895285"/>
          </a:xfrm>
          <a:prstGeom prst="rect">
            <a:avLst/>
          </a:prstGeom>
          <a:solidFill>
            <a:schemeClr val="bg2">
              <a:alpha val="7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7D7325-A04A-C53E-0F72-1B0738DB9041}"/>
              </a:ext>
            </a:extLst>
          </p:cNvPr>
          <p:cNvGrpSpPr/>
          <p:nvPr/>
        </p:nvGrpSpPr>
        <p:grpSpPr>
          <a:xfrm>
            <a:off x="5704419" y="4069991"/>
            <a:ext cx="5902306" cy="2383346"/>
            <a:chOff x="5709285" y="4294664"/>
            <a:chExt cx="5956342" cy="234305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25A40E-9305-1F1F-5D4A-0BBFBDA62076}"/>
                </a:ext>
              </a:extLst>
            </p:cNvPr>
            <p:cNvSpPr/>
            <p:nvPr/>
          </p:nvSpPr>
          <p:spPr>
            <a:xfrm>
              <a:off x="5709285" y="5685525"/>
              <a:ext cx="5956342" cy="157199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2714F7A-75D5-4D2D-F59B-50ECA30A18C3}"/>
                </a:ext>
              </a:extLst>
            </p:cNvPr>
            <p:cNvGrpSpPr/>
            <p:nvPr/>
          </p:nvGrpSpPr>
          <p:grpSpPr>
            <a:xfrm>
              <a:off x="5709285" y="4294664"/>
              <a:ext cx="5956342" cy="2343057"/>
              <a:chOff x="5709285" y="4155764"/>
              <a:chExt cx="5956342" cy="234305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A87AF75E-4EBD-F6C4-10D1-A2D64FA80727}"/>
                  </a:ext>
                </a:extLst>
              </p:cNvPr>
              <p:cNvGrpSpPr/>
              <p:nvPr/>
            </p:nvGrpSpPr>
            <p:grpSpPr>
              <a:xfrm>
                <a:off x="5913139" y="4155764"/>
                <a:ext cx="5740424" cy="2343057"/>
                <a:chOff x="5916949" y="4155764"/>
                <a:chExt cx="5740424" cy="2450165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DFC0B69C-DFFA-ACE3-6E14-0D911D582739}"/>
                    </a:ext>
                  </a:extLst>
                </p:cNvPr>
                <p:cNvGrpSpPr/>
                <p:nvPr/>
              </p:nvGrpSpPr>
              <p:grpSpPr>
                <a:xfrm>
                  <a:off x="6898682" y="4188787"/>
                  <a:ext cx="4758691" cy="2417142"/>
                  <a:chOff x="6898682" y="4188787"/>
                  <a:chExt cx="4758691" cy="2417142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7BA33E36-D5C0-6F7C-4CAF-434F922AE754}"/>
                      </a:ext>
                    </a:extLst>
                  </p:cNvPr>
                  <p:cNvGrpSpPr/>
                  <p:nvPr/>
                </p:nvGrpSpPr>
                <p:grpSpPr>
                  <a:xfrm>
                    <a:off x="9953897" y="4632487"/>
                    <a:ext cx="1703476" cy="1970769"/>
                    <a:chOff x="9953897" y="4632487"/>
                    <a:chExt cx="1703476" cy="1970769"/>
                  </a:xfrm>
                </p:grpSpPr>
                <p:grpSp>
                  <p:nvGrpSpPr>
                    <p:cNvPr id="96" name="Group 95">
                      <a:extLst>
                        <a:ext uri="{FF2B5EF4-FFF2-40B4-BE49-F238E27FC236}">
                          <a16:creationId xmlns:a16="http://schemas.microsoft.com/office/drawing/2014/main" id="{9775316A-E5BF-0533-3442-248A328399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53897" y="4632487"/>
                      <a:ext cx="495376" cy="1970769"/>
                      <a:chOff x="2248185" y="5009967"/>
                      <a:chExt cx="495376" cy="1778442"/>
                    </a:xfrm>
                  </p:grpSpPr>
                  <p:sp>
                    <p:nvSpPr>
                      <p:cNvPr id="103" name="Rectangle: Top Corners Rounded 102">
                        <a:extLst>
                          <a:ext uri="{FF2B5EF4-FFF2-40B4-BE49-F238E27FC236}">
                            <a16:creationId xmlns:a16="http://schemas.microsoft.com/office/drawing/2014/main" id="{8D251D6B-CDC7-C0EA-AF30-08442FA75C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48185" y="5009967"/>
                        <a:ext cx="495376" cy="367826"/>
                      </a:xfrm>
                      <a:prstGeom prst="round2SameRect">
                        <a:avLst>
                          <a:gd name="adj1" fmla="val 50000"/>
                          <a:gd name="adj2" fmla="val 0"/>
                        </a:avLst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801"/>
                      </a:p>
                    </p:txBody>
                  </p:sp>
                  <p:sp>
                    <p:nvSpPr>
                      <p:cNvPr id="104" name="Rectangle: Top Corners Rounded 103">
                        <a:extLst>
                          <a:ext uri="{FF2B5EF4-FFF2-40B4-BE49-F238E27FC236}">
                            <a16:creationId xmlns:a16="http://schemas.microsoft.com/office/drawing/2014/main" id="{372ABD50-D4DF-0184-6A6C-ABF835D6267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2248185" y="5372591"/>
                        <a:ext cx="495376" cy="1415818"/>
                      </a:xfrm>
                      <a:prstGeom prst="round2SameRect">
                        <a:avLst>
                          <a:gd name="adj1" fmla="val 27513"/>
                          <a:gd name="adj2" fmla="val 0"/>
                        </a:avLst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801"/>
                      </a:p>
                    </p:txBody>
                  </p:sp>
                </p:grpSp>
                <p:grpSp>
                  <p:nvGrpSpPr>
                    <p:cNvPr id="97" name="Group 96">
                      <a:extLst>
                        <a:ext uri="{FF2B5EF4-FFF2-40B4-BE49-F238E27FC236}">
                          <a16:creationId xmlns:a16="http://schemas.microsoft.com/office/drawing/2014/main" id="{F40737C1-2587-EAA7-5AB6-3CB78EE395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86112" y="4632487"/>
                      <a:ext cx="495376" cy="1970769"/>
                      <a:chOff x="2789335" y="5009967"/>
                      <a:chExt cx="495376" cy="1778442"/>
                    </a:xfrm>
                  </p:grpSpPr>
                  <p:sp>
                    <p:nvSpPr>
                      <p:cNvPr id="101" name="Rectangle: Top Corners Rounded 100">
                        <a:extLst>
                          <a:ext uri="{FF2B5EF4-FFF2-40B4-BE49-F238E27FC236}">
                            <a16:creationId xmlns:a16="http://schemas.microsoft.com/office/drawing/2014/main" id="{69FF8245-04D4-6F58-7114-D781533A2E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89335" y="5009967"/>
                        <a:ext cx="495376" cy="367826"/>
                      </a:xfrm>
                      <a:prstGeom prst="round2SameRect">
                        <a:avLst>
                          <a:gd name="adj1" fmla="val 50000"/>
                          <a:gd name="adj2" fmla="val 0"/>
                        </a:avLst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801"/>
                      </a:p>
                    </p:txBody>
                  </p:sp>
                  <p:sp>
                    <p:nvSpPr>
                      <p:cNvPr id="102" name="Rectangle: Top Corners Rounded 101">
                        <a:extLst>
                          <a:ext uri="{FF2B5EF4-FFF2-40B4-BE49-F238E27FC236}">
                            <a16:creationId xmlns:a16="http://schemas.microsoft.com/office/drawing/2014/main" id="{64E3F5D1-E566-0C5B-65F4-D170D2DD39C2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2789335" y="5372591"/>
                        <a:ext cx="495376" cy="1415818"/>
                      </a:xfrm>
                      <a:prstGeom prst="round2SameRect">
                        <a:avLst>
                          <a:gd name="adj1" fmla="val 27513"/>
                          <a:gd name="adj2" fmla="val 0"/>
                        </a:avLst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801"/>
                      </a:p>
                    </p:txBody>
                  </p:sp>
                </p:grpSp>
                <p:grpSp>
                  <p:nvGrpSpPr>
                    <p:cNvPr id="98" name="Group 97">
                      <a:extLst>
                        <a:ext uri="{FF2B5EF4-FFF2-40B4-BE49-F238E27FC236}">
                          <a16:creationId xmlns:a16="http://schemas.microsoft.com/office/drawing/2014/main" id="{A93EE39D-F5D6-4E32-8D5D-8336567974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14135" y="4632487"/>
                      <a:ext cx="643238" cy="1970769"/>
                      <a:chOff x="2813331" y="5009967"/>
                      <a:chExt cx="469687" cy="1778442"/>
                    </a:xfrm>
                  </p:grpSpPr>
                  <p:sp>
                    <p:nvSpPr>
                      <p:cNvPr id="99" name="Rectangle: Top Corners Rounded 98">
                        <a:extLst>
                          <a:ext uri="{FF2B5EF4-FFF2-40B4-BE49-F238E27FC236}">
                            <a16:creationId xmlns:a16="http://schemas.microsoft.com/office/drawing/2014/main" id="{999570A2-8B7B-4BBE-3E0F-364C6F07DB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13331" y="5009967"/>
                        <a:ext cx="469687" cy="367826"/>
                      </a:xfrm>
                      <a:prstGeom prst="round2SameRect">
                        <a:avLst>
                          <a:gd name="adj1" fmla="val 50000"/>
                          <a:gd name="adj2" fmla="val 0"/>
                        </a:avLst>
                      </a:prstGeom>
                      <a:solidFill>
                        <a:srgbClr val="00B0F0"/>
                      </a:solidFill>
                      <a:ln>
                        <a:solidFill>
                          <a:srgbClr val="FFFFFF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801"/>
                      </a:p>
                    </p:txBody>
                  </p:sp>
                  <p:sp>
                    <p:nvSpPr>
                      <p:cNvPr id="100" name="Rectangle: Top Corners Rounded 99">
                        <a:extLst>
                          <a:ext uri="{FF2B5EF4-FFF2-40B4-BE49-F238E27FC236}">
                            <a16:creationId xmlns:a16="http://schemas.microsoft.com/office/drawing/2014/main" id="{FD7165EB-98DD-25F7-9A45-5958801E75A4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2813331" y="5372591"/>
                        <a:ext cx="469687" cy="1415818"/>
                      </a:xfrm>
                      <a:prstGeom prst="round2SameRect">
                        <a:avLst>
                          <a:gd name="adj1" fmla="val 27513"/>
                          <a:gd name="adj2" fmla="val 0"/>
                        </a:avLst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801"/>
                      </a:p>
                    </p:txBody>
                  </p:sp>
                </p:grpSp>
              </p:grp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C6F2CAFF-E7F1-6120-FA97-CE9D9F2932E7}"/>
                      </a:ext>
                    </a:extLst>
                  </p:cNvPr>
                  <p:cNvGrpSpPr/>
                  <p:nvPr/>
                </p:nvGrpSpPr>
                <p:grpSpPr>
                  <a:xfrm>
                    <a:off x="6898682" y="4188787"/>
                    <a:ext cx="3013642" cy="2417142"/>
                    <a:chOff x="6898682" y="4188787"/>
                    <a:chExt cx="3013642" cy="2417142"/>
                  </a:xfrm>
                </p:grpSpPr>
                <p:grpSp>
                  <p:nvGrpSpPr>
                    <p:cNvPr id="126" name="Group 125">
                      <a:extLst>
                        <a:ext uri="{FF2B5EF4-FFF2-40B4-BE49-F238E27FC236}">
                          <a16:creationId xmlns:a16="http://schemas.microsoft.com/office/drawing/2014/main" id="{1FFEC0EF-8663-266B-D1FD-31BDAB9105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722639" y="4188787"/>
                      <a:ext cx="1189685" cy="2417142"/>
                      <a:chOff x="4081756" y="4570908"/>
                      <a:chExt cx="1060726" cy="2217498"/>
                    </a:xfrm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D3445237-76FC-0AF5-9B61-71F297A5C9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081756" y="4570908"/>
                        <a:ext cx="1060726" cy="2217498"/>
                        <a:chOff x="7896195" y="1730628"/>
                        <a:chExt cx="576078" cy="2706479"/>
                      </a:xfrm>
                      <a:noFill/>
                    </p:grpSpPr>
                    <p:sp>
                      <p:nvSpPr>
                        <p:cNvPr id="57" name="Rectangle: Top Corners Rounded 56">
                          <a:extLst>
                            <a:ext uri="{FF2B5EF4-FFF2-40B4-BE49-F238E27FC236}">
                              <a16:creationId xmlns:a16="http://schemas.microsoft.com/office/drawing/2014/main" id="{F0D7AE92-E286-151E-5F83-CEC210914A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96209" y="1730628"/>
                          <a:ext cx="576064" cy="946752"/>
                        </a:xfrm>
                        <a:prstGeom prst="round2SameRect">
                          <a:avLst>
                            <a:gd name="adj1" fmla="val 36153"/>
                            <a:gd name="adj2" fmla="val 0"/>
                          </a:avLst>
                        </a:prstGeom>
                        <a:solidFill>
                          <a:srgbClr val="00B0F0"/>
                        </a:solidFill>
                        <a:ln>
                          <a:solidFill>
                            <a:srgbClr val="FFFFFF"/>
                          </a:solidFill>
                        </a:ln>
                      </p:spPr>
                      <p:style>
                        <a:lnRef idx="2">
                          <a:schemeClr val="accent5">
                            <a:shade val="50000"/>
                          </a:schemeClr>
                        </a:lnRef>
                        <a:fillRef idx="1">
                          <a:schemeClr val="accent5"/>
                        </a:fillRef>
                        <a:effectRef idx="0">
                          <a:schemeClr val="accent5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801" dirty="0"/>
                        </a:p>
                      </p:txBody>
                    </p:sp>
                    <p:sp>
                      <p:nvSpPr>
                        <p:cNvPr id="58" name="Rectangle: Top Corners Rounded 57">
                          <a:extLst>
                            <a:ext uri="{FF2B5EF4-FFF2-40B4-BE49-F238E27FC236}">
                              <a16:creationId xmlns:a16="http://schemas.microsoft.com/office/drawing/2014/main" id="{1889C207-0D14-6935-998D-1FE9FB00E1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7896195" y="2221986"/>
                          <a:ext cx="576064" cy="2215121"/>
                        </a:xfrm>
                        <a:prstGeom prst="round2SameRect">
                          <a:avLst>
                            <a:gd name="adj1" fmla="val 11049"/>
                            <a:gd name="adj2" fmla="val 0"/>
                          </a:avLst>
                        </a:prstGeom>
                        <a:noFill/>
                        <a:ln>
                          <a:solidFill>
                            <a:srgbClr val="FFFFFF"/>
                          </a:solidFill>
                        </a:ln>
                      </p:spPr>
                      <p:style>
                        <a:lnRef idx="2">
                          <a:schemeClr val="accent5">
                            <a:shade val="50000"/>
                          </a:schemeClr>
                        </a:lnRef>
                        <a:fillRef idx="1">
                          <a:schemeClr val="accent5"/>
                        </a:fillRef>
                        <a:effectRef idx="0">
                          <a:schemeClr val="accent5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801" dirty="0"/>
                        </a:p>
                      </p:txBody>
                    </p:sp>
                  </p:grpSp>
                  <p:cxnSp>
                    <p:nvCxnSpPr>
                      <p:cNvPr id="56" name="Straight Connector 55">
                        <a:extLst>
                          <a:ext uri="{FF2B5EF4-FFF2-40B4-BE49-F238E27FC236}">
                            <a16:creationId xmlns:a16="http://schemas.microsoft.com/office/drawing/2014/main" id="{BEEB02CC-16D6-8445-5405-32308CA14CD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656963" y="5013052"/>
                        <a:ext cx="0" cy="1755438"/>
                      </a:xfrm>
                      <a:prstGeom prst="line">
                        <a:avLst/>
                      </a:prstGeom>
                      <a:ln w="28575">
                        <a:solidFill>
                          <a:srgbClr val="FFFFFF"/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71" name="Group 70">
                      <a:extLst>
                        <a:ext uri="{FF2B5EF4-FFF2-40B4-BE49-F238E27FC236}">
                          <a16:creationId xmlns:a16="http://schemas.microsoft.com/office/drawing/2014/main" id="{EB192B45-B6EB-6059-97A1-6B62C2D79C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98682" y="4632488"/>
                      <a:ext cx="495376" cy="1970769"/>
                      <a:chOff x="2295175" y="5009967"/>
                      <a:chExt cx="495376" cy="1778442"/>
                    </a:xfrm>
                  </p:grpSpPr>
                  <p:sp>
                    <p:nvSpPr>
                      <p:cNvPr id="61" name="Rectangle: Top Corners Rounded 60">
                        <a:extLst>
                          <a:ext uri="{FF2B5EF4-FFF2-40B4-BE49-F238E27FC236}">
                            <a16:creationId xmlns:a16="http://schemas.microsoft.com/office/drawing/2014/main" id="{865D6EE8-1E97-F9DE-7528-E9C7C4BD01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5175" y="5009967"/>
                        <a:ext cx="495376" cy="367826"/>
                      </a:xfrm>
                      <a:prstGeom prst="round2SameRect">
                        <a:avLst>
                          <a:gd name="adj1" fmla="val 50000"/>
                          <a:gd name="adj2" fmla="val 0"/>
                        </a:avLst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801"/>
                      </a:p>
                    </p:txBody>
                  </p:sp>
                  <p:sp>
                    <p:nvSpPr>
                      <p:cNvPr id="62" name="Rectangle: Top Corners Rounded 61">
                        <a:extLst>
                          <a:ext uri="{FF2B5EF4-FFF2-40B4-BE49-F238E27FC236}">
                            <a16:creationId xmlns:a16="http://schemas.microsoft.com/office/drawing/2014/main" id="{F96A2E4F-C420-5CA5-9315-76974FB863D0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2295175" y="5372591"/>
                        <a:ext cx="495376" cy="1415818"/>
                      </a:xfrm>
                      <a:prstGeom prst="round2SameRect">
                        <a:avLst>
                          <a:gd name="adj1" fmla="val 27513"/>
                          <a:gd name="adj2" fmla="val 0"/>
                        </a:avLst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801"/>
                      </a:p>
                    </p:txBody>
                  </p:sp>
                </p:grpSp>
                <p:grpSp>
                  <p:nvGrpSpPr>
                    <p:cNvPr id="72" name="Group 71">
                      <a:extLst>
                        <a:ext uri="{FF2B5EF4-FFF2-40B4-BE49-F238E27FC236}">
                          <a16:creationId xmlns:a16="http://schemas.microsoft.com/office/drawing/2014/main" id="{7AFD31F1-1FC8-72B0-DF1A-EDED76CDCE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479695" y="4632488"/>
                      <a:ext cx="495376" cy="1970769"/>
                      <a:chOff x="2856645" y="5009967"/>
                      <a:chExt cx="495376" cy="1778442"/>
                    </a:xfrm>
                  </p:grpSpPr>
                  <p:sp>
                    <p:nvSpPr>
                      <p:cNvPr id="63" name="Rectangle: Top Corners Rounded 62">
                        <a:extLst>
                          <a:ext uri="{FF2B5EF4-FFF2-40B4-BE49-F238E27FC236}">
                            <a16:creationId xmlns:a16="http://schemas.microsoft.com/office/drawing/2014/main" id="{FCB2DAF1-CEC8-E618-4D9D-F56DE0430E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56645" y="5009967"/>
                        <a:ext cx="495376" cy="367826"/>
                      </a:xfrm>
                      <a:prstGeom prst="round2SameRect">
                        <a:avLst>
                          <a:gd name="adj1" fmla="val 50000"/>
                          <a:gd name="adj2" fmla="val 0"/>
                        </a:avLst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801"/>
                      </a:p>
                    </p:txBody>
                  </p:sp>
                  <p:sp>
                    <p:nvSpPr>
                      <p:cNvPr id="64" name="Rectangle: Top Corners Rounded 63">
                        <a:extLst>
                          <a:ext uri="{FF2B5EF4-FFF2-40B4-BE49-F238E27FC236}">
                            <a16:creationId xmlns:a16="http://schemas.microsoft.com/office/drawing/2014/main" id="{BD3B263F-0506-E6D5-C942-2AB814CB274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2856645" y="5372591"/>
                        <a:ext cx="495376" cy="1415818"/>
                      </a:xfrm>
                      <a:prstGeom prst="round2SameRect">
                        <a:avLst>
                          <a:gd name="adj1" fmla="val 27513"/>
                          <a:gd name="adj2" fmla="val 0"/>
                        </a:avLst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801"/>
                      </a:p>
                    </p:txBody>
                  </p:sp>
                </p:grpSp>
                <p:grpSp>
                  <p:nvGrpSpPr>
                    <p:cNvPr id="73" name="Group 72">
                      <a:extLst>
                        <a:ext uri="{FF2B5EF4-FFF2-40B4-BE49-F238E27FC236}">
                          <a16:creationId xmlns:a16="http://schemas.microsoft.com/office/drawing/2014/main" id="{319BAD3B-01B5-9F64-0D3E-6528FB8DF9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0992" y="4632488"/>
                      <a:ext cx="630447" cy="1970769"/>
                      <a:chOff x="2856645" y="5009967"/>
                      <a:chExt cx="495376" cy="1778442"/>
                    </a:xfrm>
                  </p:grpSpPr>
                  <p:sp>
                    <p:nvSpPr>
                      <p:cNvPr id="74" name="Rectangle: Top Corners Rounded 73">
                        <a:extLst>
                          <a:ext uri="{FF2B5EF4-FFF2-40B4-BE49-F238E27FC236}">
                            <a16:creationId xmlns:a16="http://schemas.microsoft.com/office/drawing/2014/main" id="{3CEE53B1-C32F-09CE-98A1-B807641E86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56645" y="5009967"/>
                        <a:ext cx="495376" cy="367826"/>
                      </a:xfrm>
                      <a:prstGeom prst="round2SameRect">
                        <a:avLst>
                          <a:gd name="adj1" fmla="val 50000"/>
                          <a:gd name="adj2" fmla="val 0"/>
                        </a:avLst>
                      </a:prstGeom>
                      <a:solidFill>
                        <a:srgbClr val="00B0F0"/>
                      </a:solidFill>
                      <a:ln>
                        <a:solidFill>
                          <a:srgbClr val="FFFFFF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801"/>
                      </a:p>
                    </p:txBody>
                  </p:sp>
                  <p:sp>
                    <p:nvSpPr>
                      <p:cNvPr id="75" name="Rectangle: Top Corners Rounded 74">
                        <a:extLst>
                          <a:ext uri="{FF2B5EF4-FFF2-40B4-BE49-F238E27FC236}">
                            <a16:creationId xmlns:a16="http://schemas.microsoft.com/office/drawing/2014/main" id="{EC99F3D3-AF56-F70E-8BEE-54ED9C5210D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2856645" y="5372591"/>
                        <a:ext cx="495376" cy="1415818"/>
                      </a:xfrm>
                      <a:prstGeom prst="round2SameRect">
                        <a:avLst>
                          <a:gd name="adj1" fmla="val 27513"/>
                          <a:gd name="adj2" fmla="val 0"/>
                        </a:avLst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801"/>
                      </a:p>
                    </p:txBody>
                  </p:sp>
                </p:grpSp>
              </p:grp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84875573-0874-A3F8-6531-EB0B776D1F5C}"/>
                    </a:ext>
                  </a:extLst>
                </p:cNvPr>
                <p:cNvGrpSpPr/>
                <p:nvPr/>
              </p:nvGrpSpPr>
              <p:grpSpPr>
                <a:xfrm>
                  <a:off x="5916949" y="4155764"/>
                  <a:ext cx="5677986" cy="591218"/>
                  <a:chOff x="5916949" y="4155764"/>
                  <a:chExt cx="5677986" cy="591218"/>
                </a:xfrm>
              </p:grpSpPr>
              <p:sp>
                <p:nvSpPr>
                  <p:cNvPr id="131" name="Rectangle: Rounded Corners 130">
                    <a:extLst>
                      <a:ext uri="{FF2B5EF4-FFF2-40B4-BE49-F238E27FC236}">
                        <a16:creationId xmlns:a16="http://schemas.microsoft.com/office/drawing/2014/main" id="{87A3CF15-4C68-2595-7B5D-53C4377215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566354" y="3781754"/>
                    <a:ext cx="441636" cy="1189656"/>
                  </a:xfrm>
                  <a:prstGeom prst="roundRect">
                    <a:avLst/>
                  </a:prstGeom>
                  <a:noFill/>
                  <a:ln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1"/>
                  </a:p>
                </p:txBody>
              </p:sp>
              <p:sp>
                <p:nvSpPr>
                  <p:cNvPr id="132" name="Rectangle: Rounded Corners 131">
                    <a:extLst>
                      <a:ext uri="{FF2B5EF4-FFF2-40B4-BE49-F238E27FC236}">
                        <a16:creationId xmlns:a16="http://schemas.microsoft.com/office/drawing/2014/main" id="{3890EFE2-1E78-D91E-4463-F3C69152FC9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635380" y="3637846"/>
                    <a:ext cx="441635" cy="1477475"/>
                  </a:xfrm>
                  <a:prstGeom prst="roundRect">
                    <a:avLst/>
                  </a:prstGeom>
                  <a:noFill/>
                  <a:ln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1" dirty="0"/>
                  </a:p>
                </p:txBody>
              </p:sp>
              <p:sp>
                <p:nvSpPr>
                  <p:cNvPr id="133" name="Rectangle: Rounded Corners 132">
                    <a:extLst>
                      <a:ext uri="{FF2B5EF4-FFF2-40B4-BE49-F238E27FC236}">
                        <a16:creationId xmlns:a16="http://schemas.microsoft.com/office/drawing/2014/main" id="{06785A11-7918-CED3-B5F0-C6DDB4BE95A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185149" y="4162912"/>
                    <a:ext cx="315870" cy="852270"/>
                  </a:xfrm>
                  <a:prstGeom prst="roundRect">
                    <a:avLst/>
                  </a:prstGeom>
                  <a:noFill/>
                  <a:ln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1"/>
                  </a:p>
                </p:txBody>
              </p:sp>
            </p:grp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E31C3CE-A90B-D7D1-7AFB-7CF89800B703}"/>
                  </a:ext>
                </a:extLst>
              </p:cNvPr>
              <p:cNvSpPr/>
              <p:nvPr/>
            </p:nvSpPr>
            <p:spPr>
              <a:xfrm>
                <a:off x="5709285" y="5014148"/>
                <a:ext cx="5956342" cy="33509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C265796-1339-EB1B-AC9E-D82D4C59919A}"/>
              </a:ext>
            </a:extLst>
          </p:cNvPr>
          <p:cNvGrpSpPr/>
          <p:nvPr/>
        </p:nvGrpSpPr>
        <p:grpSpPr>
          <a:xfrm>
            <a:off x="102973" y="1786450"/>
            <a:ext cx="5411089" cy="1874739"/>
            <a:chOff x="7469842" y="4545378"/>
            <a:chExt cx="5041140" cy="17996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8294EB-31DE-4D94-1A81-795B14B17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contrast="40000"/>
            </a:blip>
            <a:stretch>
              <a:fillRect/>
            </a:stretch>
          </p:blipFill>
          <p:spPr>
            <a:xfrm>
              <a:off x="7693732" y="4545378"/>
              <a:ext cx="2111914" cy="76000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56BD59B3-6F64-EB1A-E5BC-57CB7E43BE3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7469841" y="5167250"/>
              <a:ext cx="5041139" cy="1177794"/>
            </a:xfrm>
            <a:prstGeom prst="rect">
              <a:avLst/>
            </a:prstGeom>
          </p:spPr>
          <p:txBody>
            <a:bodyPr vert="horz" lIns="91440" tIns="45721" rIns="91440" bIns="45721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th-TH" sz="13800" b="1" dirty="0">
                  <a:latin typeface="Kanit" pitchFamily="2" charset="-34"/>
                  <a:ea typeface="Tahoma" pitchFamily="34" charset="0"/>
                  <a:cs typeface="Kanit" pitchFamily="2" charset="-34"/>
                </a:rPr>
                <a:t>เบนซิน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1091EA7-0E76-580E-443E-3D18FC25E767}"/>
              </a:ext>
            </a:extLst>
          </p:cNvPr>
          <p:cNvGrpSpPr/>
          <p:nvPr/>
        </p:nvGrpSpPr>
        <p:grpSpPr>
          <a:xfrm>
            <a:off x="176473" y="3765668"/>
            <a:ext cx="4941828" cy="1736877"/>
            <a:chOff x="7434949" y="169709"/>
            <a:chExt cx="4568436" cy="223193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806E261-186E-38FE-7B84-4F8ACB9CBC4C}"/>
                </a:ext>
              </a:extLst>
            </p:cNvPr>
            <p:cNvSpPr/>
            <p:nvPr/>
          </p:nvSpPr>
          <p:spPr>
            <a:xfrm>
              <a:off x="7434949" y="169710"/>
              <a:ext cx="4568436" cy="2231936"/>
            </a:xfrm>
            <a:prstGeom prst="roundRect">
              <a:avLst>
                <a:gd name="adj" fmla="val 11294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CD0672F-B593-59B5-860A-B00A727D1A25}"/>
                </a:ext>
              </a:extLst>
            </p:cNvPr>
            <p:cNvGrpSpPr/>
            <p:nvPr/>
          </p:nvGrpSpPr>
          <p:grpSpPr>
            <a:xfrm>
              <a:off x="7460922" y="169709"/>
              <a:ext cx="4516489" cy="2129813"/>
              <a:chOff x="7066178" y="769462"/>
              <a:chExt cx="4516489" cy="2129813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FCC786-5988-B5E0-6B40-52618C96552D}"/>
                  </a:ext>
                </a:extLst>
              </p:cNvPr>
              <p:cNvSpPr txBox="1"/>
              <p:nvPr/>
            </p:nvSpPr>
            <p:spPr>
              <a:xfrm>
                <a:off x="9068041" y="769462"/>
                <a:ext cx="2293196" cy="3540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14000"/>
                  </a:lnSpc>
                  <a:defRPr/>
                </a:pPr>
                <a:endParaRPr lang="en-US" sz="3200" b="1" dirty="0">
                  <a:solidFill>
                    <a:srgbClr val="FFC000"/>
                  </a:solidFill>
                  <a:latin typeface="Sukhumvit Set" panose="02000506000000020004" pitchFamily="2" charset="-34"/>
                  <a:ea typeface="Tahoma" panose="020B0604030504040204" pitchFamily="34" charset="0"/>
                  <a:cs typeface="Sukhumvit Set" panose="02000506000000020004" pitchFamily="2" charset="-34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B8BC5B-79CD-91CD-6353-34171C0702B6}"/>
                  </a:ext>
                </a:extLst>
              </p:cNvPr>
              <p:cNvSpPr txBox="1"/>
              <p:nvPr/>
            </p:nvSpPr>
            <p:spPr>
              <a:xfrm>
                <a:off x="7066178" y="852553"/>
                <a:ext cx="4516489" cy="2046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>
                  <a:lnSpc>
                    <a:spcPct val="150000"/>
                  </a:lnSpc>
                  <a:tabLst>
                    <a:tab pos="228600" algn="l"/>
                  </a:tabLst>
                  <a:defRPr/>
                </a:pPr>
                <a:r>
                  <a:rPr lang="th-TH" sz="1200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	</a:t>
                </a:r>
                <a:r>
                  <a:rPr lang="th-TH" sz="1300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การใช้น้ำมันกลุ่มเบนซิน เพิ่มขึ้น </a:t>
                </a:r>
                <a:r>
                  <a:rPr lang="en-US" sz="1300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4.</a:t>
                </a:r>
                <a:r>
                  <a:rPr lang="th-TH" sz="1300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0</a:t>
                </a:r>
                <a:r>
                  <a:rPr lang="en-US" sz="1300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%</a:t>
                </a:r>
                <a:r>
                  <a:rPr lang="th-TH" sz="1300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 ซึ่งเป็นผลจากกิจกรรม</a:t>
                </a:r>
                <a:br>
                  <a:rPr lang="th-TH" sz="1300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</a:br>
                <a:r>
                  <a:rPr lang="th-TH" sz="1300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ทางเศรษฐกิจที่ฟื้นตัวดีขึ้น ส่งผลให้มีการเดินทางท่องเที่ยวในประเทศ</a:t>
                </a:r>
                <a:br>
                  <a:rPr lang="th-TH" sz="1300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</a:br>
                <a:r>
                  <a:rPr lang="th-TH" sz="1300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ที่มากขึ้น จากทั้งนักท่องเที่ยวชาวไทยและชาวต่างชาติ โดยปัจจุบัน</a:t>
                </a:r>
                <a:br>
                  <a:rPr lang="th-TH" sz="1300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</a:br>
                <a:r>
                  <a:rPr lang="th-TH" sz="1300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มีจำนวนรถยนต์เบนซินสะสม ณ สิ้นเดือน ธันวาคม 25</a:t>
                </a:r>
                <a:r>
                  <a:rPr lang="en-US" sz="1300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66</a:t>
                </a:r>
                <a:r>
                  <a:rPr lang="th-TH" sz="1300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 อยู่ที่ </a:t>
                </a:r>
                <a:br>
                  <a:rPr lang="th-TH" sz="1300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</a:br>
                <a:r>
                  <a:rPr lang="en-US" sz="1300" b="1" dirty="0">
                    <a:latin typeface="Kanit" pitchFamily="2" charset="-34"/>
                    <a:ea typeface="Tahoma" pitchFamily="34" charset="0"/>
                    <a:cs typeface="Kanit" pitchFamily="2" charset="-34"/>
                  </a:rPr>
                  <a:t>30.</a:t>
                </a:r>
                <a:r>
                  <a:rPr lang="th-TH" sz="1300" b="1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44 ล้านคัน</a:t>
                </a:r>
                <a:r>
                  <a:rPr lang="th-TH" sz="1300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	</a:t>
                </a:r>
                <a:endParaRPr lang="th-TH" sz="1200" dirty="0">
                  <a:latin typeface="Kanit" pitchFamily="2" charset="-34"/>
                  <a:ea typeface="Tahoma" panose="020B0604030504040204" pitchFamily="34" charset="0"/>
                  <a:cs typeface="Kanit" pitchFamily="2" charset="-34"/>
                </a:endParaRPr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143FED1-0412-C1E3-A45C-007248D33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802816"/>
              </p:ext>
            </p:extLst>
          </p:nvPr>
        </p:nvGraphicFramePr>
        <p:xfrm>
          <a:off x="5750890" y="4135851"/>
          <a:ext cx="5925948" cy="223615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84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0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062">
                  <a:extLst>
                    <a:ext uri="{9D8B030D-6E8A-4147-A177-3AD203B41FA5}">
                      <a16:colId xmlns:a16="http://schemas.microsoft.com/office/drawing/2014/main" val="909152541"/>
                    </a:ext>
                  </a:extLst>
                </a:gridCol>
                <a:gridCol w="6207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8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4680">
                  <a:extLst>
                    <a:ext uri="{9D8B030D-6E8A-4147-A177-3AD203B41FA5}">
                      <a16:colId xmlns:a16="http://schemas.microsoft.com/office/drawing/2014/main" val="462083873"/>
                    </a:ext>
                  </a:extLst>
                </a:gridCol>
                <a:gridCol w="532532">
                  <a:extLst>
                    <a:ext uri="{9D8B030D-6E8A-4147-A177-3AD203B41FA5}">
                      <a16:colId xmlns:a16="http://schemas.microsoft.com/office/drawing/2014/main" val="1024304417"/>
                    </a:ext>
                  </a:extLst>
                </a:gridCol>
                <a:gridCol w="712509">
                  <a:extLst>
                    <a:ext uri="{9D8B030D-6E8A-4147-A177-3AD203B41FA5}">
                      <a16:colId xmlns:a16="http://schemas.microsoft.com/office/drawing/2014/main" val="3894994919"/>
                    </a:ext>
                  </a:extLst>
                </a:gridCol>
              </a:tblGrid>
              <a:tr h="37044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ชนิดน้ำมัน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ปริมาณ</a:t>
                      </a:r>
                      <a:r>
                        <a:rPr lang="th-TH" sz="120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การใช้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</a:t>
                      </a:r>
                      <a:r>
                        <a:rPr lang="th-TH" sz="120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</a:t>
                      </a:r>
                      <a:b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</a:b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(ล้านลิตร/วัน)</a:t>
                      </a:r>
                      <a:endParaRPr lang="th-TH" sz="1200" b="1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2566</a:t>
                      </a:r>
                      <a:endParaRPr lang="th-TH" sz="12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  <a:p>
                      <a:pPr marL="0" marR="0" lvl="0" indent="0" algn="ctr" defTabSz="914433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(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ม.ค. –ธ.ค.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ราคาเฉลี่ยถ่วงน้ำหนัก </a:t>
                      </a:r>
                      <a:b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</a:b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(บาท/ลิตร)</a:t>
                      </a:r>
                      <a:endParaRPr lang="th-TH" sz="1200" b="1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7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2564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2566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</a:br>
                      <a:r>
                        <a:rPr lang="th-TH" sz="9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(</a:t>
                      </a:r>
                      <a:r>
                        <a:rPr lang="th-TH" sz="900" b="1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ม.ค. –ธ.ค. </a:t>
                      </a:r>
                      <a:r>
                        <a:rPr lang="th-TH" sz="9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Growth </a:t>
                      </a:r>
                      <a:b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</a:b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(%</a:t>
                      </a: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YoY) </a:t>
                      </a:r>
                      <a:endParaRPr lang="en-US" sz="1100" dirty="0">
                        <a:solidFill>
                          <a:schemeClr val="tx1"/>
                        </a:solidFill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  <a:defRPr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Share</a:t>
                      </a:r>
                      <a:r>
                        <a:rPr lang="en-US" sz="1100" b="1" baseline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</a:t>
                      </a:r>
                      <a:br>
                        <a:rPr lang="th-TH" sz="1100" b="1" baseline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</a:br>
                      <a:r>
                        <a:rPr lang="en-US" sz="1100" b="1" baseline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(%)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2564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539750" algn="l"/>
                          <a:tab pos="900113" algn="l"/>
                          <a:tab pos="1260475" algn="l"/>
                          <a:tab pos="1619250" algn="l"/>
                          <a:tab pos="1979613" algn="l"/>
                          <a:tab pos="2339975" algn="l"/>
                          <a:tab pos="2700338" algn="l"/>
                          <a:tab pos="3060700" algn="l"/>
                          <a:tab pos="3419475" algn="l"/>
                          <a:tab pos="3779838" algn="l"/>
                          <a:tab pos="4140200" algn="l"/>
                          <a:tab pos="4500563" algn="l"/>
                        </a:tabLs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539750" algn="l"/>
                          <a:tab pos="900113" algn="l"/>
                          <a:tab pos="1260475" algn="l"/>
                          <a:tab pos="1619250" algn="l"/>
                          <a:tab pos="1979613" algn="l"/>
                          <a:tab pos="2339975" algn="l"/>
                          <a:tab pos="2700338" algn="l"/>
                          <a:tab pos="3060700" algn="l"/>
                          <a:tab pos="3419475" algn="l"/>
                          <a:tab pos="3779838" algn="l"/>
                          <a:tab pos="4140200" algn="l"/>
                          <a:tab pos="4500563" algn="l"/>
                        </a:tabLst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    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2566</a:t>
                      </a:r>
                      <a:endParaRPr lang="th-TH" sz="11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  <a:p>
                      <a:pPr marL="0" marR="0" lvl="0" indent="0" algn="l" defTabSz="914433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  <a:defRPr/>
                      </a:pPr>
                      <a:r>
                        <a:rPr lang="th-TH" sz="9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</a:t>
                      </a:r>
                      <a:r>
                        <a:rPr lang="th-TH" sz="9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(</a:t>
                      </a:r>
                      <a:r>
                        <a:rPr lang="th-TH" sz="900" b="1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ม.ค. –ธ.ค.</a:t>
                      </a:r>
                      <a:r>
                        <a:rPr lang="th-TH" sz="9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97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339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11125" algn="l"/>
                          <a:tab pos="271463" algn="l"/>
                          <a:tab pos="539750" algn="l"/>
                          <a:tab pos="900113" algn="l"/>
                          <a:tab pos="1260475" algn="l"/>
                          <a:tab pos="1619250" algn="l"/>
                          <a:tab pos="1979613" algn="l"/>
                          <a:tab pos="2339975" algn="l"/>
                          <a:tab pos="2700338" algn="l"/>
                          <a:tab pos="3060700" algn="l"/>
                          <a:tab pos="3419475" algn="l"/>
                          <a:tab pos="3779838" algn="l"/>
                          <a:tab pos="4140200" algn="l"/>
                          <a:tab pos="4500563" algn="l"/>
                        </a:tabLst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กลุ่มเบนซิน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29.03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30.16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31.3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6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4.0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 28.12</a:t>
                      </a:r>
                    </a:p>
                  </a:txBody>
                  <a:tcPr marL="0" marR="857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37.46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36.38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1385">
                <a:tc>
                  <a:txBody>
                    <a:bodyPr/>
                    <a:lstStyle/>
                    <a:p>
                      <a:pPr marL="381635" indent="-269875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90513" algn="l"/>
                          <a:tab pos="446088" algn="l"/>
                          <a:tab pos="900113" algn="l"/>
                          <a:tab pos="1260475" algn="l"/>
                          <a:tab pos="1619250" algn="l"/>
                          <a:tab pos="1979613" algn="l"/>
                          <a:tab pos="2339975" algn="l"/>
                          <a:tab pos="2700338" algn="l"/>
                          <a:tab pos="3060700" algn="l"/>
                          <a:tab pos="3419475" algn="l"/>
                          <a:tab pos="3779838" algn="l"/>
                          <a:tab pos="4140200" algn="l"/>
                          <a:tab pos="4500563" algn="l"/>
                        </a:tabLst>
                      </a:pPr>
                      <a:r>
                        <a:rPr lang="th-TH" sz="105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เบนซิน</a:t>
                      </a: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95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0.66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 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0.52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0.4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6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-12.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 35.94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marL="0" marR="857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ctr" rtl="0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45.42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44.6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9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385">
                <a:tc>
                  <a:txBody>
                    <a:bodyPr/>
                    <a:lstStyle/>
                    <a:p>
                      <a:pPr marL="381635" indent="-269875" algn="l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90513" algn="l"/>
                          <a:tab pos="446088" algn="l"/>
                          <a:tab pos="900113" algn="l"/>
                          <a:tab pos="1260475" algn="l"/>
                          <a:tab pos="1619250" algn="l"/>
                          <a:tab pos="1979613" algn="l"/>
                          <a:tab pos="2339975" algn="l"/>
                          <a:tab pos="2700338" algn="l"/>
                          <a:tab pos="3060700" algn="l"/>
                          <a:tab pos="3419475" algn="l"/>
                          <a:tab pos="3779838" algn="l"/>
                          <a:tab pos="4140200" algn="l"/>
                          <a:tab pos="4500563" algn="l"/>
                        </a:tabLst>
                      </a:pPr>
                      <a:r>
                        <a:rPr lang="th-TH" sz="105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แก๊สโซฮอล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28.37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29.63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30.9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0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  4.3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9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9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 27.94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marL="0" marR="857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ctr" rtl="0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37.32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36.2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385">
                <a:tc>
                  <a:txBody>
                    <a:bodyPr/>
                    <a:lstStyle/>
                    <a:p>
                      <a:pPr marL="341313" indent="-111125" algn="l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27051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91 (E10)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 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6.90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 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7.02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6.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89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-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1.9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2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 28.21</a:t>
                      </a:r>
                    </a:p>
                  </a:txBody>
                  <a:tcPr marL="0" marR="857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ctr" rtl="0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37.40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36.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30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1385">
                <a:tc>
                  <a:txBody>
                    <a:bodyPr/>
                    <a:lstStyle/>
                    <a:p>
                      <a:pPr marL="341313" indent="-111125" algn="l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27051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95 (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E10)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14.90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16.28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1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7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.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97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0.4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5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7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 28.52</a:t>
                      </a:r>
                    </a:p>
                  </a:txBody>
                  <a:tcPr marL="0" marR="857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ctr" rtl="0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37.86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6.81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385">
                <a:tc>
                  <a:txBody>
                    <a:bodyPr/>
                    <a:lstStyle/>
                    <a:p>
                      <a:pPr marL="341313" indent="-111125" algn="l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27051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95 (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E20)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5.79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 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5.50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5.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88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3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  6.9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19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 26.90</a:t>
                      </a:r>
                    </a:p>
                  </a:txBody>
                  <a:tcPr marL="0" marR="857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ctr" rtl="0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36.38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34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.54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061703"/>
                  </a:ext>
                </a:extLst>
              </a:tr>
              <a:tr h="171385">
                <a:tc>
                  <a:txBody>
                    <a:bodyPr/>
                    <a:lstStyle/>
                    <a:p>
                      <a:pPr marL="341313" indent="-111125" algn="l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  <a:tabLst>
                          <a:tab pos="27051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95 (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E85)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0.78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 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0.83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0.1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6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-8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1.2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 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 22.06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marL="0" marR="857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ctr" rtl="0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32.12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34.8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16938"/>
                  </a:ext>
                </a:extLst>
              </a:tr>
            </a:tbl>
          </a:graphicData>
        </a:graphic>
      </p:graphicFrame>
      <p:grpSp>
        <p:nvGrpSpPr>
          <p:cNvPr id="78" name="Group 77">
            <a:extLst>
              <a:ext uri="{FF2B5EF4-FFF2-40B4-BE49-F238E27FC236}">
                <a16:creationId xmlns:a16="http://schemas.microsoft.com/office/drawing/2014/main" id="{0E608D62-8128-48F3-978A-840C127FC27B}"/>
              </a:ext>
            </a:extLst>
          </p:cNvPr>
          <p:cNvGrpSpPr/>
          <p:nvPr/>
        </p:nvGrpSpPr>
        <p:grpSpPr>
          <a:xfrm>
            <a:off x="5443358" y="108571"/>
            <a:ext cx="6629306" cy="3849601"/>
            <a:chOff x="5454342" y="167574"/>
            <a:chExt cx="6629306" cy="3849601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17BDA29-AC08-4105-B997-729A83805F57}"/>
                </a:ext>
              </a:extLst>
            </p:cNvPr>
            <p:cNvSpPr txBox="1"/>
            <p:nvPr/>
          </p:nvSpPr>
          <p:spPr>
            <a:xfrm rot="5400000">
              <a:off x="11316611" y="1592027"/>
              <a:ext cx="12570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latin typeface="Kanit" pitchFamily="2" charset="-34"/>
                  <a:cs typeface="Kanit" pitchFamily="2" charset="-34"/>
                </a:rPr>
                <a:t>ราคา (บาท/ลิตร)</a:t>
              </a:r>
              <a:endParaRPr lang="en-US" sz="1200" b="1" dirty="0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B244B40-1BAF-4D4F-9945-26CEF8A8D0A9}"/>
                </a:ext>
              </a:extLst>
            </p:cNvPr>
            <p:cNvSpPr txBox="1"/>
            <p:nvPr/>
          </p:nvSpPr>
          <p:spPr>
            <a:xfrm rot="16200000">
              <a:off x="4455304" y="1592026"/>
              <a:ext cx="22750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200" b="1" dirty="0">
                  <a:latin typeface="Kanit" pitchFamily="2" charset="-34"/>
                  <a:cs typeface="Kanit" pitchFamily="2" charset="-34"/>
                </a:rPr>
                <a:t>ปริมาณการใช้ (ล้านลิตร/วัน)</a:t>
              </a:r>
              <a:endParaRPr lang="en-US" sz="1200" b="1" dirty="0">
                <a:latin typeface="Kanit" pitchFamily="2" charset="-34"/>
                <a:cs typeface="Kanit" pitchFamily="2" charset="-34"/>
              </a:endParaRPr>
            </a:p>
          </p:txBody>
        </p:sp>
        <p:graphicFrame>
          <p:nvGraphicFramePr>
            <p:cNvPr id="82" name="Chart 81">
              <a:extLst>
                <a:ext uri="{FF2B5EF4-FFF2-40B4-BE49-F238E27FC236}">
                  <a16:creationId xmlns:a16="http://schemas.microsoft.com/office/drawing/2014/main" id="{D11DA950-EC3B-4EC4-B1C2-5E0666735E5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32790239"/>
                </p:ext>
              </p:extLst>
            </p:nvPr>
          </p:nvGraphicFramePr>
          <p:xfrm>
            <a:off x="5670858" y="167574"/>
            <a:ext cx="6183362" cy="38496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5D27034-0B49-5158-0FB8-724623764DEB}"/>
              </a:ext>
            </a:extLst>
          </p:cNvPr>
          <p:cNvCxnSpPr>
            <a:cxnSpLocks/>
          </p:cNvCxnSpPr>
          <p:nvPr/>
        </p:nvCxnSpPr>
        <p:spPr>
          <a:xfrm flipV="1">
            <a:off x="5556470" y="3861048"/>
            <a:ext cx="6066192" cy="2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953F634-DA44-3508-08E3-EE1DBCCD4412}"/>
              </a:ext>
            </a:extLst>
          </p:cNvPr>
          <p:cNvGrpSpPr/>
          <p:nvPr/>
        </p:nvGrpSpPr>
        <p:grpSpPr>
          <a:xfrm>
            <a:off x="1415653" y="1376139"/>
            <a:ext cx="3630617" cy="611664"/>
            <a:chOff x="8637458" y="1833228"/>
            <a:chExt cx="3630617" cy="611664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848FB77-EEDC-8FC3-43F0-1F294A5D85C2}"/>
                </a:ext>
              </a:extLst>
            </p:cNvPr>
            <p:cNvSpPr/>
            <p:nvPr/>
          </p:nvSpPr>
          <p:spPr>
            <a:xfrm>
              <a:off x="9928998" y="1833228"/>
              <a:ext cx="2339077" cy="6116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2">
              <a:extLst>
                <a:ext uri="{FF2B5EF4-FFF2-40B4-BE49-F238E27FC236}">
                  <a16:creationId xmlns:a16="http://schemas.microsoft.com/office/drawing/2014/main" id="{10096371-D418-0D9E-45F5-9BBA1881AAAF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637458" y="1872810"/>
              <a:ext cx="3538996" cy="548125"/>
            </a:xfrm>
            <a:prstGeom prst="rect">
              <a:avLst/>
            </a:prstGeom>
          </p:spPr>
          <p:txBody>
            <a:bodyPr vert="horz" lIns="91440" tIns="45721" rIns="91440" bIns="45721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th-TH" sz="24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ม.ค. – ธ.ค. 2566</a:t>
              </a:r>
            </a:p>
          </p:txBody>
        </p:sp>
      </p:grpSp>
      <p:sp>
        <p:nvSpPr>
          <p:cNvPr id="69" name="Slide Number Placeholder 3">
            <a:extLst>
              <a:ext uri="{FF2B5EF4-FFF2-40B4-BE49-F238E27FC236}">
                <a16:creationId xmlns:a16="http://schemas.microsoft.com/office/drawing/2014/main" id="{412FDE02-48FE-483C-B9BF-2502FA3DC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6393" y="6469278"/>
            <a:ext cx="2844800" cy="365125"/>
          </a:xfrm>
        </p:spPr>
        <p:txBody>
          <a:bodyPr/>
          <a:lstStyle/>
          <a:p>
            <a:r>
              <a:rPr lang="en-US" sz="1100" dirty="0">
                <a:latin typeface="Kanit" pitchFamily="2" charset="-34"/>
                <a:cs typeface="Kanit" pitchFamily="2" charset="-34"/>
              </a:rPr>
              <a:t>5</a:t>
            </a:r>
          </a:p>
        </p:txBody>
      </p:sp>
      <p:sp>
        <p:nvSpPr>
          <p:cNvPr id="70" name="Freeform 5">
            <a:extLst>
              <a:ext uri="{FF2B5EF4-FFF2-40B4-BE49-F238E27FC236}">
                <a16:creationId xmlns:a16="http://schemas.microsoft.com/office/drawing/2014/main" id="{4ADF1908-ABDA-4968-9619-3C5D1228EBCE}"/>
              </a:ext>
            </a:extLst>
          </p:cNvPr>
          <p:cNvSpPr/>
          <p:nvPr/>
        </p:nvSpPr>
        <p:spPr>
          <a:xfrm>
            <a:off x="188590" y="209089"/>
            <a:ext cx="1507774" cy="305382"/>
          </a:xfrm>
          <a:custGeom>
            <a:avLst/>
            <a:gdLst/>
            <a:ahLst/>
            <a:cxnLst/>
            <a:rect l="l" t="t" r="r" b="b"/>
            <a:pathLst>
              <a:path w="6771459" h="1532680">
                <a:moveTo>
                  <a:pt x="0" y="0"/>
                </a:moveTo>
                <a:lnTo>
                  <a:pt x="6771459" y="0"/>
                </a:lnTo>
                <a:lnTo>
                  <a:pt x="6771459" y="1532680"/>
                </a:lnTo>
                <a:lnTo>
                  <a:pt x="0" y="15326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4" b="-84"/>
            </a:stretch>
          </a:blipFill>
        </p:spPr>
      </p:sp>
    </p:spTree>
    <p:extLst>
      <p:ext uri="{BB962C8B-B14F-4D97-AF65-F5344CB8AC3E}">
        <p14:creationId xmlns:p14="http://schemas.microsoft.com/office/powerpoint/2010/main" val="1231020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F38F8-2B9F-436C-81CA-241A1F9BA78A}"/>
              </a:ext>
            </a:extLst>
          </p:cNvPr>
          <p:cNvSpPr/>
          <p:nvPr/>
        </p:nvSpPr>
        <p:spPr>
          <a:xfrm>
            <a:off x="-9732" y="0"/>
            <a:ext cx="6797235" cy="6858000"/>
          </a:xfrm>
          <a:prstGeom prst="rect">
            <a:avLst/>
          </a:prstGeom>
          <a:solidFill>
            <a:schemeClr val="bg2">
              <a:alpha val="7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E31C3CE-A90B-D7D1-7AFB-7CF89800B703}"/>
              </a:ext>
            </a:extLst>
          </p:cNvPr>
          <p:cNvSpPr/>
          <p:nvPr/>
        </p:nvSpPr>
        <p:spPr>
          <a:xfrm>
            <a:off x="334892" y="5256076"/>
            <a:ext cx="5962474" cy="353528"/>
          </a:xfrm>
          <a:prstGeom prst="rect">
            <a:avLst/>
          </a:prstGeom>
          <a:solidFill>
            <a:schemeClr val="accent5">
              <a:lumMod val="40000"/>
              <a:lumOff val="6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BDC78E-1AD1-1E17-0AB4-F7B319845548}"/>
              </a:ext>
            </a:extLst>
          </p:cNvPr>
          <p:cNvGrpSpPr/>
          <p:nvPr/>
        </p:nvGrpSpPr>
        <p:grpSpPr>
          <a:xfrm>
            <a:off x="601938" y="4372295"/>
            <a:ext cx="5695429" cy="2294398"/>
            <a:chOff x="771505" y="4533571"/>
            <a:chExt cx="5695429" cy="229439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65BC304-01AA-8E41-323E-06546AD39807}"/>
                </a:ext>
              </a:extLst>
            </p:cNvPr>
            <p:cNvGrpSpPr/>
            <p:nvPr/>
          </p:nvGrpSpPr>
          <p:grpSpPr>
            <a:xfrm>
              <a:off x="1749202" y="4577085"/>
              <a:ext cx="4717732" cy="2250884"/>
              <a:chOff x="1749202" y="4577085"/>
              <a:chExt cx="4717732" cy="2250884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775316A-E5BF-0533-3442-248A32839947}"/>
                  </a:ext>
                </a:extLst>
              </p:cNvPr>
              <p:cNvGrpSpPr/>
              <p:nvPr/>
            </p:nvGrpSpPr>
            <p:grpSpPr>
              <a:xfrm>
                <a:off x="4751261" y="5049526"/>
                <a:ext cx="495376" cy="1778442"/>
                <a:chOff x="2274855" y="5009967"/>
                <a:chExt cx="495376" cy="1778442"/>
              </a:xfrm>
            </p:grpSpPr>
            <p:sp>
              <p:nvSpPr>
                <p:cNvPr id="103" name="Rectangle: Top Corners Rounded 102">
                  <a:extLst>
                    <a:ext uri="{FF2B5EF4-FFF2-40B4-BE49-F238E27FC236}">
                      <a16:creationId xmlns:a16="http://schemas.microsoft.com/office/drawing/2014/main" id="{8D251D6B-CDC7-C0EA-AF30-08442FA75CCB}"/>
                    </a:ext>
                  </a:extLst>
                </p:cNvPr>
                <p:cNvSpPr/>
                <p:nvPr/>
              </p:nvSpPr>
              <p:spPr>
                <a:xfrm>
                  <a:off x="2274855" y="5009967"/>
                  <a:ext cx="495376" cy="36782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/>
                </a:p>
              </p:txBody>
            </p:sp>
            <p:sp>
              <p:nvSpPr>
                <p:cNvPr id="104" name="Rectangle: Top Corners Rounded 103">
                  <a:extLst>
                    <a:ext uri="{FF2B5EF4-FFF2-40B4-BE49-F238E27FC236}">
                      <a16:creationId xmlns:a16="http://schemas.microsoft.com/office/drawing/2014/main" id="{372ABD50-D4DF-0184-6A6C-ABF835D62674}"/>
                    </a:ext>
                  </a:extLst>
                </p:cNvPr>
                <p:cNvSpPr/>
                <p:nvPr/>
              </p:nvSpPr>
              <p:spPr>
                <a:xfrm rot="10800000">
                  <a:off x="2274855" y="5372591"/>
                  <a:ext cx="495376" cy="1415818"/>
                </a:xfrm>
                <a:prstGeom prst="round2SameRect">
                  <a:avLst>
                    <a:gd name="adj1" fmla="val 27513"/>
                    <a:gd name="adj2" fmla="val 0"/>
                  </a:avLst>
                </a:prstGeom>
                <a:no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/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F40737C1-2587-EAA7-5AB6-3CB78EE395C2}"/>
                  </a:ext>
                </a:extLst>
              </p:cNvPr>
              <p:cNvGrpSpPr/>
              <p:nvPr/>
            </p:nvGrpSpPr>
            <p:grpSpPr>
              <a:xfrm>
                <a:off x="5284738" y="5049526"/>
                <a:ext cx="495376" cy="1778442"/>
                <a:chOff x="2816005" y="5009967"/>
                <a:chExt cx="495376" cy="1778442"/>
              </a:xfrm>
            </p:grpSpPr>
            <p:sp>
              <p:nvSpPr>
                <p:cNvPr id="101" name="Rectangle: Top Corners Rounded 100">
                  <a:extLst>
                    <a:ext uri="{FF2B5EF4-FFF2-40B4-BE49-F238E27FC236}">
                      <a16:creationId xmlns:a16="http://schemas.microsoft.com/office/drawing/2014/main" id="{69FF8245-04D4-6F58-7114-D781533A2EB5}"/>
                    </a:ext>
                  </a:extLst>
                </p:cNvPr>
                <p:cNvSpPr/>
                <p:nvPr/>
              </p:nvSpPr>
              <p:spPr>
                <a:xfrm>
                  <a:off x="2816005" y="5009967"/>
                  <a:ext cx="495376" cy="36782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/>
                </a:p>
              </p:txBody>
            </p:sp>
            <p:sp>
              <p:nvSpPr>
                <p:cNvPr id="102" name="Rectangle: Top Corners Rounded 101">
                  <a:extLst>
                    <a:ext uri="{FF2B5EF4-FFF2-40B4-BE49-F238E27FC236}">
                      <a16:creationId xmlns:a16="http://schemas.microsoft.com/office/drawing/2014/main" id="{64E3F5D1-E566-0C5B-65F4-D170D2DD39C2}"/>
                    </a:ext>
                  </a:extLst>
                </p:cNvPr>
                <p:cNvSpPr/>
                <p:nvPr/>
              </p:nvSpPr>
              <p:spPr>
                <a:xfrm rot="10800000">
                  <a:off x="2816005" y="5372591"/>
                  <a:ext cx="495376" cy="1415818"/>
                </a:xfrm>
                <a:prstGeom prst="round2SameRect">
                  <a:avLst>
                    <a:gd name="adj1" fmla="val 27513"/>
                    <a:gd name="adj2" fmla="val 0"/>
                  </a:avLst>
                </a:prstGeom>
                <a:no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/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A93EE39D-F5D6-4E32-8D5D-8336567974BD}"/>
                  </a:ext>
                </a:extLst>
              </p:cNvPr>
              <p:cNvGrpSpPr/>
              <p:nvPr/>
            </p:nvGrpSpPr>
            <p:grpSpPr>
              <a:xfrm>
                <a:off x="5823694" y="5049526"/>
                <a:ext cx="643240" cy="1778442"/>
                <a:chOff x="2832804" y="5009967"/>
                <a:chExt cx="469688" cy="1778442"/>
              </a:xfrm>
            </p:grpSpPr>
            <p:sp>
              <p:nvSpPr>
                <p:cNvPr id="99" name="Rectangle: Top Corners Rounded 98">
                  <a:extLst>
                    <a:ext uri="{FF2B5EF4-FFF2-40B4-BE49-F238E27FC236}">
                      <a16:creationId xmlns:a16="http://schemas.microsoft.com/office/drawing/2014/main" id="{999570A2-8B7B-4BBE-3E0F-364C6F07DB70}"/>
                    </a:ext>
                  </a:extLst>
                </p:cNvPr>
                <p:cNvSpPr/>
                <p:nvPr/>
              </p:nvSpPr>
              <p:spPr>
                <a:xfrm>
                  <a:off x="2832804" y="5009967"/>
                  <a:ext cx="469687" cy="36782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5B9BD5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/>
                </a:p>
              </p:txBody>
            </p:sp>
            <p:sp>
              <p:nvSpPr>
                <p:cNvPr id="100" name="Rectangle: Top Corners Rounded 99">
                  <a:extLst>
                    <a:ext uri="{FF2B5EF4-FFF2-40B4-BE49-F238E27FC236}">
                      <a16:creationId xmlns:a16="http://schemas.microsoft.com/office/drawing/2014/main" id="{FD7165EB-98DD-25F7-9A45-5958801E75A4}"/>
                    </a:ext>
                  </a:extLst>
                </p:cNvPr>
                <p:cNvSpPr/>
                <p:nvPr/>
              </p:nvSpPr>
              <p:spPr>
                <a:xfrm rot="10800000">
                  <a:off x="2832805" y="5372591"/>
                  <a:ext cx="469687" cy="1415818"/>
                </a:xfrm>
                <a:prstGeom prst="round2SameRect">
                  <a:avLst>
                    <a:gd name="adj1" fmla="val 27513"/>
                    <a:gd name="adj2" fmla="val 0"/>
                  </a:avLst>
                </a:prstGeom>
                <a:no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/>
                </a:p>
              </p:txBody>
            </p: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1FFEC0EF-8663-266B-D1FD-31BDAB910574}"/>
                  </a:ext>
                </a:extLst>
              </p:cNvPr>
              <p:cNvGrpSpPr/>
              <p:nvPr/>
            </p:nvGrpSpPr>
            <p:grpSpPr>
              <a:xfrm>
                <a:off x="3559650" y="4577085"/>
                <a:ext cx="1129412" cy="2247795"/>
                <a:chOff x="4081756" y="4540611"/>
                <a:chExt cx="1060726" cy="2247795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3445237-76FC-0AF5-9B61-71F297A5C9B2}"/>
                    </a:ext>
                  </a:extLst>
                </p:cNvPr>
                <p:cNvGrpSpPr/>
                <p:nvPr/>
              </p:nvGrpSpPr>
              <p:grpSpPr>
                <a:xfrm>
                  <a:off x="4081756" y="4540611"/>
                  <a:ext cx="1060726" cy="2247795"/>
                  <a:chOff x="7896195" y="1693650"/>
                  <a:chExt cx="576078" cy="2743457"/>
                </a:xfrm>
                <a:noFill/>
              </p:grpSpPr>
              <p:sp>
                <p:nvSpPr>
                  <p:cNvPr id="57" name="Rectangle: Top Corners Rounded 56">
                    <a:extLst>
                      <a:ext uri="{FF2B5EF4-FFF2-40B4-BE49-F238E27FC236}">
                        <a16:creationId xmlns:a16="http://schemas.microsoft.com/office/drawing/2014/main" id="{F0D7AE92-E286-151E-5F83-CEC210914AD2}"/>
                      </a:ext>
                    </a:extLst>
                  </p:cNvPr>
                  <p:cNvSpPr/>
                  <p:nvPr/>
                </p:nvSpPr>
                <p:spPr>
                  <a:xfrm>
                    <a:off x="7896209" y="1693650"/>
                    <a:ext cx="576064" cy="1015443"/>
                  </a:xfrm>
                  <a:prstGeom prst="round2SameRect">
                    <a:avLst>
                      <a:gd name="adj1" fmla="val 36153"/>
                      <a:gd name="adj2" fmla="val 0"/>
                    </a:avLst>
                  </a:prstGeom>
                  <a:solidFill>
                    <a:srgbClr val="5B9BD5"/>
                  </a:solidFill>
                  <a:ln>
                    <a:solidFill>
                      <a:srgbClr val="FFFFFF"/>
                    </a:solidFill>
                  </a:ln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1" dirty="0"/>
                  </a:p>
                </p:txBody>
              </p:sp>
              <p:sp>
                <p:nvSpPr>
                  <p:cNvPr id="58" name="Rectangle: Top Corners Rounded 57">
                    <a:extLst>
                      <a:ext uri="{FF2B5EF4-FFF2-40B4-BE49-F238E27FC236}">
                        <a16:creationId xmlns:a16="http://schemas.microsoft.com/office/drawing/2014/main" id="{1889C207-0D14-6935-998D-1FE9FB00E1B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896195" y="2221986"/>
                    <a:ext cx="576064" cy="2215121"/>
                  </a:xfrm>
                  <a:prstGeom prst="round2SameRect">
                    <a:avLst>
                      <a:gd name="adj1" fmla="val 11049"/>
                      <a:gd name="adj2" fmla="val 0"/>
                    </a:avLst>
                  </a:prstGeom>
                  <a:noFill/>
                  <a:ln>
                    <a:solidFill>
                      <a:srgbClr val="FFFFFF"/>
                    </a:solidFill>
                  </a:ln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801" dirty="0"/>
                  </a:p>
                </p:txBody>
              </p:sp>
            </p:grp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BEEB02CC-16D6-8445-5405-32308CA14C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56963" y="5013052"/>
                  <a:ext cx="0" cy="1755438"/>
                </a:xfrm>
                <a:prstGeom prst="line">
                  <a:avLst/>
                </a:prstGeom>
                <a:ln w="28575">
                  <a:solidFill>
                    <a:srgbClr val="FFFFFF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EB192B45-B6EB-6059-97A1-6B62C2D79C50}"/>
                  </a:ext>
                </a:extLst>
              </p:cNvPr>
              <p:cNvGrpSpPr/>
              <p:nvPr/>
            </p:nvGrpSpPr>
            <p:grpSpPr>
              <a:xfrm>
                <a:off x="1749202" y="5049527"/>
                <a:ext cx="495376" cy="1778442"/>
                <a:chOff x="2295175" y="5009967"/>
                <a:chExt cx="495376" cy="1778442"/>
              </a:xfrm>
            </p:grpSpPr>
            <p:sp>
              <p:nvSpPr>
                <p:cNvPr id="61" name="Rectangle: Top Corners Rounded 60">
                  <a:extLst>
                    <a:ext uri="{FF2B5EF4-FFF2-40B4-BE49-F238E27FC236}">
                      <a16:creationId xmlns:a16="http://schemas.microsoft.com/office/drawing/2014/main" id="{865D6EE8-1E97-F9DE-7528-E9C7C4BD0130}"/>
                    </a:ext>
                  </a:extLst>
                </p:cNvPr>
                <p:cNvSpPr/>
                <p:nvPr/>
              </p:nvSpPr>
              <p:spPr>
                <a:xfrm>
                  <a:off x="2295175" y="5009967"/>
                  <a:ext cx="495376" cy="36782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/>
                </a:p>
              </p:txBody>
            </p:sp>
            <p:sp>
              <p:nvSpPr>
                <p:cNvPr id="62" name="Rectangle: Top Corners Rounded 61">
                  <a:extLst>
                    <a:ext uri="{FF2B5EF4-FFF2-40B4-BE49-F238E27FC236}">
                      <a16:creationId xmlns:a16="http://schemas.microsoft.com/office/drawing/2014/main" id="{F96A2E4F-C420-5CA5-9315-76974FB863D0}"/>
                    </a:ext>
                  </a:extLst>
                </p:cNvPr>
                <p:cNvSpPr/>
                <p:nvPr/>
              </p:nvSpPr>
              <p:spPr>
                <a:xfrm rot="10800000">
                  <a:off x="2295175" y="5372591"/>
                  <a:ext cx="495376" cy="1415818"/>
                </a:xfrm>
                <a:prstGeom prst="round2SameRect">
                  <a:avLst>
                    <a:gd name="adj1" fmla="val 27513"/>
                    <a:gd name="adj2" fmla="val 0"/>
                  </a:avLst>
                </a:prstGeom>
                <a:no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AFD31F1-1FC8-72B0-DF1A-EDED76CDCE32}"/>
                  </a:ext>
                </a:extLst>
              </p:cNvPr>
              <p:cNvGrpSpPr/>
              <p:nvPr/>
            </p:nvGrpSpPr>
            <p:grpSpPr>
              <a:xfrm>
                <a:off x="2314182" y="5049527"/>
                <a:ext cx="495376" cy="1778442"/>
                <a:chOff x="2856645" y="5009967"/>
                <a:chExt cx="495376" cy="1778442"/>
              </a:xfrm>
            </p:grpSpPr>
            <p:sp>
              <p:nvSpPr>
                <p:cNvPr id="63" name="Rectangle: Top Corners Rounded 62">
                  <a:extLst>
                    <a:ext uri="{FF2B5EF4-FFF2-40B4-BE49-F238E27FC236}">
                      <a16:creationId xmlns:a16="http://schemas.microsoft.com/office/drawing/2014/main" id="{FCB2DAF1-CEC8-E618-4D9D-F56DE0430E27}"/>
                    </a:ext>
                  </a:extLst>
                </p:cNvPr>
                <p:cNvSpPr/>
                <p:nvPr/>
              </p:nvSpPr>
              <p:spPr>
                <a:xfrm>
                  <a:off x="2856645" y="5009967"/>
                  <a:ext cx="495376" cy="36782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/>
                </a:p>
              </p:txBody>
            </p:sp>
            <p:sp>
              <p:nvSpPr>
                <p:cNvPr id="64" name="Rectangle: Top Corners Rounded 63">
                  <a:extLst>
                    <a:ext uri="{FF2B5EF4-FFF2-40B4-BE49-F238E27FC236}">
                      <a16:creationId xmlns:a16="http://schemas.microsoft.com/office/drawing/2014/main" id="{BD3B263F-0506-E6D5-C942-2AB814CB2743}"/>
                    </a:ext>
                  </a:extLst>
                </p:cNvPr>
                <p:cNvSpPr/>
                <p:nvPr/>
              </p:nvSpPr>
              <p:spPr>
                <a:xfrm rot="10800000">
                  <a:off x="2856645" y="5372591"/>
                  <a:ext cx="495376" cy="1415818"/>
                </a:xfrm>
                <a:prstGeom prst="round2SameRect">
                  <a:avLst>
                    <a:gd name="adj1" fmla="val 27513"/>
                    <a:gd name="adj2" fmla="val 0"/>
                  </a:avLst>
                </a:prstGeom>
                <a:no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319BAD3B-01B5-9F64-0D3E-6528FB8DF94E}"/>
                  </a:ext>
                </a:extLst>
              </p:cNvPr>
              <p:cNvGrpSpPr/>
              <p:nvPr/>
            </p:nvGrpSpPr>
            <p:grpSpPr>
              <a:xfrm>
                <a:off x="2867006" y="5049527"/>
                <a:ext cx="630447" cy="1778442"/>
                <a:chOff x="2856645" y="5009967"/>
                <a:chExt cx="495376" cy="1778442"/>
              </a:xfrm>
            </p:grpSpPr>
            <p:sp>
              <p:nvSpPr>
                <p:cNvPr id="74" name="Rectangle: Top Corners Rounded 73">
                  <a:extLst>
                    <a:ext uri="{FF2B5EF4-FFF2-40B4-BE49-F238E27FC236}">
                      <a16:creationId xmlns:a16="http://schemas.microsoft.com/office/drawing/2014/main" id="{3CEE53B1-C32F-09CE-98A1-B807641E861C}"/>
                    </a:ext>
                  </a:extLst>
                </p:cNvPr>
                <p:cNvSpPr/>
                <p:nvPr/>
              </p:nvSpPr>
              <p:spPr>
                <a:xfrm>
                  <a:off x="2856645" y="5009967"/>
                  <a:ext cx="495376" cy="36782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5B9BD5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/>
                </a:p>
              </p:txBody>
            </p:sp>
            <p:sp>
              <p:nvSpPr>
                <p:cNvPr id="75" name="Rectangle: Top Corners Rounded 74">
                  <a:extLst>
                    <a:ext uri="{FF2B5EF4-FFF2-40B4-BE49-F238E27FC236}">
                      <a16:creationId xmlns:a16="http://schemas.microsoft.com/office/drawing/2014/main" id="{EC99F3D3-AF56-F70E-8BEE-54ED9C5210DB}"/>
                    </a:ext>
                  </a:extLst>
                </p:cNvPr>
                <p:cNvSpPr/>
                <p:nvPr/>
              </p:nvSpPr>
              <p:spPr>
                <a:xfrm rot="10800000">
                  <a:off x="2856645" y="5372591"/>
                  <a:ext cx="495376" cy="1415818"/>
                </a:xfrm>
                <a:prstGeom prst="round2SameRect">
                  <a:avLst>
                    <a:gd name="adj1" fmla="val 27513"/>
                    <a:gd name="adj2" fmla="val 0"/>
                  </a:avLst>
                </a:prstGeom>
                <a:no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/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3F73EA9-E49B-71B0-0725-9682E7441C00}"/>
                </a:ext>
              </a:extLst>
            </p:cNvPr>
            <p:cNvGrpSpPr/>
            <p:nvPr/>
          </p:nvGrpSpPr>
          <p:grpSpPr>
            <a:xfrm>
              <a:off x="771505" y="4533571"/>
              <a:ext cx="5596538" cy="585979"/>
              <a:chOff x="161190" y="4818860"/>
              <a:chExt cx="5596538" cy="585979"/>
            </a:xfrm>
          </p:grpSpPr>
          <p:sp>
            <p:nvSpPr>
              <p:cNvPr id="131" name="Rectangle: Rounded Corners 130">
                <a:extLst>
                  <a:ext uri="{FF2B5EF4-FFF2-40B4-BE49-F238E27FC236}">
                    <a16:creationId xmlns:a16="http://schemas.microsoft.com/office/drawing/2014/main" id="{87A3CF15-4C68-2595-7B5D-53C437721540}"/>
                  </a:ext>
                </a:extLst>
              </p:cNvPr>
              <p:cNvSpPr/>
              <p:nvPr/>
            </p:nvSpPr>
            <p:spPr>
              <a:xfrm rot="5400000">
                <a:off x="1778718" y="4389273"/>
                <a:ext cx="441636" cy="1300809"/>
              </a:xfrm>
              <a:prstGeom prst="roundRect">
                <a:avLst/>
              </a:prstGeom>
              <a:no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  <p:sp>
            <p:nvSpPr>
              <p:cNvPr id="132" name="Rectangle: Rounded Corners 131">
                <a:extLst>
                  <a:ext uri="{FF2B5EF4-FFF2-40B4-BE49-F238E27FC236}">
                    <a16:creationId xmlns:a16="http://schemas.microsoft.com/office/drawing/2014/main" id="{3890EFE2-1E78-D91E-4463-F3C69152FC90}"/>
                  </a:ext>
                </a:extLst>
              </p:cNvPr>
              <p:cNvSpPr/>
              <p:nvPr/>
            </p:nvSpPr>
            <p:spPr>
              <a:xfrm rot="5400000">
                <a:off x="4798172" y="4303138"/>
                <a:ext cx="441637" cy="1477475"/>
              </a:xfrm>
              <a:prstGeom prst="roundRect">
                <a:avLst/>
              </a:prstGeom>
              <a:no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dirty="0"/>
              </a:p>
            </p:txBody>
          </p:sp>
          <p:sp>
            <p:nvSpPr>
              <p:cNvPr id="133" name="Rectangle: Rounded Corners 132">
                <a:extLst>
                  <a:ext uri="{FF2B5EF4-FFF2-40B4-BE49-F238E27FC236}">
                    <a16:creationId xmlns:a16="http://schemas.microsoft.com/office/drawing/2014/main" id="{06785A11-7918-CED3-B5F0-C6DDB4BE95AC}"/>
                  </a:ext>
                </a:extLst>
              </p:cNvPr>
              <p:cNvSpPr/>
              <p:nvPr/>
            </p:nvSpPr>
            <p:spPr>
              <a:xfrm rot="5400000">
                <a:off x="429390" y="4820769"/>
                <a:ext cx="315870" cy="852270"/>
              </a:xfrm>
              <a:prstGeom prst="roundRect">
                <a:avLst/>
              </a:prstGeom>
              <a:no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/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143FED1-0412-C1E3-A45C-007248D33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737773"/>
              </p:ext>
            </p:extLst>
          </p:nvPr>
        </p:nvGraphicFramePr>
        <p:xfrm>
          <a:off x="489178" y="4368562"/>
          <a:ext cx="5852161" cy="223721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70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7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632">
                  <a:extLst>
                    <a:ext uri="{9D8B030D-6E8A-4147-A177-3AD203B41FA5}">
                      <a16:colId xmlns:a16="http://schemas.microsoft.com/office/drawing/2014/main" val="909152541"/>
                    </a:ext>
                  </a:extLst>
                </a:gridCol>
                <a:gridCol w="6130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79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8146">
                  <a:extLst>
                    <a:ext uri="{9D8B030D-6E8A-4147-A177-3AD203B41FA5}">
                      <a16:colId xmlns:a16="http://schemas.microsoft.com/office/drawing/2014/main" val="462083873"/>
                    </a:ext>
                  </a:extLst>
                </a:gridCol>
                <a:gridCol w="527922">
                  <a:extLst>
                    <a:ext uri="{9D8B030D-6E8A-4147-A177-3AD203B41FA5}">
                      <a16:colId xmlns:a16="http://schemas.microsoft.com/office/drawing/2014/main" val="1024304417"/>
                    </a:ext>
                  </a:extLst>
                </a:gridCol>
                <a:gridCol w="701616">
                  <a:extLst>
                    <a:ext uri="{9D8B030D-6E8A-4147-A177-3AD203B41FA5}">
                      <a16:colId xmlns:a16="http://schemas.microsoft.com/office/drawing/2014/main" val="3894994919"/>
                    </a:ext>
                  </a:extLst>
                </a:gridCol>
              </a:tblGrid>
              <a:tr h="50087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ชนิดน้ำมัน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ปริมาณ</a:t>
                      </a:r>
                      <a:r>
                        <a:rPr lang="th-TH" sz="120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การใช้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</a:t>
                      </a:r>
                      <a:r>
                        <a:rPr lang="th-TH" sz="120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</a:t>
                      </a:r>
                      <a:b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</a:b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(ล้านลิตร/วัน)</a:t>
                      </a:r>
                      <a:endParaRPr lang="th-TH" sz="1200" b="1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2566</a:t>
                      </a:r>
                      <a:endParaRPr lang="th-TH" sz="12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  <a:p>
                      <a:pPr marL="0" marR="0" lvl="0" indent="0" algn="ctr" defTabSz="914433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(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ม.ค.-ธ.ค.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ราคาเฉลี่ย</a:t>
                      </a:r>
                      <a:r>
                        <a:rPr lang="th-TH" sz="120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ถ่วงน้ำหนัก </a:t>
                      </a:r>
                      <a:b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</a:b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(บาท/ลิตร)</a:t>
                      </a:r>
                      <a:endParaRPr lang="th-TH" sz="1200" b="1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8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2564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2566</a:t>
                      </a:r>
                      <a:endParaRPr lang="th-TH" sz="11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r>
                        <a:rPr lang="th-TH" sz="9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(ม.ค. -ธ</a:t>
                      </a:r>
                      <a:r>
                        <a:rPr lang="th-TH" sz="900" b="1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.ค.</a:t>
                      </a:r>
                      <a:r>
                        <a:rPr lang="th-TH" sz="9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Growth </a:t>
                      </a:r>
                      <a:b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</a:b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(%</a:t>
                      </a: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YoY) </a:t>
                      </a:r>
                      <a:endParaRPr lang="en-US" sz="1100" dirty="0">
                        <a:solidFill>
                          <a:schemeClr val="tx1"/>
                        </a:solidFill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  <a:defRPr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Share</a:t>
                      </a:r>
                      <a:r>
                        <a:rPr lang="en-US" sz="1100" b="1" baseline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</a:t>
                      </a:r>
                      <a:br>
                        <a:rPr lang="th-TH" sz="1100" b="1" baseline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</a:br>
                      <a:r>
                        <a:rPr lang="en-US" sz="1100" b="1" baseline="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(%)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2564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2566</a:t>
                      </a:r>
                      <a:endParaRPr lang="th-TH" sz="11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  <a:p>
                      <a:pPr marL="0" marR="0" lvl="0" indent="0" algn="ctr" defTabSz="914433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  <a:defRPr/>
                      </a:pPr>
                      <a:r>
                        <a:rPr lang="th-TH" sz="9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(</a:t>
                      </a:r>
                      <a:r>
                        <a:rPr lang="th-TH" sz="900" b="1" dirty="0">
                          <a:solidFill>
                            <a:schemeClr val="tx1"/>
                          </a:solidFill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ม.ค. –ธ.ค.</a:t>
                      </a:r>
                      <a:r>
                        <a:rPr lang="th-TH" sz="9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51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900430" algn="l"/>
                          <a:tab pos="1260475" algn="l"/>
                          <a:tab pos="1620520" algn="l"/>
                          <a:tab pos="1980565" algn="l"/>
                          <a:tab pos="2340610" algn="l"/>
                          <a:tab pos="2700655" algn="l"/>
                          <a:tab pos="3060700" algn="l"/>
                          <a:tab pos="3420745" algn="l"/>
                          <a:tab pos="3780790" algn="l"/>
                          <a:tab pos="4140835" algn="l"/>
                          <a:tab pos="4500880" algn="l"/>
                        </a:tabLst>
                      </a:pPr>
                      <a:endParaRPr lang="en-US" sz="3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259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11125" algn="l"/>
                          <a:tab pos="271463" algn="l"/>
                          <a:tab pos="539750" algn="l"/>
                          <a:tab pos="900113" algn="l"/>
                          <a:tab pos="1260475" algn="l"/>
                          <a:tab pos="1619250" algn="l"/>
                          <a:tab pos="1979613" algn="l"/>
                          <a:tab pos="2339975" algn="l"/>
                          <a:tab pos="2700338" algn="l"/>
                          <a:tab pos="3060700" algn="l"/>
                          <a:tab pos="3419475" algn="l"/>
                          <a:tab pos="3779838" algn="l"/>
                          <a:tab pos="4140200" algn="l"/>
                          <a:tab pos="4500563" algn="l"/>
                        </a:tabLst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กลุ่มดีเซล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63.14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73.08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6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8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.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93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-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5.7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26.54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32.56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32.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31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11125" algn="l"/>
                          <a:tab pos="271463" algn="l"/>
                          <a:tab pos="539750" algn="l"/>
                          <a:tab pos="900113" algn="l"/>
                          <a:tab pos="1260475" algn="l"/>
                          <a:tab pos="1619250" algn="l"/>
                          <a:tab pos="1979613" algn="l"/>
                          <a:tab pos="2339975" algn="l"/>
                          <a:tab pos="2700338" algn="l"/>
                          <a:tab pos="3060700" algn="l"/>
                          <a:tab pos="3419475" algn="l"/>
                          <a:tab pos="3779838" algn="l"/>
                          <a:tab pos="4140200" algn="l"/>
                          <a:tab pos="4500563" algn="l"/>
                        </a:tabLs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B7</a:t>
                      </a:r>
                      <a:r>
                        <a:rPr lang="th-TH" sz="1100" b="1" baseline="300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</a:t>
                      </a:r>
                      <a:endParaRPr lang="en-US" sz="1100" b="1" baseline="300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38.38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62.91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63.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62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3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  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1.1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93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28.02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33.07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32.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73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85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11125" algn="l"/>
                          <a:tab pos="271463" algn="l"/>
                          <a:tab pos="539750" algn="l"/>
                          <a:tab pos="900113" algn="l"/>
                          <a:tab pos="1260475" algn="l"/>
                          <a:tab pos="1619250" algn="l"/>
                          <a:tab pos="1979613" algn="l"/>
                          <a:tab pos="2339975" algn="l"/>
                          <a:tab pos="2700338" algn="l"/>
                          <a:tab pos="3060700" algn="l"/>
                          <a:tab pos="3419475" algn="l"/>
                          <a:tab pos="3779838" algn="l"/>
                          <a:tab pos="4140200" algn="l"/>
                          <a:tab pos="4500563" algn="l"/>
                        </a:tabLst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ธรรมดา</a:t>
                      </a:r>
                      <a:r>
                        <a:rPr lang="th-TH" sz="1100" b="1" baseline="300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</a:t>
                      </a: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(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B10)</a:t>
                      </a:r>
                      <a:r>
                        <a:rPr lang="en-US" sz="1100" b="1" baseline="300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19.22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2.27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0.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77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 -66.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25.70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33.07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1.66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>
                          <a:tab pos="111125" algn="l"/>
                          <a:tab pos="271463" algn="l"/>
                          <a:tab pos="539750" algn="l"/>
                          <a:tab pos="900113" algn="l"/>
                          <a:tab pos="1260475" algn="l"/>
                          <a:tab pos="1619250" algn="l"/>
                          <a:tab pos="1979613" algn="l"/>
                          <a:tab pos="2339975" algn="l"/>
                          <a:tab pos="2700338" algn="l"/>
                          <a:tab pos="3060700" algn="l"/>
                          <a:tab pos="3419475" algn="l"/>
                          <a:tab pos="3779838" algn="l"/>
                          <a:tab pos="4140200" algn="l"/>
                          <a:tab pos="4500563" algn="l"/>
                        </a:tabLst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B20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0.99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0.19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0.1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 -20.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0.2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25.51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33.09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32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.09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11125" algn="l"/>
                          <a:tab pos="271463" algn="l"/>
                          <a:tab pos="539750" algn="l"/>
                          <a:tab pos="900113" algn="l"/>
                          <a:tab pos="1260475" algn="l"/>
                          <a:tab pos="1619250" algn="l"/>
                          <a:tab pos="1979613" algn="l"/>
                          <a:tab pos="2339975" algn="l"/>
                          <a:tab pos="2700338" algn="l"/>
                          <a:tab pos="3060700" algn="l"/>
                          <a:tab pos="3419475" algn="l"/>
                          <a:tab pos="3779838" algn="l"/>
                          <a:tab pos="4140200" algn="l"/>
                          <a:tab pos="4500563" algn="l"/>
                        </a:tabLst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พื้นฐาน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3.05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6.70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 3.58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 -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46.5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-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 -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 -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249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111125" algn="l"/>
                          <a:tab pos="271463" algn="l"/>
                          <a:tab pos="539750" algn="l"/>
                          <a:tab pos="900113" algn="l"/>
                          <a:tab pos="1260475" algn="l"/>
                          <a:tab pos="1619250" algn="l"/>
                          <a:tab pos="1979613" algn="l"/>
                          <a:tab pos="2339975" algn="l"/>
                          <a:tab pos="2700338" algn="l"/>
                          <a:tab pos="3060700" algn="l"/>
                          <a:tab pos="3419475" algn="l"/>
                          <a:tab pos="3779838" algn="l"/>
                          <a:tab pos="4140200" algn="l"/>
                          <a:tab pos="4500563" algn="l"/>
                        </a:tabLs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Premium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1.51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1.01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 </a:t>
                      </a:r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0.8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>
                          <a:tab pos="111125" algn="l"/>
                          <a:tab pos="271463" algn="l"/>
                          <a:tab pos="539750" algn="l"/>
                          <a:tab pos="900113" algn="l"/>
                          <a:tab pos="1260475" algn="l"/>
                          <a:tab pos="1619250" algn="l"/>
                          <a:tab pos="1979613" algn="l"/>
                          <a:tab pos="2339975" algn="l"/>
                          <a:tab pos="2700338" algn="l"/>
                          <a:tab pos="3060700" algn="l"/>
                          <a:tab pos="3419475" algn="l"/>
                          <a:tab pos="3779838" algn="l"/>
                          <a:tab pos="4140200" algn="l"/>
                          <a:tab pos="4500563" algn="l"/>
                        </a:tabLst>
                        <a:defRPr/>
                      </a:pPr>
                      <a:r>
                        <a:rPr lang="en-US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 -</a:t>
                      </a:r>
                      <a:r>
                        <a:rPr lang="th-TH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itchFamily="34" charset="0"/>
                          <a:cs typeface="Kanit" pitchFamily="2" charset="-34"/>
                        </a:rPr>
                        <a:t>19.8</a:t>
                      </a:r>
                      <a:endParaRPr lang="en-US" sz="1050" b="0" i="0" u="none" strike="noStrike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33.72</a:t>
                      </a:r>
                      <a:r>
                        <a:rPr lang="en-US" sz="105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42.34</a:t>
                      </a:r>
                      <a:r>
                        <a:rPr lang="th-TH" sz="105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en-US" sz="1050" b="0" i="0" u="none" strike="noStrike" baseline="300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43.</a:t>
                      </a:r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69</a:t>
                      </a:r>
                      <a:r>
                        <a:rPr lang="th-TH" sz="1050" b="0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en-US" sz="1050" b="0" i="0" u="none" strike="noStrike" baseline="300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061703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806E261-186E-38FE-7B84-4F8ACB9CBC4C}"/>
              </a:ext>
            </a:extLst>
          </p:cNvPr>
          <p:cNvSpPr/>
          <p:nvPr/>
        </p:nvSpPr>
        <p:spPr>
          <a:xfrm>
            <a:off x="7036717" y="3130021"/>
            <a:ext cx="4941828" cy="2147386"/>
          </a:xfrm>
          <a:prstGeom prst="roundRect">
            <a:avLst>
              <a:gd name="adj" fmla="val 11294"/>
            </a:avLst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97337DA-71B6-160B-0912-3B98B1029B9F}"/>
              </a:ext>
            </a:extLst>
          </p:cNvPr>
          <p:cNvGrpSpPr/>
          <p:nvPr/>
        </p:nvGrpSpPr>
        <p:grpSpPr>
          <a:xfrm>
            <a:off x="7036717" y="5508124"/>
            <a:ext cx="4799442" cy="824752"/>
            <a:chOff x="4483872" y="8376954"/>
            <a:chExt cx="2045807" cy="1599844"/>
          </a:xfrm>
        </p:grpSpPr>
        <p:sp>
          <p:nvSpPr>
            <p:cNvPr id="143" name="Text Box 1045">
              <a:extLst>
                <a:ext uri="{FF2B5EF4-FFF2-40B4-BE49-F238E27FC236}">
                  <a16:creationId xmlns:a16="http://schemas.microsoft.com/office/drawing/2014/main" id="{57C7EA89-7319-DB6F-8F7C-EDDF050132E9}"/>
                </a:ext>
              </a:extLst>
            </p:cNvPr>
            <p:cNvSpPr txBox="1"/>
            <p:nvPr/>
          </p:nvSpPr>
          <p:spPr>
            <a:xfrm>
              <a:off x="4490389" y="8376954"/>
              <a:ext cx="2039290" cy="152696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tabLst>
                  <a:tab pos="173038" algn="l"/>
                </a:tabLst>
              </a:pPr>
              <a:r>
                <a:rPr lang="th-TH" sz="800" i="1" u="sng" dirty="0">
                  <a:solidFill>
                    <a:schemeClr val="tx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หมายเหตุ</a:t>
              </a:r>
            </a:p>
            <a:p>
              <a:pPr>
                <a:tabLst>
                  <a:tab pos="173038" algn="l"/>
                </a:tabLst>
              </a:pPr>
              <a:endParaRPr lang="th-TH" sz="800" i="1" u="sng" dirty="0">
                <a:solidFill>
                  <a:schemeClr val="tx1"/>
                </a:solidFill>
                <a:latin typeface="Kanit" pitchFamily="2" charset="-34"/>
                <a:ea typeface="Tahoma" pitchFamily="34" charset="0"/>
                <a:cs typeface="Kanit" pitchFamily="2" charset="-34"/>
              </a:endParaRPr>
            </a:p>
            <a:p>
              <a:pPr marL="228600" indent="-228600">
                <a:buAutoNum type="arabicPlain"/>
              </a:pPr>
              <a:r>
                <a:rPr lang="th-TH" sz="800" dirty="0">
                  <a:solidFill>
                    <a:schemeClr val="tx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วันที่ 1 ต.ค.63 เปลี่ยนชื่อชนิดน้ำมันดีเซลจาก “ดีเซลหมุนเร็วธรรมดา” เปลี่ยนเป็น “ดีเซล</a:t>
              </a:r>
              <a:r>
                <a:rPr lang="en-US" sz="800" dirty="0">
                  <a:solidFill>
                    <a:schemeClr val="tx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B7</a:t>
              </a:r>
              <a:r>
                <a:rPr lang="th-TH" sz="800" dirty="0">
                  <a:solidFill>
                    <a:schemeClr val="tx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” และ “ดีเซล</a:t>
              </a:r>
              <a:r>
                <a:rPr lang="en-US" sz="800" dirty="0">
                  <a:solidFill>
                    <a:schemeClr val="tx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B</a:t>
              </a:r>
              <a:r>
                <a:rPr lang="th-TH" sz="800" dirty="0">
                  <a:solidFill>
                    <a:schemeClr val="tx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10” เปลี่ยนเป็น “ดีเซลหมุนเร็วธรรมดา”  โดยน้ำมันดีเซลหมุนเร็วธรรมดา เริ่มจำหน่ายตั้งแต่เดือนมิถุนายน 2562</a:t>
              </a:r>
            </a:p>
            <a:p>
              <a:pPr marL="228600" indent="-228600">
                <a:buAutoNum type="arabicPlain"/>
              </a:pPr>
              <a:r>
                <a:rPr lang="th-TH" sz="800" baseline="30000" dirty="0">
                  <a:solidFill>
                    <a:schemeClr val="tx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 </a:t>
              </a:r>
              <a:r>
                <a:rPr lang="th-TH" sz="800" dirty="0">
                  <a:solidFill>
                    <a:schemeClr val="tx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ราคาขายปลีกเฉพาะราคาเฉลี่ยของ น้ำมันดีเซลพรีเมี่ยม</a:t>
              </a:r>
              <a:endParaRPr lang="en-US" sz="1100" dirty="0">
                <a:solidFill>
                  <a:schemeClr val="tx1"/>
                </a:solidFill>
                <a:latin typeface="Kanit" pitchFamily="2" charset="-34"/>
                <a:ea typeface="Tahoma" pitchFamily="34" charset="0"/>
                <a:cs typeface="Kanit" pitchFamily="2" charset="-34"/>
              </a:endParaRPr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E9F5492A-BA22-C65A-DCE3-54E7A4991EB4}"/>
                </a:ext>
              </a:extLst>
            </p:cNvPr>
            <p:cNvSpPr/>
            <p:nvPr/>
          </p:nvSpPr>
          <p:spPr>
            <a:xfrm>
              <a:off x="4483872" y="8418574"/>
              <a:ext cx="2045807" cy="1558224"/>
            </a:xfrm>
            <a:prstGeom prst="round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8B4908-02A0-6679-223F-55B6A9674979}"/>
              </a:ext>
            </a:extLst>
          </p:cNvPr>
          <p:cNvGrpSpPr/>
          <p:nvPr/>
        </p:nvGrpSpPr>
        <p:grpSpPr>
          <a:xfrm>
            <a:off x="41176" y="176616"/>
            <a:ext cx="6677530" cy="3959241"/>
            <a:chOff x="41176" y="176616"/>
            <a:chExt cx="6677530" cy="395924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60E0AF-A235-EA0F-D322-73D0E0200425}"/>
                </a:ext>
              </a:extLst>
            </p:cNvPr>
            <p:cNvSpPr txBox="1"/>
            <p:nvPr/>
          </p:nvSpPr>
          <p:spPr>
            <a:xfrm rot="5400000">
              <a:off x="5951669" y="1872634"/>
              <a:ext cx="12570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200" b="1" dirty="0">
                  <a:latin typeface="Kanit" pitchFamily="2" charset="-34"/>
                  <a:cs typeface="Kanit" pitchFamily="2" charset="-34"/>
                </a:rPr>
                <a:t>ราคา (บาท/ลิตร)</a:t>
              </a:r>
              <a:endParaRPr lang="en-US" sz="1200" b="1" dirty="0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431065-50F3-BA90-2A5B-8531A4053538}"/>
                </a:ext>
              </a:extLst>
            </p:cNvPr>
            <p:cNvSpPr txBox="1"/>
            <p:nvPr/>
          </p:nvSpPr>
          <p:spPr>
            <a:xfrm rot="16200000">
              <a:off x="-932462" y="1757127"/>
              <a:ext cx="22242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200" b="1" dirty="0">
                  <a:latin typeface="Kanit" pitchFamily="2" charset="-34"/>
                  <a:cs typeface="Kanit" pitchFamily="2" charset="-34"/>
                </a:rPr>
                <a:t>ปริมาณการใช้ (ล้านลิตร/วัน)</a:t>
              </a:r>
              <a:endParaRPr lang="en-US" sz="1200" b="1" dirty="0">
                <a:latin typeface="Kanit" pitchFamily="2" charset="-34"/>
                <a:cs typeface="Kanit" pitchFamily="2" charset="-34"/>
              </a:endParaRPr>
            </a:p>
          </p:txBody>
        </p:sp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A97354A1-1673-FB77-C800-834B7045B41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58332056"/>
                </p:ext>
              </p:extLst>
            </p:nvPr>
          </p:nvGraphicFramePr>
          <p:xfrm>
            <a:off x="280211" y="176616"/>
            <a:ext cx="6157734" cy="39592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1EDBBB-9965-1397-7F69-7A71696BA79B}"/>
              </a:ext>
            </a:extLst>
          </p:cNvPr>
          <p:cNvGrpSpPr/>
          <p:nvPr/>
        </p:nvGrpSpPr>
        <p:grpSpPr>
          <a:xfrm>
            <a:off x="6887226" y="1810949"/>
            <a:ext cx="5271764" cy="1177794"/>
            <a:chOff x="5924080" y="4911515"/>
            <a:chExt cx="4220763" cy="117779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389AC4A-C786-E630-51FE-A07A2ECBB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924080" y="5099932"/>
              <a:ext cx="1428514" cy="86599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56BD59B3-6F64-EB1A-E5BC-57CB7E43BE3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191133" y="4911515"/>
              <a:ext cx="3953710" cy="1177794"/>
            </a:xfrm>
            <a:prstGeom prst="rect">
              <a:avLst/>
            </a:prstGeom>
          </p:spPr>
          <p:txBody>
            <a:bodyPr vert="horz" lIns="91440" tIns="45721" rIns="91440" bIns="45721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th-TH" sz="11500" b="1" dirty="0">
                  <a:latin typeface="Kanit" pitchFamily="2" charset="-34"/>
                  <a:ea typeface="Tahoma" pitchFamily="34" charset="0"/>
                  <a:cs typeface="Kanit" pitchFamily="2" charset="-34"/>
                </a:rPr>
                <a:t>ดีเซล</a:t>
              </a:r>
              <a:endParaRPr lang="th-TH" sz="13800" b="1" dirty="0">
                <a:latin typeface="Kanit" pitchFamily="2" charset="-34"/>
                <a:ea typeface="Tahoma" pitchFamily="34" charset="0"/>
                <a:cs typeface="Kanit" pitchFamily="2" charset="-34"/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A3F9CE-D968-A058-ACA8-B9866626695D}"/>
              </a:ext>
            </a:extLst>
          </p:cNvPr>
          <p:cNvCxnSpPr>
            <a:cxnSpLocks/>
          </p:cNvCxnSpPr>
          <p:nvPr/>
        </p:nvCxnSpPr>
        <p:spPr>
          <a:xfrm flipV="1">
            <a:off x="340059" y="4240358"/>
            <a:ext cx="6066192" cy="2"/>
          </a:xfrm>
          <a:prstGeom prst="line">
            <a:avLst/>
          </a:prstGeom>
          <a:ln w="190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CF30B1C-840C-49A0-80BF-2ADE9E57C671}"/>
              </a:ext>
            </a:extLst>
          </p:cNvPr>
          <p:cNvSpPr txBox="1"/>
          <p:nvPr/>
        </p:nvSpPr>
        <p:spPr>
          <a:xfrm>
            <a:off x="7123346" y="2849402"/>
            <a:ext cx="47304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lnSpc>
                <a:spcPct val="150000"/>
              </a:lnSpc>
              <a:tabLst>
                <a:tab pos="228600" algn="l"/>
              </a:tabLst>
              <a:defRPr/>
            </a:pPr>
            <a:r>
              <a:rPr lang="th-TH" sz="1200" dirty="0">
                <a:solidFill>
                  <a:schemeClr val="bg1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	</a:t>
            </a:r>
          </a:p>
          <a:p>
            <a:pPr algn="thaiDist">
              <a:lnSpc>
                <a:spcPct val="150000"/>
              </a:lnSpc>
              <a:tabLst>
                <a:tab pos="228600" algn="l"/>
              </a:tabLst>
              <a:defRPr/>
            </a:pPr>
            <a:r>
              <a:rPr lang="th-TH" sz="1200" dirty="0">
                <a:solidFill>
                  <a:schemeClr val="bg1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	</a:t>
            </a:r>
            <a:r>
              <a:rPr lang="th-TH" sz="1400" spc="-40" dirty="0">
                <a:solidFill>
                  <a:schemeClr val="bg1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การใช้น้ำมันดีเซลซึ่งเป็นเชื้อเพลิงสำคัญในภาคขนส่งลดลง</a:t>
            </a:r>
            <a:br>
              <a:rPr lang="th-TH" sz="1400" spc="-40" dirty="0">
                <a:solidFill>
                  <a:schemeClr val="bg1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1400" spc="-40" dirty="0">
                <a:solidFill>
                  <a:schemeClr val="bg1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5.7</a:t>
            </a:r>
            <a:r>
              <a:rPr lang="en-US" sz="1400" spc="-40" dirty="0">
                <a:solidFill>
                  <a:schemeClr val="bg1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%</a:t>
            </a:r>
            <a:r>
              <a:rPr lang="th-TH" sz="1400" spc="-40" dirty="0">
                <a:solidFill>
                  <a:schemeClr val="bg1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จากฐานการใช้ที่สูงกว่าปกติในปี 2565 เนื่องจากมีนโยบายให้ใช้น้ำมันดีเซลในโรงไฟฟ้าทดแทน </a:t>
            </a:r>
            <a:r>
              <a:rPr lang="en-US" sz="1400" spc="-40" dirty="0">
                <a:solidFill>
                  <a:schemeClr val="bg1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LNG</a:t>
            </a:r>
            <a:r>
              <a:rPr lang="th-TH" sz="1400" spc="-40" dirty="0">
                <a:solidFill>
                  <a:schemeClr val="bg1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ในช่วงที่มีราคาสูง ประกอบกับการส่งออกที่ชะลอตัว ส่งผลให้การใช้ดีเซลในการขนส่งสินค้าลดลง โดยปัจจุบันมีจำนวนรถยนต์ดีเซลสะสม ณ สิ้นเดือน ธันวาคม 25</a:t>
            </a:r>
            <a:r>
              <a:rPr lang="en-US" sz="1400" spc="-40" dirty="0">
                <a:solidFill>
                  <a:schemeClr val="bg1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66</a:t>
            </a:r>
            <a:r>
              <a:rPr lang="th-TH" sz="1400" spc="-40" dirty="0">
                <a:solidFill>
                  <a:schemeClr val="bg1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อยู่ที่ </a:t>
            </a:r>
            <a:r>
              <a:rPr lang="en-US" sz="1400" b="1" spc="-40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12.6</a:t>
            </a:r>
            <a:r>
              <a:rPr lang="th-TH" sz="1400" b="1" spc="-40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8 ล้านคัน</a:t>
            </a:r>
            <a:endParaRPr lang="th-TH" sz="1400" b="1" spc="-20" dirty="0">
              <a:solidFill>
                <a:schemeClr val="bg1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953F634-DA44-3508-08E3-EE1DBCCD4412}"/>
              </a:ext>
            </a:extLst>
          </p:cNvPr>
          <p:cNvGrpSpPr/>
          <p:nvPr/>
        </p:nvGrpSpPr>
        <p:grpSpPr>
          <a:xfrm>
            <a:off x="5765341" y="980728"/>
            <a:ext cx="3553271" cy="611664"/>
            <a:chOff x="8637458" y="1836544"/>
            <a:chExt cx="3553271" cy="611664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848FB77-EEDC-8FC3-43F0-1F294A5D85C2}"/>
                </a:ext>
              </a:extLst>
            </p:cNvPr>
            <p:cNvSpPr/>
            <p:nvPr/>
          </p:nvSpPr>
          <p:spPr>
            <a:xfrm>
              <a:off x="9851652" y="1836544"/>
              <a:ext cx="2339077" cy="6116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2">
              <a:extLst>
                <a:ext uri="{FF2B5EF4-FFF2-40B4-BE49-F238E27FC236}">
                  <a16:creationId xmlns:a16="http://schemas.microsoft.com/office/drawing/2014/main" id="{10096371-D418-0D9E-45F5-9BBA1881AAAF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637458" y="1872810"/>
              <a:ext cx="3538996" cy="548125"/>
            </a:xfrm>
            <a:prstGeom prst="rect">
              <a:avLst/>
            </a:prstGeom>
          </p:spPr>
          <p:txBody>
            <a:bodyPr vert="horz" lIns="91440" tIns="45721" rIns="91440" bIns="45721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th-TH" sz="2400" b="1" dirty="0">
                  <a:solidFill>
                    <a:schemeClr val="bg1"/>
                  </a:solidFill>
                  <a:latin typeface="Sukhumvit Set" panose="02000506000000020004" pitchFamily="2" charset="-34"/>
                  <a:ea typeface="Tahoma" pitchFamily="34" charset="0"/>
                  <a:cs typeface="Kanit"/>
                </a:rPr>
                <a:t>ม.ค. </a:t>
              </a:r>
              <a:r>
                <a:rPr lang="th-TH" sz="24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– </a:t>
              </a:r>
              <a:r>
                <a:rPr lang="th-TH" sz="2400" b="1" dirty="0">
                  <a:solidFill>
                    <a:schemeClr val="bg1"/>
                  </a:solidFill>
                  <a:latin typeface="Sukhumvit Set" panose="02000506000000020004" pitchFamily="2" charset="-34"/>
                  <a:ea typeface="Tahoma" pitchFamily="34" charset="0"/>
                  <a:cs typeface="Kanit"/>
                </a:rPr>
                <a:t>ธ.ค. 2566</a:t>
              </a:r>
            </a:p>
          </p:txBody>
        </p:sp>
      </p:grpSp>
      <p:sp>
        <p:nvSpPr>
          <p:cNvPr id="66" name="Slide Number Placeholder 3">
            <a:extLst>
              <a:ext uri="{FF2B5EF4-FFF2-40B4-BE49-F238E27FC236}">
                <a16:creationId xmlns:a16="http://schemas.microsoft.com/office/drawing/2014/main" id="{AEDE3E6E-65AE-4B0E-AF39-55BA521F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5073" y="6448100"/>
            <a:ext cx="2844800" cy="365125"/>
          </a:xfrm>
        </p:spPr>
        <p:txBody>
          <a:bodyPr/>
          <a:lstStyle/>
          <a:p>
            <a:r>
              <a:rPr lang="en-US" sz="1100" dirty="0">
                <a:latin typeface="Kanit" pitchFamily="2" charset="-34"/>
                <a:cs typeface="Kanit" pitchFamily="2" charset="-34"/>
              </a:rPr>
              <a:t>6</a:t>
            </a:r>
          </a:p>
        </p:txBody>
      </p:sp>
      <p:sp>
        <p:nvSpPr>
          <p:cNvPr id="67" name="Freeform 5">
            <a:extLst>
              <a:ext uri="{FF2B5EF4-FFF2-40B4-BE49-F238E27FC236}">
                <a16:creationId xmlns:a16="http://schemas.microsoft.com/office/drawing/2014/main" id="{F7EA844C-2EFA-4971-A48F-2AC36AB8DC99}"/>
              </a:ext>
            </a:extLst>
          </p:cNvPr>
          <p:cNvSpPr/>
          <p:nvPr/>
        </p:nvSpPr>
        <p:spPr>
          <a:xfrm>
            <a:off x="10521777" y="181489"/>
            <a:ext cx="1507774" cy="305382"/>
          </a:xfrm>
          <a:custGeom>
            <a:avLst/>
            <a:gdLst/>
            <a:ahLst/>
            <a:cxnLst/>
            <a:rect l="l" t="t" r="r" b="b"/>
            <a:pathLst>
              <a:path w="6771459" h="1532680">
                <a:moveTo>
                  <a:pt x="0" y="0"/>
                </a:moveTo>
                <a:lnTo>
                  <a:pt x="6771459" y="0"/>
                </a:lnTo>
                <a:lnTo>
                  <a:pt x="6771459" y="1532680"/>
                </a:lnTo>
                <a:lnTo>
                  <a:pt x="0" y="153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4" b="-84"/>
            </a:stretch>
          </a:blipFill>
        </p:spPr>
      </p:sp>
    </p:spTree>
    <p:extLst>
      <p:ext uri="{BB962C8B-B14F-4D97-AF65-F5344CB8AC3E}">
        <p14:creationId xmlns:p14="http://schemas.microsoft.com/office/powerpoint/2010/main" val="2948503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Freeform 6">
            <a:extLst>
              <a:ext uri="{FF2B5EF4-FFF2-40B4-BE49-F238E27FC236}">
                <a16:creationId xmlns:a16="http://schemas.microsoft.com/office/drawing/2014/main" id="{F9BCE8A6-D194-4164-8F1B-7F941556AEC3}"/>
              </a:ext>
            </a:extLst>
          </p:cNvPr>
          <p:cNvSpPr/>
          <p:nvPr/>
        </p:nvSpPr>
        <p:spPr>
          <a:xfrm flipH="1">
            <a:off x="2250005" y="288265"/>
            <a:ext cx="2294213" cy="926807"/>
          </a:xfrm>
          <a:custGeom>
            <a:avLst/>
            <a:gdLst/>
            <a:ahLst/>
            <a:cxnLst/>
            <a:rect l="l" t="t" r="r" b="b"/>
            <a:pathLst>
              <a:path w="7315200" h="3465576">
                <a:moveTo>
                  <a:pt x="0" y="0"/>
                </a:moveTo>
                <a:lnTo>
                  <a:pt x="7315200" y="0"/>
                </a:lnTo>
                <a:lnTo>
                  <a:pt x="7315200" y="3465576"/>
                </a:lnTo>
                <a:lnTo>
                  <a:pt x="0" y="3465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64" name="Group 263"/>
          <p:cNvGrpSpPr/>
          <p:nvPr/>
        </p:nvGrpSpPr>
        <p:grpSpPr>
          <a:xfrm rot="10800000" flipH="1">
            <a:off x="2521739" y="1797939"/>
            <a:ext cx="2467481" cy="639034"/>
            <a:chOff x="6365580" y="4520024"/>
            <a:chExt cx="2193140" cy="505646"/>
          </a:xfrm>
        </p:grpSpPr>
        <p:sp>
          <p:nvSpPr>
            <p:cNvPr id="298" name="Rounded Rectangle 297"/>
            <p:cNvSpPr/>
            <p:nvPr/>
          </p:nvSpPr>
          <p:spPr>
            <a:xfrm>
              <a:off x="6365580" y="4591922"/>
              <a:ext cx="1973726" cy="350627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ounded Rectangle 298"/>
            <p:cNvSpPr/>
            <p:nvPr/>
          </p:nvSpPr>
          <p:spPr>
            <a:xfrm>
              <a:off x="7984904" y="4520024"/>
              <a:ext cx="573816" cy="505646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solidFill>
                <a:srgbClr val="0066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266" name="Group 265"/>
          <p:cNvGrpSpPr/>
          <p:nvPr/>
        </p:nvGrpSpPr>
        <p:grpSpPr>
          <a:xfrm rot="10800000" flipH="1">
            <a:off x="2309279" y="1140764"/>
            <a:ext cx="2129747" cy="607753"/>
            <a:chOff x="6772567" y="3945026"/>
            <a:chExt cx="1825218" cy="516183"/>
          </a:xfrm>
        </p:grpSpPr>
        <p:sp>
          <p:nvSpPr>
            <p:cNvPr id="293" name="Rounded Rectangle 292"/>
            <p:cNvSpPr/>
            <p:nvPr/>
          </p:nvSpPr>
          <p:spPr>
            <a:xfrm>
              <a:off x="6772567" y="4052477"/>
              <a:ext cx="1754641" cy="350627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296" name="Rounded Rectangle 295"/>
            <p:cNvSpPr/>
            <p:nvPr/>
          </p:nvSpPr>
          <p:spPr>
            <a:xfrm>
              <a:off x="8050237" y="3945026"/>
              <a:ext cx="547548" cy="516183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solidFill>
                <a:srgbClr val="0066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Kanit" pitchFamily="2" charset="-34"/>
                <a:cs typeface="Kanit" pitchFamily="2" charset="-34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01953" y="1273767"/>
            <a:ext cx="3956210" cy="424606"/>
            <a:chOff x="5387393" y="3989666"/>
            <a:chExt cx="3956210" cy="424606"/>
          </a:xfrm>
        </p:grpSpPr>
        <p:sp>
          <p:nvSpPr>
            <p:cNvPr id="16" name="Rounded Rectangle 15"/>
            <p:cNvSpPr/>
            <p:nvPr/>
          </p:nvSpPr>
          <p:spPr>
            <a:xfrm>
              <a:off x="5387393" y="4015457"/>
              <a:ext cx="3872127" cy="387648"/>
            </a:xfrm>
            <a:prstGeom prst="roundRect">
              <a:avLst/>
            </a:prstGeom>
            <a:solidFill>
              <a:srgbClr val="778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Kanit" pitchFamily="2" charset="-34"/>
                <a:cs typeface="Kanit" pitchFamily="2" charset="-3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903082" y="3989666"/>
              <a:ext cx="440521" cy="424606"/>
              <a:chOff x="6252706" y="3300156"/>
              <a:chExt cx="595105" cy="573605"/>
            </a:xfrm>
          </p:grpSpPr>
          <p:sp>
            <p:nvSpPr>
              <p:cNvPr id="149" name="Rounded Rectangle 148"/>
              <p:cNvSpPr/>
              <p:nvPr/>
            </p:nvSpPr>
            <p:spPr>
              <a:xfrm>
                <a:off x="6252706" y="3300156"/>
                <a:ext cx="595105" cy="573605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Kanit" pitchFamily="2" charset="-34"/>
                  <a:cs typeface="Kanit" pitchFamily="2" charset="-34"/>
                </a:endParaRPr>
              </a:p>
            </p:txBody>
          </p:sp>
          <p:pic>
            <p:nvPicPr>
              <p:cNvPr id="105" name="Picture 26" descr="D:\7. Infographic EPPO\Picture icon\Color Icon\tetrahedral-3d-balls-14A1BFDD6B63FB1C51B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2892" y="3372545"/>
                <a:ext cx="401332" cy="421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6" name="TextBox 105"/>
            <p:cNvSpPr txBox="1"/>
            <p:nvPr/>
          </p:nvSpPr>
          <p:spPr>
            <a:xfrm>
              <a:off x="6644486" y="4095977"/>
              <a:ext cx="1429947" cy="260762"/>
            </a:xfrm>
            <a:prstGeom prst="rect">
              <a:avLst/>
            </a:prstGeom>
            <a:noFill/>
          </p:spPr>
          <p:txBody>
            <a:bodyPr wrap="square" lIns="7200" tIns="7200" rIns="7200" bIns="7200" rtlCol="0">
              <a:spAutoFit/>
            </a:bodyPr>
            <a:lstStyle/>
            <a:p>
              <a:r>
                <a:rPr lang="th-TH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43</a:t>
              </a: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%</a:t>
              </a:r>
              <a:r>
                <a:rPr lang="en-US" sz="16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 </a:t>
              </a:r>
              <a:r>
                <a:rPr lang="th-TH" sz="16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 ปิโตรเคมี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208677" y="3112227"/>
            <a:ext cx="2424191" cy="424606"/>
            <a:chOff x="5387394" y="5848928"/>
            <a:chExt cx="2424191" cy="424606"/>
          </a:xfrm>
        </p:grpSpPr>
        <p:grpSp>
          <p:nvGrpSpPr>
            <p:cNvPr id="184" name="Group 183"/>
            <p:cNvGrpSpPr/>
            <p:nvPr/>
          </p:nvGrpSpPr>
          <p:grpSpPr>
            <a:xfrm>
              <a:off x="5387394" y="5848928"/>
              <a:ext cx="2424191" cy="424606"/>
              <a:chOff x="5384674" y="4579732"/>
              <a:chExt cx="2424191" cy="424606"/>
            </a:xfrm>
          </p:grpSpPr>
          <p:sp>
            <p:nvSpPr>
              <p:cNvPr id="186" name="Rounded Rectangle 185"/>
              <p:cNvSpPr/>
              <p:nvPr/>
            </p:nvSpPr>
            <p:spPr>
              <a:xfrm>
                <a:off x="5384674" y="4591922"/>
                <a:ext cx="2153369" cy="363326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ounded Rectangle 187"/>
              <p:cNvSpPr/>
              <p:nvPr/>
            </p:nvSpPr>
            <p:spPr>
              <a:xfrm>
                <a:off x="7368344" y="4579732"/>
                <a:ext cx="440521" cy="424606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H SarabunPSK" pitchFamily="34" charset="-34"/>
                  <a:cs typeface="TH SarabunPSK" pitchFamily="34" charset="-34"/>
                </a:endParaRPr>
              </a:p>
            </p:txBody>
          </p:sp>
        </p:grpSp>
        <p:pic>
          <p:nvPicPr>
            <p:cNvPr id="92" name="Picture 12" descr="C:\Users\User\Desktop\Energy Graph_New\Infographic EPPO\Picture icon\Monthly Report Info\EPPO 2015\7-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243" y="5941158"/>
              <a:ext cx="279934" cy="250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8201952" y="1738397"/>
            <a:ext cx="3656104" cy="424606"/>
            <a:chOff x="5640152" y="4961951"/>
            <a:chExt cx="3656104" cy="424606"/>
          </a:xfrm>
        </p:grpSpPr>
        <p:grpSp>
          <p:nvGrpSpPr>
            <p:cNvPr id="171" name="Group 170"/>
            <p:cNvGrpSpPr/>
            <p:nvPr/>
          </p:nvGrpSpPr>
          <p:grpSpPr>
            <a:xfrm>
              <a:off x="5640152" y="4961951"/>
              <a:ext cx="3656104" cy="424606"/>
              <a:chOff x="5384673" y="4554932"/>
              <a:chExt cx="3656104" cy="424606"/>
            </a:xfrm>
          </p:grpSpPr>
          <p:sp>
            <p:nvSpPr>
              <p:cNvPr id="172" name="Rounded Rectangle 171"/>
              <p:cNvSpPr/>
              <p:nvPr/>
            </p:nvSpPr>
            <p:spPr>
              <a:xfrm>
                <a:off x="5384673" y="4591922"/>
                <a:ext cx="3463973" cy="351397"/>
              </a:xfrm>
              <a:prstGeom prst="roundRect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Kanit" pitchFamily="2" charset="-34"/>
                  <a:cs typeface="Kanit" pitchFamily="2" charset="-34"/>
                </a:endParaRPr>
              </a:p>
            </p:txBody>
          </p:sp>
          <p:sp>
            <p:nvSpPr>
              <p:cNvPr id="174" name="Rounded Rectangle 173"/>
              <p:cNvSpPr/>
              <p:nvPr/>
            </p:nvSpPr>
            <p:spPr>
              <a:xfrm>
                <a:off x="8600256" y="4554932"/>
                <a:ext cx="440521" cy="424606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Kanit" pitchFamily="2" charset="-34"/>
                  <a:cs typeface="Kanit" pitchFamily="2" charset="-34"/>
                </a:endParaRPr>
              </a:p>
            </p:txBody>
          </p:sp>
        </p:grpSp>
        <p:pic>
          <p:nvPicPr>
            <p:cNvPr id="102" name="Picture 13" descr="C:\Users\User\Desktop\Energy Graph_New\Infographic EPPO\Picture icon\Color Icon\commercial.pn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2" y="4984304"/>
              <a:ext cx="413397" cy="320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9" name="TextBox 188"/>
            <p:cNvSpPr txBox="1"/>
            <p:nvPr/>
          </p:nvSpPr>
          <p:spPr>
            <a:xfrm>
              <a:off x="6905689" y="5038019"/>
              <a:ext cx="1429947" cy="260762"/>
            </a:xfrm>
            <a:prstGeom prst="rect">
              <a:avLst/>
            </a:prstGeom>
            <a:noFill/>
          </p:spPr>
          <p:txBody>
            <a:bodyPr wrap="square" lIns="7200" tIns="7200" rIns="7200" bIns="7200" rtlCol="0">
              <a:spAutoFit/>
            </a:bodyPr>
            <a:lstStyle/>
            <a:p>
              <a:r>
                <a:rPr lang="th-TH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31</a:t>
              </a: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%</a:t>
              </a:r>
              <a:r>
                <a:rPr lang="en-US" sz="16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 </a:t>
              </a:r>
              <a:r>
                <a:rPr lang="th-TH" sz="16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 ครัวเรือน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209117" y="2186991"/>
            <a:ext cx="3153356" cy="424606"/>
            <a:chOff x="5640152" y="5412961"/>
            <a:chExt cx="3153356" cy="424606"/>
          </a:xfrm>
        </p:grpSpPr>
        <p:grpSp>
          <p:nvGrpSpPr>
            <p:cNvPr id="18" name="Group 17"/>
            <p:cNvGrpSpPr/>
            <p:nvPr/>
          </p:nvGrpSpPr>
          <p:grpSpPr>
            <a:xfrm>
              <a:off x="5640152" y="5412961"/>
              <a:ext cx="3153356" cy="424606"/>
              <a:chOff x="5384673" y="4554932"/>
              <a:chExt cx="3153356" cy="424606"/>
            </a:xfrm>
          </p:grpSpPr>
          <p:sp>
            <p:nvSpPr>
              <p:cNvPr id="166" name="Rounded Rectangle 165"/>
              <p:cNvSpPr/>
              <p:nvPr/>
            </p:nvSpPr>
            <p:spPr>
              <a:xfrm>
                <a:off x="5384673" y="4591922"/>
                <a:ext cx="2917469" cy="358220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Kanit" pitchFamily="2" charset="-34"/>
                  <a:cs typeface="Kanit" pitchFamily="2" charset="-34"/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8097508" y="4554932"/>
                <a:ext cx="440521" cy="424606"/>
                <a:chOff x="8068980" y="4591922"/>
                <a:chExt cx="440521" cy="424606"/>
              </a:xfrm>
            </p:grpSpPr>
            <p:sp>
              <p:nvSpPr>
                <p:cNvPr id="170" name="Rounded Rectangle 169"/>
                <p:cNvSpPr/>
                <p:nvPr/>
              </p:nvSpPr>
              <p:spPr>
                <a:xfrm>
                  <a:off x="8068980" y="4591922"/>
                  <a:ext cx="440521" cy="42460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0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Kanit" pitchFamily="2" charset="-34"/>
                    <a:cs typeface="Kanit" pitchFamily="2" charset="-34"/>
                  </a:endParaRPr>
                </a:p>
              </p:txBody>
            </p:sp>
            <p:pic>
              <p:nvPicPr>
                <p:cNvPr id="107" name="Picture 14" descr="C:\Users\User\Desktop\Energy Graph_New\Infographic EPPO\Picture icon\Color Icon\hw018096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82001" y="4698983"/>
                  <a:ext cx="419027" cy="2165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90" name="TextBox 189"/>
            <p:cNvSpPr txBox="1"/>
            <p:nvPr/>
          </p:nvSpPr>
          <p:spPr>
            <a:xfrm>
              <a:off x="6917740" y="5518169"/>
              <a:ext cx="1558470" cy="260762"/>
            </a:xfrm>
            <a:prstGeom prst="rect">
              <a:avLst/>
            </a:prstGeom>
            <a:noFill/>
          </p:spPr>
          <p:txBody>
            <a:bodyPr wrap="square" lIns="7200" tIns="7200" rIns="7200" bIns="7200" rtlCol="0">
              <a:spAutoFit/>
            </a:bodyPr>
            <a:lstStyle/>
            <a:p>
              <a:r>
                <a:rPr lang="th-TH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14</a:t>
              </a: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%</a:t>
              </a:r>
              <a:r>
                <a:rPr lang="en-US" sz="16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  </a:t>
              </a:r>
              <a:r>
                <a:rPr lang="th-TH" sz="16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 ขนส่ง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199745" y="2659291"/>
            <a:ext cx="2935907" cy="424606"/>
            <a:chOff x="5640153" y="5885788"/>
            <a:chExt cx="2935907" cy="424606"/>
          </a:xfrm>
        </p:grpSpPr>
        <p:grpSp>
          <p:nvGrpSpPr>
            <p:cNvPr id="21" name="Group 20"/>
            <p:cNvGrpSpPr/>
            <p:nvPr/>
          </p:nvGrpSpPr>
          <p:grpSpPr>
            <a:xfrm>
              <a:off x="5640153" y="5885788"/>
              <a:ext cx="2935907" cy="424606"/>
              <a:chOff x="5387394" y="5384489"/>
              <a:chExt cx="2935907" cy="424606"/>
            </a:xfrm>
          </p:grpSpPr>
          <p:grpSp>
            <p:nvGrpSpPr>
              <p:cNvPr id="176" name="Group 175"/>
              <p:cNvGrpSpPr/>
              <p:nvPr/>
            </p:nvGrpSpPr>
            <p:grpSpPr>
              <a:xfrm>
                <a:off x="5387394" y="5384489"/>
                <a:ext cx="2935907" cy="424606"/>
                <a:chOff x="5384674" y="4578640"/>
                <a:chExt cx="2935907" cy="424606"/>
              </a:xfrm>
            </p:grpSpPr>
            <p:sp>
              <p:nvSpPr>
                <p:cNvPr id="177" name="Rounded Rectangle 176"/>
                <p:cNvSpPr/>
                <p:nvPr/>
              </p:nvSpPr>
              <p:spPr>
                <a:xfrm>
                  <a:off x="5384674" y="4591921"/>
                  <a:ext cx="2761786" cy="397981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Kanit" pitchFamily="2" charset="-34"/>
                    <a:cs typeface="Kanit" pitchFamily="2" charset="-34"/>
                  </a:endParaRPr>
                </a:p>
              </p:txBody>
            </p:sp>
            <p:sp>
              <p:nvSpPr>
                <p:cNvPr id="181" name="Rounded Rectangle 180"/>
                <p:cNvSpPr/>
                <p:nvPr/>
              </p:nvSpPr>
              <p:spPr>
                <a:xfrm>
                  <a:off x="7880060" y="4578640"/>
                  <a:ext cx="440521" cy="42460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0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latin typeface="Kanit" pitchFamily="2" charset="-34"/>
                    <a:cs typeface="Kanit" pitchFamily="2" charset="-34"/>
                  </a:endParaRPr>
                </a:p>
              </p:txBody>
            </p:sp>
          </p:grpSp>
          <p:pic>
            <p:nvPicPr>
              <p:cNvPr id="152" name="Picture 10" descr="C:\Users\User\Desktop\Energy Graph_New\Infographic EPPO\Picture icon\Monthly Report Info\EPPO 2016\12-01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1370" t="64129" r="28900" b="9983"/>
              <a:stretch/>
            </p:blipFill>
            <p:spPr bwMode="auto">
              <a:xfrm>
                <a:off x="7958301" y="5465055"/>
                <a:ext cx="293900" cy="2438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1" name="TextBox 190"/>
            <p:cNvSpPr txBox="1"/>
            <p:nvPr/>
          </p:nvSpPr>
          <p:spPr>
            <a:xfrm>
              <a:off x="6656662" y="5963085"/>
              <a:ext cx="1718718" cy="260762"/>
            </a:xfrm>
            <a:prstGeom prst="rect">
              <a:avLst/>
            </a:prstGeom>
            <a:noFill/>
          </p:spPr>
          <p:txBody>
            <a:bodyPr wrap="square" lIns="7200" tIns="7200" rIns="7200" bIns="7200" rtlCol="0">
              <a:spAutoFit/>
            </a:bodyPr>
            <a:lstStyle/>
            <a:p>
              <a:r>
                <a:rPr lang="th-TH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11</a:t>
              </a: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%</a:t>
              </a:r>
              <a:r>
                <a:rPr lang="en-US" sz="16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 </a:t>
              </a:r>
              <a:r>
                <a:rPr lang="th-TH" sz="16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อุตสาหกรรม</a:t>
              </a:r>
            </a:p>
          </p:txBody>
        </p:sp>
      </p:grpSp>
      <p:sp>
        <p:nvSpPr>
          <p:cNvPr id="192" name="TextBox 191"/>
          <p:cNvSpPr txBox="1"/>
          <p:nvPr/>
        </p:nvSpPr>
        <p:spPr>
          <a:xfrm>
            <a:off x="9184462" y="3180704"/>
            <a:ext cx="1212288" cy="260762"/>
          </a:xfrm>
          <a:prstGeom prst="rect">
            <a:avLst/>
          </a:prstGeom>
          <a:noFill/>
        </p:spPr>
        <p:txBody>
          <a:bodyPr wrap="square" lIns="7200" tIns="7200" rIns="7200" bIns="7200" rtlCol="0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1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%</a:t>
            </a:r>
            <a:r>
              <a:rPr lang="en-US" sz="1600" b="1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 </a:t>
            </a:r>
            <a:r>
              <a:rPr lang="th-TH" sz="1600" b="1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  ใช้เอง</a:t>
            </a:r>
          </a:p>
        </p:txBody>
      </p:sp>
      <p:grpSp>
        <p:nvGrpSpPr>
          <p:cNvPr id="154" name="Group 153"/>
          <p:cNvGrpSpPr/>
          <p:nvPr/>
        </p:nvGrpSpPr>
        <p:grpSpPr>
          <a:xfrm>
            <a:off x="6975503" y="1317550"/>
            <a:ext cx="2255122" cy="2169566"/>
            <a:chOff x="1572967" y="2883384"/>
            <a:chExt cx="1810466" cy="1741780"/>
          </a:xfrm>
        </p:grpSpPr>
        <p:sp>
          <p:nvSpPr>
            <p:cNvPr id="156" name="Rounded Rectangle 155"/>
            <p:cNvSpPr/>
            <p:nvPr/>
          </p:nvSpPr>
          <p:spPr>
            <a:xfrm>
              <a:off x="1572967" y="2883384"/>
              <a:ext cx="1807065" cy="1741780"/>
            </a:xfrm>
            <a:prstGeom prst="roundRect">
              <a:avLst>
                <a:gd name="adj" fmla="val 50000"/>
              </a:avLst>
            </a:prstGeom>
            <a:solidFill>
              <a:srgbClr val="FF5050"/>
            </a:solidFill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664580" y="3623159"/>
              <a:ext cx="1718853" cy="308183"/>
            </a:xfrm>
            <a:prstGeom prst="rect">
              <a:avLst/>
            </a:prstGeom>
            <a:noFill/>
          </p:spPr>
          <p:txBody>
            <a:bodyPr wrap="square" lIns="7200" tIns="7200" rIns="7200" bIns="7200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bg1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6</a:t>
              </a:r>
              <a:r>
                <a:rPr lang="en-US" sz="2400" b="1" dirty="0">
                  <a:solidFill>
                    <a:schemeClr val="bg1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,</a:t>
              </a:r>
              <a:r>
                <a:rPr lang="th-TH" sz="2400" b="1" dirty="0">
                  <a:solidFill>
                    <a:schemeClr val="bg1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542</a:t>
              </a:r>
              <a:r>
                <a:rPr lang="en-US" sz="2400" b="1" dirty="0">
                  <a:solidFill>
                    <a:schemeClr val="bg1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 </a:t>
              </a:r>
              <a:r>
                <a:rPr lang="th-TH" sz="16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พันตัน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691500" y="3257478"/>
              <a:ext cx="1550839" cy="370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การใช้</a:t>
              </a:r>
              <a:r>
                <a:rPr lang="en-US" sz="24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 LPG</a:t>
              </a:r>
              <a:endParaRPr lang="th-TH" sz="2400" b="1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endParaRPr>
            </a:p>
          </p:txBody>
        </p:sp>
        <p:grpSp>
          <p:nvGrpSpPr>
            <p:cNvPr id="160" name="Group 117"/>
            <p:cNvGrpSpPr/>
            <p:nvPr/>
          </p:nvGrpSpPr>
          <p:grpSpPr>
            <a:xfrm>
              <a:off x="2105328" y="4011807"/>
              <a:ext cx="716347" cy="305716"/>
              <a:chOff x="7308146" y="2268121"/>
              <a:chExt cx="716347" cy="305716"/>
            </a:xfrm>
          </p:grpSpPr>
          <p:sp>
            <p:nvSpPr>
              <p:cNvPr id="161" name="TextBox 160"/>
              <p:cNvSpPr txBox="1"/>
              <p:nvPr/>
            </p:nvSpPr>
            <p:spPr>
              <a:xfrm>
                <a:off x="7629315" y="2315073"/>
                <a:ext cx="395178" cy="258764"/>
              </a:xfrm>
              <a:prstGeom prst="rect">
                <a:avLst/>
              </a:prstGeom>
              <a:noFill/>
            </p:spPr>
            <p:txBody>
              <a:bodyPr wrap="none" lIns="7200" tIns="7200" rIns="7200" bIns="7200" rtlCol="0">
                <a:spAutoFit/>
              </a:bodyPr>
              <a:lstStyle/>
              <a:p>
                <a:r>
                  <a:rPr lang="th-TH" sz="2000" b="1" dirty="0">
                    <a:solidFill>
                      <a:schemeClr val="bg1"/>
                    </a:solidFill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1.5</a:t>
                </a:r>
                <a:r>
                  <a:rPr lang="en-US" sz="2000" b="1" dirty="0">
                    <a:solidFill>
                      <a:schemeClr val="bg1"/>
                    </a:solidFill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%</a:t>
                </a:r>
                <a:endParaRPr lang="th-TH" sz="2000" b="1" dirty="0">
                  <a:solidFill>
                    <a:schemeClr val="bg1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endParaRPr>
              </a:p>
            </p:txBody>
          </p:sp>
          <p:sp>
            <p:nvSpPr>
              <p:cNvPr id="162" name="Up Arrow 161"/>
              <p:cNvSpPr/>
              <p:nvPr/>
            </p:nvSpPr>
            <p:spPr>
              <a:xfrm rot="10800000" flipH="1" flipV="1">
                <a:off x="7308146" y="2268121"/>
                <a:ext cx="264095" cy="296915"/>
              </a:xfrm>
              <a:prstGeom prst="upArrow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" tIns="7200" rIns="7200" bIns="7200"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cs typeface="Kanit" pitchFamily="2" charset="-34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 rot="10800000">
            <a:off x="1760292" y="2471080"/>
            <a:ext cx="3540612" cy="669906"/>
            <a:chOff x="4251994" y="3728996"/>
            <a:chExt cx="3939153" cy="669906"/>
          </a:xfrm>
        </p:grpSpPr>
        <p:grpSp>
          <p:nvGrpSpPr>
            <p:cNvPr id="269" name="Group 268"/>
            <p:cNvGrpSpPr/>
            <p:nvPr/>
          </p:nvGrpSpPr>
          <p:grpSpPr>
            <a:xfrm flipH="1">
              <a:off x="4350274" y="3728996"/>
              <a:ext cx="3840873" cy="669906"/>
              <a:chOff x="5689804" y="4493302"/>
              <a:chExt cx="3007825" cy="524610"/>
            </a:xfrm>
          </p:grpSpPr>
          <p:sp>
            <p:nvSpPr>
              <p:cNvPr id="281" name="Rounded Rectangle 280"/>
              <p:cNvSpPr/>
              <p:nvPr/>
            </p:nvSpPr>
            <p:spPr>
              <a:xfrm>
                <a:off x="5689804" y="4591924"/>
                <a:ext cx="2595334" cy="350627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Kanit" pitchFamily="2" charset="-34"/>
                  <a:cs typeface="Kanit" pitchFamily="2" charset="-34"/>
                </a:endParaRPr>
              </a:p>
            </p:txBody>
          </p:sp>
          <p:sp>
            <p:nvSpPr>
              <p:cNvPr id="283" name="Rounded Rectangle 282"/>
              <p:cNvSpPr/>
              <p:nvPr/>
            </p:nvSpPr>
            <p:spPr>
              <a:xfrm>
                <a:off x="8153356" y="4493302"/>
                <a:ext cx="544273" cy="524610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>
                <a:solidFill>
                  <a:srgbClr val="0066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Kanit" pitchFamily="2" charset="-34"/>
                  <a:cs typeface="Kanit" pitchFamily="2" charset="-34"/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 rot="10800000">
              <a:off x="4251994" y="3843990"/>
              <a:ext cx="75475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45</a:t>
              </a: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%</a:t>
              </a:r>
              <a:r>
                <a:rPr lang="en-US" sz="24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 </a:t>
              </a:r>
              <a:endParaRPr lang="en-US" dirty="0">
                <a:latin typeface="Kanit" pitchFamily="2" charset="-34"/>
                <a:cs typeface="Kanit" pitchFamily="2" charset="-34"/>
              </a:endParaRPr>
            </a:p>
          </p:txBody>
        </p:sp>
      </p:grpSp>
      <p:grpSp>
        <p:nvGrpSpPr>
          <p:cNvPr id="274" name="Group 273"/>
          <p:cNvGrpSpPr/>
          <p:nvPr/>
        </p:nvGrpSpPr>
        <p:grpSpPr>
          <a:xfrm>
            <a:off x="581053" y="933834"/>
            <a:ext cx="2285884" cy="2049747"/>
            <a:chOff x="1554092" y="2883384"/>
            <a:chExt cx="1875585" cy="1741780"/>
          </a:xfrm>
        </p:grpSpPr>
        <p:sp>
          <p:nvSpPr>
            <p:cNvPr id="275" name="Rounded Rectangle 274"/>
            <p:cNvSpPr/>
            <p:nvPr/>
          </p:nvSpPr>
          <p:spPr>
            <a:xfrm>
              <a:off x="1572967" y="2883384"/>
              <a:ext cx="1807065" cy="1741780"/>
            </a:xfrm>
            <a:prstGeom prst="roundRect">
              <a:avLst>
                <a:gd name="adj" fmla="val 50000"/>
              </a:avLst>
            </a:prstGeom>
            <a:solidFill>
              <a:srgbClr val="006600"/>
            </a:solidFill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1632457" y="3645543"/>
              <a:ext cx="1718853" cy="333835"/>
            </a:xfrm>
            <a:prstGeom prst="rect">
              <a:avLst/>
            </a:prstGeom>
            <a:noFill/>
          </p:spPr>
          <p:txBody>
            <a:bodyPr wrap="square" lIns="7200" tIns="7200" rIns="7200" bIns="7200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bg1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6</a:t>
              </a:r>
              <a:r>
                <a:rPr lang="en-US" sz="24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,</a:t>
              </a:r>
              <a:r>
                <a:rPr lang="th-TH" sz="24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705</a:t>
              </a:r>
              <a:r>
                <a:rPr lang="en-US" sz="24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 </a:t>
              </a:r>
              <a:r>
                <a:rPr lang="th-TH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พันตัน</a:t>
              </a:r>
            </a:p>
          </p:txBody>
        </p:sp>
        <p:sp>
          <p:nvSpPr>
            <p:cNvPr id="277" name="TextBox 276"/>
            <p:cNvSpPr txBox="1"/>
            <p:nvPr/>
          </p:nvSpPr>
          <p:spPr>
            <a:xfrm>
              <a:off x="1554092" y="3271642"/>
              <a:ext cx="1875585" cy="401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การจัดหา</a:t>
              </a:r>
              <a:r>
                <a:rPr lang="en-US" sz="24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 LPG</a:t>
              </a:r>
              <a:endParaRPr lang="th-TH" sz="2400" b="1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endParaRPr>
            </a:p>
          </p:txBody>
        </p:sp>
        <p:grpSp>
          <p:nvGrpSpPr>
            <p:cNvPr id="278" name="Group 117"/>
            <p:cNvGrpSpPr/>
            <p:nvPr/>
          </p:nvGrpSpPr>
          <p:grpSpPr>
            <a:xfrm>
              <a:off x="2028763" y="4074333"/>
              <a:ext cx="832199" cy="327678"/>
              <a:chOff x="7231581" y="2330647"/>
              <a:chExt cx="832199" cy="327678"/>
            </a:xfrm>
          </p:grpSpPr>
          <p:sp>
            <p:nvSpPr>
              <p:cNvPr id="279" name="TextBox 278"/>
              <p:cNvSpPr txBox="1"/>
              <p:nvPr/>
            </p:nvSpPr>
            <p:spPr>
              <a:xfrm>
                <a:off x="7595448" y="2330647"/>
                <a:ext cx="468332" cy="273890"/>
              </a:xfrm>
              <a:prstGeom prst="rect">
                <a:avLst/>
              </a:prstGeom>
              <a:noFill/>
            </p:spPr>
            <p:txBody>
              <a:bodyPr wrap="none" lIns="7200" tIns="7200" rIns="7200" bIns="7200" rtlCol="0">
                <a:spAutoFit/>
              </a:bodyPr>
              <a:lstStyle/>
              <a:p>
                <a:r>
                  <a:rPr lang="th-TH" sz="2000" b="1" dirty="0">
                    <a:solidFill>
                      <a:schemeClr val="bg1"/>
                    </a:solidFill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0.5</a:t>
                </a:r>
                <a:r>
                  <a:rPr lang="en-US" sz="2000" b="1" dirty="0">
                    <a:solidFill>
                      <a:schemeClr val="bg1"/>
                    </a:solidFill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%</a:t>
                </a:r>
                <a:endParaRPr lang="th-TH" sz="2000" b="1" dirty="0">
                  <a:solidFill>
                    <a:schemeClr val="bg1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endParaRPr>
              </a:p>
            </p:txBody>
          </p:sp>
          <p:sp>
            <p:nvSpPr>
              <p:cNvPr id="280" name="Up Arrow 279"/>
              <p:cNvSpPr/>
              <p:nvPr/>
            </p:nvSpPr>
            <p:spPr>
              <a:xfrm flipH="1">
                <a:off x="7231581" y="2343226"/>
                <a:ext cx="294036" cy="315099"/>
              </a:xfrm>
              <a:prstGeom prst="upArrow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" tIns="7200" rIns="7200" bIns="7200"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cs typeface="Kanit" pitchFamily="2" charset="-34"/>
                </a:endParaRPr>
              </a:p>
            </p:txBody>
          </p:sp>
        </p:grpSp>
      </p:grpSp>
      <p:sp>
        <p:nvSpPr>
          <p:cNvPr id="222" name="TextBox 221"/>
          <p:cNvSpPr txBox="1"/>
          <p:nvPr/>
        </p:nvSpPr>
        <p:spPr>
          <a:xfrm>
            <a:off x="2392669" y="2668797"/>
            <a:ext cx="2320867" cy="260762"/>
          </a:xfrm>
          <a:prstGeom prst="rect">
            <a:avLst/>
          </a:prstGeom>
          <a:noFill/>
        </p:spPr>
        <p:txBody>
          <a:bodyPr wrap="square" lIns="7200" tIns="7200" rIns="7200" bIns="7200" rtlCol="0">
            <a:spAutoFit/>
          </a:bodyPr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โรงแยกก๊าซธรรมชาติ</a:t>
            </a:r>
          </a:p>
        </p:txBody>
      </p:sp>
      <p:sp>
        <p:nvSpPr>
          <p:cNvPr id="302" name="TextBox 301"/>
          <p:cNvSpPr txBox="1"/>
          <p:nvPr/>
        </p:nvSpPr>
        <p:spPr>
          <a:xfrm>
            <a:off x="2971275" y="2003535"/>
            <a:ext cx="1657694" cy="260762"/>
          </a:xfrm>
          <a:prstGeom prst="rect">
            <a:avLst/>
          </a:prstGeom>
          <a:noFill/>
        </p:spPr>
        <p:txBody>
          <a:bodyPr wrap="square" lIns="7200" tIns="7200" rIns="7200" bIns="7200" rtlCol="0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โรงกลั่นน้ำมัน</a:t>
            </a:r>
          </a:p>
        </p:txBody>
      </p:sp>
      <p:sp>
        <p:nvSpPr>
          <p:cNvPr id="303" name="TextBox 302"/>
          <p:cNvSpPr txBox="1"/>
          <p:nvPr/>
        </p:nvSpPr>
        <p:spPr>
          <a:xfrm>
            <a:off x="2961375" y="1299630"/>
            <a:ext cx="633819" cy="260762"/>
          </a:xfrm>
          <a:prstGeom prst="rect">
            <a:avLst/>
          </a:prstGeom>
          <a:noFill/>
        </p:spPr>
        <p:txBody>
          <a:bodyPr wrap="square" lIns="7200" tIns="7200" rIns="7200" bIns="7200" rtlCol="0">
            <a:spAutoFit/>
          </a:bodyPr>
          <a:lstStyle/>
          <a:p>
            <a:r>
              <a:rPr lang="th-TH" sz="1600" b="1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นำเข้า</a:t>
            </a:r>
            <a:endParaRPr lang="th-TH" sz="1050" b="1" dirty="0">
              <a:solidFill>
                <a:schemeClr val="bg1"/>
              </a:solidFill>
              <a:latin typeface="Kanit" pitchFamily="2" charset="-34"/>
              <a:ea typeface="Tahoma" pitchFamily="34" charset="0"/>
              <a:cs typeface="Kanit" pitchFamily="2" charset="-34"/>
            </a:endParaRPr>
          </a:p>
        </p:txBody>
      </p:sp>
      <p:sp>
        <p:nvSpPr>
          <p:cNvPr id="304" name="Rectangle 303"/>
          <p:cNvSpPr/>
          <p:nvPr/>
        </p:nvSpPr>
        <p:spPr>
          <a:xfrm>
            <a:off x="4295105" y="1886624"/>
            <a:ext cx="781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31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%</a:t>
            </a:r>
            <a:r>
              <a:rPr lang="en-US" sz="2400" b="1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 </a:t>
            </a:r>
            <a:endParaRPr lang="en-US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305" name="Rectangle 304"/>
          <p:cNvSpPr/>
          <p:nvPr/>
        </p:nvSpPr>
        <p:spPr>
          <a:xfrm>
            <a:off x="3750137" y="1196717"/>
            <a:ext cx="777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24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rPr>
              <a:t>%</a:t>
            </a:r>
            <a:r>
              <a:rPr lang="en-US" sz="2400" b="1" dirty="0">
                <a:solidFill>
                  <a:schemeClr val="bg1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 </a:t>
            </a:r>
            <a:endParaRPr lang="en-US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122" name="Parallelogram 121">
            <a:extLst>
              <a:ext uri="{FF2B5EF4-FFF2-40B4-BE49-F238E27FC236}">
                <a16:creationId xmlns:a16="http://schemas.microsoft.com/office/drawing/2014/main" id="{EFE68D91-394F-4790-AD8C-6ACDAADF0E17}"/>
              </a:ext>
            </a:extLst>
          </p:cNvPr>
          <p:cNvSpPr/>
          <p:nvPr/>
        </p:nvSpPr>
        <p:spPr>
          <a:xfrm>
            <a:off x="4634695" y="-52222"/>
            <a:ext cx="8026177" cy="735301"/>
          </a:xfrm>
          <a:prstGeom prst="parallelogram">
            <a:avLst>
              <a:gd name="adj" fmla="val 46105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Sukhumvit Set" panose="02000506000000020004" pitchFamily="2" charset="-34"/>
              <a:cs typeface="Sukhumvit Set" panose="02000506000000020004" pitchFamily="2" charset="-34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3968581-B6FA-4AEF-86DD-FEE4B192799D}"/>
              </a:ext>
            </a:extLst>
          </p:cNvPr>
          <p:cNvSpPr txBox="1"/>
          <p:nvPr/>
        </p:nvSpPr>
        <p:spPr>
          <a:xfrm>
            <a:off x="5191685" y="34033"/>
            <a:ext cx="4261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Kanit" pitchFamily="2" charset="-34"/>
                <a:ea typeface="Tahoma" pitchFamily="34" charset="0"/>
                <a:cs typeface="Kanit" pitchFamily="2" charset="-34"/>
              </a:rPr>
              <a:t>การจัดหาและการใช้</a:t>
            </a:r>
            <a:r>
              <a:rPr lang="en-US" sz="3200" b="1" dirty="0">
                <a:latin typeface="Kanit" pitchFamily="2" charset="-34"/>
                <a:ea typeface="Tahoma" pitchFamily="34" charset="0"/>
                <a:cs typeface="Kanit" pitchFamily="2" charset="-34"/>
              </a:rPr>
              <a:t> LPG</a:t>
            </a:r>
            <a:endParaRPr lang="th-TH" sz="3200" b="1" dirty="0">
              <a:latin typeface="Kanit" pitchFamily="2" charset="-34"/>
              <a:ea typeface="Tahoma" pitchFamily="34" charset="0"/>
              <a:cs typeface="Kanit" pitchFamily="2" charset="-34"/>
            </a:endParaRPr>
          </a:p>
        </p:txBody>
      </p:sp>
      <p:graphicFrame>
        <p:nvGraphicFramePr>
          <p:cNvPr id="124" name="Chart 123"/>
          <p:cNvGraphicFramePr/>
          <p:nvPr>
            <p:extLst>
              <p:ext uri="{D42A27DB-BD31-4B8C-83A1-F6EECF244321}">
                <p14:modId xmlns:p14="http://schemas.microsoft.com/office/powerpoint/2010/main" val="2725189045"/>
              </p:ext>
            </p:extLst>
          </p:nvPr>
        </p:nvGraphicFramePr>
        <p:xfrm>
          <a:off x="1041490" y="3051337"/>
          <a:ext cx="3802562" cy="3092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25" name="TextBox 124"/>
          <p:cNvSpPr txBox="1"/>
          <p:nvPr/>
        </p:nvSpPr>
        <p:spPr>
          <a:xfrm rot="16200000">
            <a:off x="-926248" y="4525265"/>
            <a:ext cx="362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พันตัน</a:t>
            </a:r>
            <a:r>
              <a:rPr lang="en-US" sz="14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/</a:t>
            </a:r>
            <a:r>
              <a:rPr lang="th-TH" sz="14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เดือน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2902667" y="3358751"/>
            <a:ext cx="12556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300" b="1" dirty="0">
                <a:solidFill>
                  <a:srgbClr val="92D050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โรงแยกก๊าซฯ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4485933" y="4276980"/>
            <a:ext cx="12450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300" b="1" dirty="0">
                <a:solidFill>
                  <a:srgbClr val="0099CC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โรงกลั่นน้ำมัน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4616815" y="4603246"/>
            <a:ext cx="108305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b="1" dirty="0">
                <a:solidFill>
                  <a:srgbClr val="FF7C80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นำเข้า</a:t>
            </a:r>
          </a:p>
        </p:txBody>
      </p:sp>
      <p:graphicFrame>
        <p:nvGraphicFramePr>
          <p:cNvPr id="130" name="Chart 129"/>
          <p:cNvGraphicFramePr/>
          <p:nvPr>
            <p:extLst>
              <p:ext uri="{D42A27DB-BD31-4B8C-83A1-F6EECF244321}">
                <p14:modId xmlns:p14="http://schemas.microsoft.com/office/powerpoint/2010/main" val="1105087671"/>
              </p:ext>
            </p:extLst>
          </p:nvPr>
        </p:nvGraphicFramePr>
        <p:xfrm>
          <a:off x="6853194" y="3494209"/>
          <a:ext cx="3895633" cy="288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31" name="TextBox 130"/>
          <p:cNvSpPr txBox="1"/>
          <p:nvPr/>
        </p:nvSpPr>
        <p:spPr>
          <a:xfrm rot="16200000">
            <a:off x="4993105" y="4605609"/>
            <a:ext cx="3467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พันตัน</a:t>
            </a:r>
            <a:r>
              <a:rPr lang="en-US" sz="14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/</a:t>
            </a:r>
            <a:r>
              <a:rPr lang="th-TH" sz="1400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เดือน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0355400" y="4238960"/>
            <a:ext cx="9545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300" b="1" dirty="0">
                <a:solidFill>
                  <a:srgbClr val="FF6600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ครัวเรือน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10183859" y="5048446"/>
            <a:ext cx="9545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300" b="1" dirty="0">
                <a:solidFill>
                  <a:srgbClr val="79C02A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ขนส่ง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10313889" y="3663226"/>
            <a:ext cx="9545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300" b="1" dirty="0">
                <a:solidFill>
                  <a:srgbClr val="7030A0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ปิโตรเคมี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299082" y="5275644"/>
            <a:ext cx="12717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300" b="1" dirty="0">
                <a:solidFill>
                  <a:srgbClr val="FF7C80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อุตสาหกรรม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10137898" y="5640339"/>
            <a:ext cx="10142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300" b="1" dirty="0">
                <a:solidFill>
                  <a:srgbClr val="0099CC"/>
                </a:solidFill>
                <a:latin typeface="Kanit" pitchFamily="2" charset="-34"/>
                <a:ea typeface="Tahoma" pitchFamily="34" charset="0"/>
                <a:cs typeface="Kanit" pitchFamily="2" charset="-34"/>
              </a:rPr>
              <a:t>ใช้เอง</a:t>
            </a:r>
          </a:p>
        </p:txBody>
      </p:sp>
      <p:sp>
        <p:nvSpPr>
          <p:cNvPr id="87" name="Freeform 7">
            <a:extLst>
              <a:ext uri="{FF2B5EF4-FFF2-40B4-BE49-F238E27FC236}">
                <a16:creationId xmlns:a16="http://schemas.microsoft.com/office/drawing/2014/main" id="{203C0BA0-00CB-4219-8044-60C19F528BB1}"/>
              </a:ext>
            </a:extLst>
          </p:cNvPr>
          <p:cNvSpPr/>
          <p:nvPr/>
        </p:nvSpPr>
        <p:spPr>
          <a:xfrm>
            <a:off x="3595194" y="5877272"/>
            <a:ext cx="4043419" cy="1120662"/>
          </a:xfrm>
          <a:custGeom>
            <a:avLst/>
            <a:gdLst/>
            <a:ahLst/>
            <a:cxnLst/>
            <a:rect l="l" t="t" r="r" b="b"/>
            <a:pathLst>
              <a:path w="7250749" h="4114800">
                <a:moveTo>
                  <a:pt x="0" y="0"/>
                </a:moveTo>
                <a:lnTo>
                  <a:pt x="7250749" y="0"/>
                </a:lnTo>
                <a:lnTo>
                  <a:pt x="72507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4" name="Slide Number Placeholder 3">
            <a:extLst>
              <a:ext uri="{FF2B5EF4-FFF2-40B4-BE49-F238E27FC236}">
                <a16:creationId xmlns:a16="http://schemas.microsoft.com/office/drawing/2014/main" id="{DE36C6DE-5081-44C4-BA82-64BB90B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740" y="6320568"/>
            <a:ext cx="2844800" cy="365125"/>
          </a:xfrm>
        </p:spPr>
        <p:txBody>
          <a:bodyPr/>
          <a:lstStyle/>
          <a:p>
            <a:r>
              <a:rPr lang="en-US" sz="1100" dirty="0">
                <a:latin typeface="Kanit" pitchFamily="2" charset="-34"/>
                <a:cs typeface="Kanit" pitchFamily="2" charset="-34"/>
              </a:rPr>
              <a:t>7</a:t>
            </a:r>
          </a:p>
        </p:txBody>
      </p:sp>
      <p:sp>
        <p:nvSpPr>
          <p:cNvPr id="96" name="Freeform 6">
            <a:extLst>
              <a:ext uri="{FF2B5EF4-FFF2-40B4-BE49-F238E27FC236}">
                <a16:creationId xmlns:a16="http://schemas.microsoft.com/office/drawing/2014/main" id="{5082B534-969A-43F4-B29D-67940A3D45B2}"/>
              </a:ext>
            </a:extLst>
          </p:cNvPr>
          <p:cNvSpPr/>
          <p:nvPr/>
        </p:nvSpPr>
        <p:spPr>
          <a:xfrm>
            <a:off x="5826207" y="1115261"/>
            <a:ext cx="699305" cy="1043021"/>
          </a:xfrm>
          <a:custGeom>
            <a:avLst/>
            <a:gdLst/>
            <a:ahLst/>
            <a:cxnLst/>
            <a:rect l="l" t="t" r="r" b="b"/>
            <a:pathLst>
              <a:path w="2339756" h="3307076">
                <a:moveTo>
                  <a:pt x="0" y="0"/>
                </a:moveTo>
                <a:lnTo>
                  <a:pt x="2339757" y="0"/>
                </a:lnTo>
                <a:lnTo>
                  <a:pt x="2339757" y="3307076"/>
                </a:lnTo>
                <a:lnTo>
                  <a:pt x="0" y="3307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7" name="Freeform 7">
            <a:extLst>
              <a:ext uri="{FF2B5EF4-FFF2-40B4-BE49-F238E27FC236}">
                <a16:creationId xmlns:a16="http://schemas.microsoft.com/office/drawing/2014/main" id="{3A5B2B65-7726-48B4-876D-BAB89DF01061}"/>
              </a:ext>
            </a:extLst>
          </p:cNvPr>
          <p:cNvSpPr/>
          <p:nvPr/>
        </p:nvSpPr>
        <p:spPr>
          <a:xfrm>
            <a:off x="6193484" y="1532418"/>
            <a:ext cx="1143552" cy="585039"/>
          </a:xfrm>
          <a:custGeom>
            <a:avLst/>
            <a:gdLst/>
            <a:ahLst/>
            <a:cxnLst/>
            <a:rect l="l" t="t" r="r" b="b"/>
            <a:pathLst>
              <a:path w="3697651" h="1802605">
                <a:moveTo>
                  <a:pt x="0" y="0"/>
                </a:moveTo>
                <a:lnTo>
                  <a:pt x="3697650" y="0"/>
                </a:lnTo>
                <a:lnTo>
                  <a:pt x="3697650" y="1802605"/>
                </a:lnTo>
                <a:lnTo>
                  <a:pt x="0" y="18026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5">
            <a:extLst>
              <a:ext uri="{FF2B5EF4-FFF2-40B4-BE49-F238E27FC236}">
                <a16:creationId xmlns:a16="http://schemas.microsoft.com/office/drawing/2014/main" id="{8D0BEA64-A515-4C0F-BA78-B8CD92D72D35}"/>
              </a:ext>
            </a:extLst>
          </p:cNvPr>
          <p:cNvSpPr/>
          <p:nvPr/>
        </p:nvSpPr>
        <p:spPr>
          <a:xfrm>
            <a:off x="81942" y="112908"/>
            <a:ext cx="1971023" cy="472475"/>
          </a:xfrm>
          <a:custGeom>
            <a:avLst/>
            <a:gdLst/>
            <a:ahLst/>
            <a:cxnLst/>
            <a:rect l="l" t="t" r="r" b="b"/>
            <a:pathLst>
              <a:path w="6771459" h="1532680">
                <a:moveTo>
                  <a:pt x="0" y="0"/>
                </a:moveTo>
                <a:lnTo>
                  <a:pt x="6771459" y="0"/>
                </a:lnTo>
                <a:lnTo>
                  <a:pt x="6771459" y="1532680"/>
                </a:lnTo>
                <a:lnTo>
                  <a:pt x="0" y="153268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84" b="-84"/>
            </a:stretch>
          </a:blipFill>
        </p:spPr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A6F0BA8-5212-4304-ADDB-ED00D307B2D5}"/>
              </a:ext>
            </a:extLst>
          </p:cNvPr>
          <p:cNvGrpSpPr/>
          <p:nvPr/>
        </p:nvGrpSpPr>
        <p:grpSpPr>
          <a:xfrm>
            <a:off x="8199745" y="428925"/>
            <a:ext cx="3630617" cy="611664"/>
            <a:chOff x="8637458" y="1833228"/>
            <a:chExt cx="3630617" cy="611664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CB42B6E-E435-452B-95D4-71792CD76782}"/>
                </a:ext>
              </a:extLst>
            </p:cNvPr>
            <p:cNvSpPr/>
            <p:nvPr/>
          </p:nvSpPr>
          <p:spPr>
            <a:xfrm>
              <a:off x="9928998" y="1833228"/>
              <a:ext cx="2339077" cy="6116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2">
              <a:extLst>
                <a:ext uri="{FF2B5EF4-FFF2-40B4-BE49-F238E27FC236}">
                  <a16:creationId xmlns:a16="http://schemas.microsoft.com/office/drawing/2014/main" id="{15FFE35D-539F-414B-874B-C787FA85D1D7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637458" y="1872810"/>
              <a:ext cx="3538996" cy="548125"/>
            </a:xfrm>
            <a:prstGeom prst="rect">
              <a:avLst/>
            </a:prstGeom>
          </p:spPr>
          <p:txBody>
            <a:bodyPr vert="horz" lIns="91440" tIns="45721" rIns="91440" bIns="45721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th-TH" sz="24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ม.ค. – ธ.ค. 2566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270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AE7B80BE-E9F6-4866-AD5B-96DC0CA1EF3A}"/>
              </a:ext>
            </a:extLst>
          </p:cNvPr>
          <p:cNvSpPr/>
          <p:nvPr/>
        </p:nvSpPr>
        <p:spPr>
          <a:xfrm>
            <a:off x="4844578" y="4727239"/>
            <a:ext cx="3528960" cy="1383948"/>
          </a:xfrm>
          <a:prstGeom prst="roundRect">
            <a:avLst>
              <a:gd name="adj" fmla="val 1129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1" dirty="0"/>
          </a:p>
        </p:txBody>
      </p:sp>
      <p:sp>
        <p:nvSpPr>
          <p:cNvPr id="84" name="Rectangle: Single Corner Snipped 83">
            <a:extLst>
              <a:ext uri="{FF2B5EF4-FFF2-40B4-BE49-F238E27FC236}">
                <a16:creationId xmlns:a16="http://schemas.microsoft.com/office/drawing/2014/main" id="{789937D2-53F5-4408-B7F2-516039A18031}"/>
              </a:ext>
            </a:extLst>
          </p:cNvPr>
          <p:cNvSpPr/>
          <p:nvPr/>
        </p:nvSpPr>
        <p:spPr>
          <a:xfrm rot="5400000" flipV="1">
            <a:off x="-1052836" y="1069043"/>
            <a:ext cx="6897394" cy="4680520"/>
          </a:xfrm>
          <a:prstGeom prst="snip1Rect">
            <a:avLst>
              <a:gd name="adj" fmla="val 0"/>
            </a:avLst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Kanit" pitchFamily="2" charset="-34"/>
              <a:cs typeface="Kanit" pitchFamily="2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37037-6177-40FD-8EA6-10CC88E9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2421" y="6350192"/>
            <a:ext cx="2844800" cy="365125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0459857-9A1E-4E2E-9ED6-1B2ADC0AE7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6439581"/>
              </p:ext>
            </p:extLst>
          </p:nvPr>
        </p:nvGraphicFramePr>
        <p:xfrm>
          <a:off x="5798082" y="1560398"/>
          <a:ext cx="4176453" cy="2606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33435CA-C359-4FF8-AEBF-756155C4CF40}"/>
              </a:ext>
            </a:extLst>
          </p:cNvPr>
          <p:cNvSpPr txBox="1"/>
          <p:nvPr/>
        </p:nvSpPr>
        <p:spPr>
          <a:xfrm rot="16200000">
            <a:off x="4335215" y="2694108"/>
            <a:ext cx="243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b="1" dirty="0">
                <a:latin typeface="Kanit" pitchFamily="2" charset="-34"/>
                <a:ea typeface="Tahoma" pitchFamily="34" charset="0"/>
                <a:cs typeface="Kanit" pitchFamily="2" charset="-34"/>
              </a:rPr>
              <a:t>ล้านลูกบาศก์ฟุตต่อวัน (</a:t>
            </a:r>
            <a:r>
              <a:rPr lang="en-US" sz="1200" b="1" dirty="0">
                <a:latin typeface="Kanit" pitchFamily="2" charset="-34"/>
                <a:ea typeface="Tahoma" pitchFamily="34" charset="0"/>
                <a:cs typeface="Kanit" pitchFamily="2" charset="-34"/>
              </a:rPr>
              <a:t>MMSCFD)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CC7CFF-6C6F-4797-9471-D5DB541C7B78}"/>
              </a:ext>
            </a:extLst>
          </p:cNvPr>
          <p:cNvSpPr/>
          <p:nvPr/>
        </p:nvSpPr>
        <p:spPr>
          <a:xfrm>
            <a:off x="3999948" y="1001858"/>
            <a:ext cx="5052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การใช้ก๊าซธรรมชาติรายสาขา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B52F8-DDB4-4BAC-A416-9AFB5296A524}"/>
              </a:ext>
            </a:extLst>
          </p:cNvPr>
          <p:cNvSpPr txBox="1"/>
          <p:nvPr/>
        </p:nvSpPr>
        <p:spPr>
          <a:xfrm>
            <a:off x="7832346" y="4088105"/>
            <a:ext cx="467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b="1" dirty="0">
                <a:solidFill>
                  <a:schemeClr val="bg1"/>
                </a:solidFill>
                <a:latin typeface="Sukhumvit Set" panose="02000506000000020004" pitchFamily="2" charset="-34"/>
                <a:ea typeface="Tahoma" pitchFamily="34" charset="0"/>
                <a:cs typeface="Sukhumvit Set" panose="02000506000000020004" pitchFamily="2" charset="-34"/>
              </a:rPr>
              <a:t>ปี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34368A-94D4-475D-A15F-15C2BB0F06F2}"/>
              </a:ext>
            </a:extLst>
          </p:cNvPr>
          <p:cNvCxnSpPr>
            <a:cxnSpLocks/>
          </p:cNvCxnSpPr>
          <p:nvPr/>
        </p:nvCxnSpPr>
        <p:spPr>
          <a:xfrm>
            <a:off x="4799856" y="4365104"/>
            <a:ext cx="7147365" cy="0"/>
          </a:xfrm>
          <a:prstGeom prst="line">
            <a:avLst/>
          </a:prstGeom>
          <a:ln w="190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CE84250-7923-4A01-8466-7B16A575EC10}"/>
              </a:ext>
            </a:extLst>
          </p:cNvPr>
          <p:cNvSpPr txBox="1"/>
          <p:nvPr/>
        </p:nvSpPr>
        <p:spPr>
          <a:xfrm>
            <a:off x="6436767" y="1542850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200" dirty="0">
                <a:solidFill>
                  <a:srgbClr val="00B0F0"/>
                </a:solidFill>
                <a:latin typeface="Kanit" pitchFamily="2" charset="-34"/>
                <a:cs typeface="Kanit" pitchFamily="2" charset="-34"/>
              </a:rPr>
              <a:t>ผลิตไฟฟ้า</a:t>
            </a:r>
            <a:endParaRPr lang="en-US" sz="1200" dirty="0">
              <a:solidFill>
                <a:srgbClr val="00B0F0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5B5F04-9296-4907-BEC0-EEC6FE44ADA4}"/>
              </a:ext>
            </a:extLst>
          </p:cNvPr>
          <p:cNvSpPr txBox="1"/>
          <p:nvPr/>
        </p:nvSpPr>
        <p:spPr>
          <a:xfrm>
            <a:off x="6411201" y="2778850"/>
            <a:ext cx="100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200" dirty="0">
                <a:solidFill>
                  <a:srgbClr val="FFC000"/>
                </a:solidFill>
                <a:latin typeface="Kanit" pitchFamily="2" charset="-34"/>
                <a:cs typeface="Kanit" pitchFamily="2" charset="-34"/>
              </a:rPr>
              <a:t>โรงแยกก๊าซฯ</a:t>
            </a:r>
            <a:endParaRPr lang="en-US" sz="1200" dirty="0">
              <a:solidFill>
                <a:srgbClr val="FFC000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E4ED15-0D0F-4F22-A83A-9C83124E5E56}"/>
              </a:ext>
            </a:extLst>
          </p:cNvPr>
          <p:cNvSpPr txBox="1"/>
          <p:nvPr/>
        </p:nvSpPr>
        <p:spPr>
          <a:xfrm>
            <a:off x="6400855" y="3304863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200" dirty="0">
                <a:solidFill>
                  <a:srgbClr val="FF7C80"/>
                </a:solidFill>
                <a:latin typeface="Kanit" pitchFamily="2" charset="-34"/>
                <a:cs typeface="Kanit" pitchFamily="2" charset="-34"/>
              </a:rPr>
              <a:t>อุตสาหกรรม</a:t>
            </a:r>
            <a:endParaRPr lang="en-US" sz="1200" dirty="0">
              <a:solidFill>
                <a:srgbClr val="FF7C80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12E2D7-A7B9-43AC-89D0-27E0B4153A9B}"/>
              </a:ext>
            </a:extLst>
          </p:cNvPr>
          <p:cNvSpPr txBox="1"/>
          <p:nvPr/>
        </p:nvSpPr>
        <p:spPr>
          <a:xfrm>
            <a:off x="9047081" y="3458446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latin typeface="Kanit" pitchFamily="2" charset="-34"/>
                <a:cs typeface="Kanit" pitchFamily="2" charset="-34"/>
              </a:rPr>
              <a:t>NGV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AF116B0-2EAF-4EB3-8311-E76997F4A24B}"/>
              </a:ext>
            </a:extLst>
          </p:cNvPr>
          <p:cNvCxnSpPr>
            <a:cxnSpLocks/>
          </p:cNvCxnSpPr>
          <p:nvPr/>
        </p:nvCxnSpPr>
        <p:spPr>
          <a:xfrm flipH="1" flipV="1">
            <a:off x="2050810" y="2072022"/>
            <a:ext cx="640080" cy="49288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2D86C5A-0FC3-4757-8476-2A90E15E1A53}"/>
              </a:ext>
            </a:extLst>
          </p:cNvPr>
          <p:cNvCxnSpPr/>
          <p:nvPr/>
        </p:nvCxnSpPr>
        <p:spPr>
          <a:xfrm flipH="1">
            <a:off x="3371505" y="3363779"/>
            <a:ext cx="1" cy="80656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7FA2715-1A8E-45D1-915A-665E7E89AC1F}"/>
              </a:ext>
            </a:extLst>
          </p:cNvPr>
          <p:cNvCxnSpPr/>
          <p:nvPr/>
        </p:nvCxnSpPr>
        <p:spPr>
          <a:xfrm>
            <a:off x="1548056" y="5394884"/>
            <a:ext cx="731520" cy="472"/>
          </a:xfrm>
          <a:prstGeom prst="line">
            <a:avLst/>
          </a:prstGeom>
          <a:ln w="762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BF95906-4656-4933-8D2A-0B94D459D44B}"/>
              </a:ext>
            </a:extLst>
          </p:cNvPr>
          <p:cNvGrpSpPr/>
          <p:nvPr/>
        </p:nvGrpSpPr>
        <p:grpSpPr>
          <a:xfrm>
            <a:off x="2217465" y="4119206"/>
            <a:ext cx="2314192" cy="2221417"/>
            <a:chOff x="1196640" y="2529304"/>
            <a:chExt cx="2183392" cy="2095861"/>
          </a:xfrm>
        </p:grpSpPr>
        <p:sp>
          <p:nvSpPr>
            <p:cNvPr id="86" name="Rounded Rectangle 162">
              <a:extLst>
                <a:ext uri="{FF2B5EF4-FFF2-40B4-BE49-F238E27FC236}">
                  <a16:creationId xmlns:a16="http://schemas.microsoft.com/office/drawing/2014/main" id="{40A931A7-6E03-4E95-8B52-96AEB5E7B5BA}"/>
                </a:ext>
              </a:extLst>
            </p:cNvPr>
            <p:cNvSpPr/>
            <p:nvPr/>
          </p:nvSpPr>
          <p:spPr>
            <a:xfrm>
              <a:off x="1205615" y="2529304"/>
              <a:ext cx="2174417" cy="2095861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FD3DB3C-DF6D-4D2A-8A6F-04A5355AB804}"/>
                </a:ext>
              </a:extLst>
            </p:cNvPr>
            <p:cNvSpPr txBox="1"/>
            <p:nvPr/>
          </p:nvSpPr>
          <p:spPr>
            <a:xfrm>
              <a:off x="1450084" y="3444789"/>
              <a:ext cx="1718853" cy="275062"/>
            </a:xfrm>
            <a:prstGeom prst="rect">
              <a:avLst/>
            </a:prstGeom>
            <a:noFill/>
          </p:spPr>
          <p:txBody>
            <a:bodyPr wrap="square" lIns="7200" tIns="7200" rIns="7200" bIns="720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4,</a:t>
              </a:r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664</a:t>
              </a: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MMSCFD</a:t>
              </a:r>
              <a:endParaRPr lang="th-TH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A154FCD-C878-48A3-9B3A-DCB52B506EE1}"/>
                </a:ext>
              </a:extLst>
            </p:cNvPr>
            <p:cNvSpPr txBox="1"/>
            <p:nvPr/>
          </p:nvSpPr>
          <p:spPr>
            <a:xfrm>
              <a:off x="1196640" y="2762946"/>
              <a:ext cx="2183392" cy="609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การจัดหา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endParaRPr>
            </a:p>
            <a:p>
              <a:pPr algn="ctr"/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ก๊าซธรรมชาติ</a:t>
              </a:r>
            </a:p>
          </p:txBody>
        </p:sp>
        <p:grpSp>
          <p:nvGrpSpPr>
            <p:cNvPr id="89" name="Group 117">
              <a:extLst>
                <a:ext uri="{FF2B5EF4-FFF2-40B4-BE49-F238E27FC236}">
                  <a16:creationId xmlns:a16="http://schemas.microsoft.com/office/drawing/2014/main" id="{A0091129-6B42-4F99-80DC-36D6FF5858CE}"/>
                </a:ext>
              </a:extLst>
            </p:cNvPr>
            <p:cNvGrpSpPr/>
            <p:nvPr/>
          </p:nvGrpSpPr>
          <p:grpSpPr>
            <a:xfrm>
              <a:off x="1845023" y="3755834"/>
              <a:ext cx="813668" cy="409910"/>
              <a:chOff x="7047841" y="2012148"/>
              <a:chExt cx="813668" cy="409910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DDBB110-3CD9-46A4-BA8D-F22BC1FC2CBA}"/>
                  </a:ext>
                </a:extLst>
              </p:cNvPr>
              <p:cNvSpPr txBox="1"/>
              <p:nvPr/>
            </p:nvSpPr>
            <p:spPr>
              <a:xfrm>
                <a:off x="7475740" y="2132258"/>
                <a:ext cx="385769" cy="246024"/>
              </a:xfrm>
              <a:prstGeom prst="rect">
                <a:avLst/>
              </a:prstGeom>
              <a:noFill/>
            </p:spPr>
            <p:txBody>
              <a:bodyPr wrap="none" lIns="7200" tIns="7200" rIns="7200" bIns="7200" rtlCol="0">
                <a:spAutoFit/>
              </a:bodyPr>
              <a:lstStyle/>
              <a:p>
                <a:r>
                  <a:rPr lang="th-TH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9.1</a:t>
                </a:r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%</a:t>
                </a:r>
                <a:endParaRPr lang="th-TH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anose="020B0604030504040204" pitchFamily="34" charset="0"/>
                  <a:cs typeface="Kanit" pitchFamily="2" charset="-34"/>
                </a:endParaRPr>
              </a:p>
            </p:txBody>
          </p:sp>
          <p:sp>
            <p:nvSpPr>
              <p:cNvPr id="91" name="Up Arrow 152">
                <a:extLst>
                  <a:ext uri="{FF2B5EF4-FFF2-40B4-BE49-F238E27FC236}">
                    <a16:creationId xmlns:a16="http://schemas.microsoft.com/office/drawing/2014/main" id="{C0C30B06-5704-40F4-BE9F-0EA84B689A2E}"/>
                  </a:ext>
                </a:extLst>
              </p:cNvPr>
              <p:cNvSpPr/>
              <p:nvPr/>
            </p:nvSpPr>
            <p:spPr>
              <a:xfrm flipH="1">
                <a:off x="7047841" y="2012148"/>
                <a:ext cx="382508" cy="409910"/>
              </a:xfrm>
              <a:prstGeom prst="upArrow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" tIns="7200" rIns="7200" bIns="7200" rtlCol="0"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cs typeface="Kanit" pitchFamily="2" charset="-34"/>
                </a:endParaRP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C9CD9D0-D2DD-41DF-8D63-AF1EAF9900DC}"/>
              </a:ext>
            </a:extLst>
          </p:cNvPr>
          <p:cNvGrpSpPr/>
          <p:nvPr/>
        </p:nvGrpSpPr>
        <p:grpSpPr>
          <a:xfrm>
            <a:off x="-18338" y="4547485"/>
            <a:ext cx="1871670" cy="1597521"/>
            <a:chOff x="186531" y="669328"/>
            <a:chExt cx="1871670" cy="1597521"/>
          </a:xfrm>
        </p:grpSpPr>
        <p:sp>
          <p:nvSpPr>
            <p:cNvPr id="94" name="Rounded Rectangle 89">
              <a:extLst>
                <a:ext uri="{FF2B5EF4-FFF2-40B4-BE49-F238E27FC236}">
                  <a16:creationId xmlns:a16="http://schemas.microsoft.com/office/drawing/2014/main" id="{AC87214F-4605-4E17-831F-9B872F56A657}"/>
                </a:ext>
              </a:extLst>
            </p:cNvPr>
            <p:cNvSpPr/>
            <p:nvPr/>
          </p:nvSpPr>
          <p:spPr>
            <a:xfrm>
              <a:off x="279485" y="669328"/>
              <a:ext cx="1657398" cy="159752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FA34910-9AA7-4B8D-A3B3-E12CE4B03B75}"/>
                </a:ext>
              </a:extLst>
            </p:cNvPr>
            <p:cNvSpPr txBox="1"/>
            <p:nvPr/>
          </p:nvSpPr>
          <p:spPr>
            <a:xfrm>
              <a:off x="186531" y="940481"/>
              <a:ext cx="18716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ผลิตในประเทศ</a:t>
              </a:r>
            </a:p>
          </p:txBody>
        </p:sp>
        <p:grpSp>
          <p:nvGrpSpPr>
            <p:cNvPr id="96" name="Group 117">
              <a:extLst>
                <a:ext uri="{FF2B5EF4-FFF2-40B4-BE49-F238E27FC236}">
                  <a16:creationId xmlns:a16="http://schemas.microsoft.com/office/drawing/2014/main" id="{4534018D-DA29-4DA6-A8BF-1F28DE326513}"/>
                </a:ext>
              </a:extLst>
            </p:cNvPr>
            <p:cNvGrpSpPr/>
            <p:nvPr/>
          </p:nvGrpSpPr>
          <p:grpSpPr>
            <a:xfrm>
              <a:off x="647429" y="1640534"/>
              <a:ext cx="780814" cy="358581"/>
              <a:chOff x="6963882" y="2146129"/>
              <a:chExt cx="780814" cy="358581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C4D9198-1055-42F6-B56D-33173214557D}"/>
                  </a:ext>
                </a:extLst>
              </p:cNvPr>
              <p:cNvSpPr txBox="1"/>
              <p:nvPr/>
            </p:nvSpPr>
            <p:spPr>
              <a:xfrm>
                <a:off x="7342229" y="2179650"/>
                <a:ext cx="402467" cy="229984"/>
              </a:xfrm>
              <a:prstGeom prst="rect">
                <a:avLst/>
              </a:prstGeom>
              <a:noFill/>
            </p:spPr>
            <p:txBody>
              <a:bodyPr wrap="none" lIns="7200" tIns="7200" rIns="7200" bIns="7200" rtlCol="0">
                <a:spAutoFit/>
              </a:bodyPr>
              <a:lstStyle/>
              <a:p>
                <a:r>
                  <a:rPr lang="th-TH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0.2</a:t>
                </a:r>
                <a:r>
                  <a:rPr 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%</a:t>
                </a:r>
                <a:endParaRPr lang="th-TH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anose="020B0604030504040204" pitchFamily="34" charset="0"/>
                  <a:cs typeface="Kanit" pitchFamily="2" charset="-34"/>
                </a:endParaRPr>
              </a:p>
            </p:txBody>
          </p:sp>
          <p:sp>
            <p:nvSpPr>
              <p:cNvPr id="99" name="Up Arrow 88">
                <a:extLst>
                  <a:ext uri="{FF2B5EF4-FFF2-40B4-BE49-F238E27FC236}">
                    <a16:creationId xmlns:a16="http://schemas.microsoft.com/office/drawing/2014/main" id="{26A1FF50-DB53-411C-91F3-ED259C71C7E9}"/>
                  </a:ext>
                </a:extLst>
              </p:cNvPr>
              <p:cNvSpPr/>
              <p:nvPr/>
            </p:nvSpPr>
            <p:spPr>
              <a:xfrm flipH="1">
                <a:off x="6963882" y="2146129"/>
                <a:ext cx="334611" cy="358581"/>
              </a:xfrm>
              <a:prstGeom prst="upArrow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" tIns="7200" rIns="7200" bIns="7200" rtlCol="0" anchor="ctr"/>
              <a:lstStyle/>
              <a:p>
                <a:pPr algn="ctr"/>
                <a:endPara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cs typeface="Kanit" pitchFamily="2" charset="-34"/>
                </a:endParaRP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94CDBAA-A19A-4A17-97BA-634C8C8C32CB}"/>
                </a:ext>
              </a:extLst>
            </p:cNvPr>
            <p:cNvSpPr txBox="1"/>
            <p:nvPr/>
          </p:nvSpPr>
          <p:spPr>
            <a:xfrm>
              <a:off x="295280" y="1306305"/>
              <a:ext cx="1718853" cy="260762"/>
            </a:xfrm>
            <a:prstGeom prst="rect">
              <a:avLst/>
            </a:prstGeom>
            <a:noFill/>
          </p:spPr>
          <p:txBody>
            <a:bodyPr wrap="square" lIns="7200" tIns="7200" rIns="7200" bIns="720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2,</a:t>
              </a:r>
              <a:r>
                <a:rPr lang="th-TH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653 </a:t>
              </a:r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MMSCFD</a:t>
              </a:r>
              <a:endParaRPr lang="th-TH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958F8F35-ABB6-4536-B0C6-6C5D4D5E3B1C}"/>
              </a:ext>
            </a:extLst>
          </p:cNvPr>
          <p:cNvSpPr txBox="1"/>
          <p:nvPr/>
        </p:nvSpPr>
        <p:spPr>
          <a:xfrm>
            <a:off x="1473559" y="750356"/>
            <a:ext cx="625285" cy="391567"/>
          </a:xfrm>
          <a:prstGeom prst="rect">
            <a:avLst/>
          </a:prstGeom>
          <a:noFill/>
        </p:spPr>
        <p:txBody>
          <a:bodyPr wrap="none" lIns="7200" tIns="7200" rIns="7200" bIns="7200" rtlCol="0">
            <a:spAutoFit/>
          </a:bodyPr>
          <a:lstStyle/>
          <a:p>
            <a:pPr algn="ctr"/>
            <a:r>
              <a:rPr lang="th-TH" sz="140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ยาดานา</a:t>
            </a:r>
            <a:r>
              <a:rPr lang="en-US" sz="90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br>
              <a:rPr lang="th-TH" sz="90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90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6%</a:t>
            </a:r>
            <a:endParaRPr lang="th-TH" sz="900" b="1" dirty="0">
              <a:solidFill>
                <a:schemeClr val="accent6">
                  <a:lumMod val="50000"/>
                </a:schemeClr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8115DCD-F45D-41DF-92C1-353826988659}"/>
              </a:ext>
            </a:extLst>
          </p:cNvPr>
          <p:cNvCxnSpPr/>
          <p:nvPr/>
        </p:nvCxnSpPr>
        <p:spPr>
          <a:xfrm flipV="1">
            <a:off x="3371505" y="1153314"/>
            <a:ext cx="0" cy="892491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B43092D-CEDF-413E-9AF9-19E89BF71E5F}"/>
              </a:ext>
            </a:extLst>
          </p:cNvPr>
          <p:cNvGrpSpPr/>
          <p:nvPr/>
        </p:nvGrpSpPr>
        <p:grpSpPr>
          <a:xfrm>
            <a:off x="2518024" y="2079909"/>
            <a:ext cx="1757959" cy="1362353"/>
            <a:chOff x="423718" y="868275"/>
            <a:chExt cx="1871670" cy="1450477"/>
          </a:xfrm>
        </p:grpSpPr>
        <p:sp>
          <p:nvSpPr>
            <p:cNvPr id="103" name="Rounded Rectangle 93">
              <a:extLst>
                <a:ext uri="{FF2B5EF4-FFF2-40B4-BE49-F238E27FC236}">
                  <a16:creationId xmlns:a16="http://schemas.microsoft.com/office/drawing/2014/main" id="{D22CB805-767D-46C9-B98A-DEAE90C612F4}"/>
                </a:ext>
              </a:extLst>
            </p:cNvPr>
            <p:cNvSpPr/>
            <p:nvPr/>
          </p:nvSpPr>
          <p:spPr>
            <a:xfrm>
              <a:off x="582574" y="868275"/>
              <a:ext cx="1504840" cy="1450477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E8B4B61-2FF9-407E-98FA-0FBCB5D81905}"/>
                </a:ext>
              </a:extLst>
            </p:cNvPr>
            <p:cNvSpPr txBox="1"/>
            <p:nvPr/>
          </p:nvSpPr>
          <p:spPr>
            <a:xfrm>
              <a:off x="423718" y="1024189"/>
              <a:ext cx="1871670" cy="39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นำเข้า</a:t>
              </a:r>
            </a:p>
          </p:txBody>
        </p:sp>
        <p:grpSp>
          <p:nvGrpSpPr>
            <p:cNvPr id="105" name="Group 117">
              <a:extLst>
                <a:ext uri="{FF2B5EF4-FFF2-40B4-BE49-F238E27FC236}">
                  <a16:creationId xmlns:a16="http://schemas.microsoft.com/office/drawing/2014/main" id="{18C12BF6-1A4C-4531-B386-85A163158F9C}"/>
                </a:ext>
              </a:extLst>
            </p:cNvPr>
            <p:cNvGrpSpPr/>
            <p:nvPr/>
          </p:nvGrpSpPr>
          <p:grpSpPr>
            <a:xfrm>
              <a:off x="906486" y="1795992"/>
              <a:ext cx="888836" cy="278642"/>
              <a:chOff x="7222939" y="2301587"/>
              <a:chExt cx="888836" cy="278642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D02E910F-6950-4283-AE42-1C59B8A3F0C7}"/>
                  </a:ext>
                </a:extLst>
              </p:cNvPr>
              <p:cNvSpPr txBox="1"/>
              <p:nvPr/>
            </p:nvSpPr>
            <p:spPr>
              <a:xfrm>
                <a:off x="7596233" y="2335118"/>
                <a:ext cx="515542" cy="244861"/>
              </a:xfrm>
              <a:prstGeom prst="rect">
                <a:avLst/>
              </a:prstGeom>
              <a:noFill/>
            </p:spPr>
            <p:txBody>
              <a:bodyPr wrap="none" lIns="7200" tIns="7200" rIns="7200" bIns="7200" rtlCol="0">
                <a:spAutoFit/>
              </a:bodyPr>
              <a:lstStyle/>
              <a:p>
                <a:r>
                  <a:rPr lang="th-TH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23.6</a:t>
                </a:r>
                <a:r>
                  <a:rPr 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%</a:t>
                </a:r>
                <a:endParaRPr lang="th-TH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anose="020B0604030504040204" pitchFamily="34" charset="0"/>
                  <a:cs typeface="Kanit" pitchFamily="2" charset="-34"/>
                </a:endParaRPr>
              </a:p>
            </p:txBody>
          </p:sp>
          <p:sp>
            <p:nvSpPr>
              <p:cNvPr id="108" name="Up Arrow 99">
                <a:extLst>
                  <a:ext uri="{FF2B5EF4-FFF2-40B4-BE49-F238E27FC236}">
                    <a16:creationId xmlns:a16="http://schemas.microsoft.com/office/drawing/2014/main" id="{BBD48D91-01B4-41B2-9918-15DB543C9EAE}"/>
                  </a:ext>
                </a:extLst>
              </p:cNvPr>
              <p:cNvSpPr/>
              <p:nvPr/>
            </p:nvSpPr>
            <p:spPr>
              <a:xfrm rot="10800000" flipH="1" flipV="1">
                <a:off x="7222939" y="2301587"/>
                <a:ext cx="260015" cy="278642"/>
              </a:xfrm>
              <a:prstGeom prst="upArrow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" tIns="7200" rIns="7200" bIns="7200" rtlCol="0" anchor="ctr"/>
              <a:lstStyle/>
              <a:p>
                <a:pPr algn="ctr"/>
                <a:endPara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cs typeface="Kanit" pitchFamily="2" charset="-34"/>
                </a:endParaRPr>
              </a:p>
            </p:txBody>
          </p: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9195DC4-B84D-45ED-8450-AB29FF63CFE6}"/>
                </a:ext>
              </a:extLst>
            </p:cNvPr>
            <p:cNvSpPr txBox="1"/>
            <p:nvPr/>
          </p:nvSpPr>
          <p:spPr>
            <a:xfrm>
              <a:off x="481296" y="1461308"/>
              <a:ext cx="1718853" cy="277629"/>
            </a:xfrm>
            <a:prstGeom prst="rect">
              <a:avLst/>
            </a:prstGeom>
            <a:noFill/>
          </p:spPr>
          <p:txBody>
            <a:bodyPr wrap="square" lIns="7200" tIns="7200" rIns="7200" bIns="720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2,</a:t>
              </a:r>
              <a:r>
                <a:rPr lang="th-TH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010</a:t>
              </a: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 </a:t>
              </a:r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Tahoma" pitchFamily="34" charset="0"/>
                  <a:cs typeface="Kanit" pitchFamily="2" charset="-34"/>
                </a:rPr>
                <a:t>MMSCFD</a:t>
              </a:r>
              <a:endParaRPr lang="th-TH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Tahoma" pitchFamily="34" charset="0"/>
                <a:cs typeface="Kanit" pitchFamily="2" charset="-34"/>
              </a:endParaRPr>
            </a:p>
          </p:txBody>
        </p:sp>
      </p:grp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C8ADB4EB-B895-4741-9F82-A503907BD8BC}"/>
              </a:ext>
            </a:extLst>
          </p:cNvPr>
          <p:cNvCxnSpPr/>
          <p:nvPr/>
        </p:nvCxnSpPr>
        <p:spPr>
          <a:xfrm flipH="1">
            <a:off x="1186731" y="1933954"/>
            <a:ext cx="636716" cy="187302"/>
          </a:xfrm>
          <a:prstGeom prst="line">
            <a:avLst/>
          </a:prstGeom>
          <a:ln w="76200">
            <a:solidFill>
              <a:srgbClr val="FF3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F748E5E9-737F-4446-A0C8-0C02CA273790}"/>
              </a:ext>
            </a:extLst>
          </p:cNvPr>
          <p:cNvSpPr txBox="1"/>
          <p:nvPr/>
        </p:nvSpPr>
        <p:spPr>
          <a:xfrm>
            <a:off x="502101" y="1191356"/>
            <a:ext cx="650933" cy="391567"/>
          </a:xfrm>
          <a:prstGeom prst="rect">
            <a:avLst/>
          </a:prstGeom>
          <a:noFill/>
        </p:spPr>
        <p:txBody>
          <a:bodyPr wrap="none" lIns="7200" tIns="7200" rIns="7200" bIns="7200" rtlCol="0">
            <a:spAutoFit/>
          </a:bodyPr>
          <a:lstStyle/>
          <a:p>
            <a:pPr algn="ctr"/>
            <a:r>
              <a:rPr lang="th-TH" sz="140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เยตากุน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br>
              <a:rPr lang="th-TH" sz="140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th-TH" sz="105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</a:t>
            </a: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%</a:t>
            </a:r>
            <a:endParaRPr lang="th-TH" sz="900" b="1" dirty="0">
              <a:solidFill>
                <a:schemeClr val="accent6">
                  <a:lumMod val="50000"/>
                </a:schemeClr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CF3496B-9A25-4D17-8073-CA20621A731F}"/>
              </a:ext>
            </a:extLst>
          </p:cNvPr>
          <p:cNvSpPr txBox="1"/>
          <p:nvPr/>
        </p:nvSpPr>
        <p:spPr>
          <a:xfrm>
            <a:off x="402539" y="2053080"/>
            <a:ext cx="582004" cy="391567"/>
          </a:xfrm>
          <a:prstGeom prst="rect">
            <a:avLst/>
          </a:prstGeom>
          <a:noFill/>
        </p:spPr>
        <p:txBody>
          <a:bodyPr wrap="none" lIns="7200" tIns="7200" rIns="7200" bIns="7200" rtlCol="0">
            <a:spAutoFit/>
          </a:bodyPr>
          <a:lstStyle/>
          <a:p>
            <a:pPr algn="ctr"/>
            <a:r>
              <a:rPr lang="th-TH" sz="140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ซอติก้า </a:t>
            </a:r>
            <a:br>
              <a:rPr lang="th-TH" sz="140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</a:b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5%</a:t>
            </a:r>
            <a:endParaRPr lang="th-TH" sz="1050" b="1" dirty="0">
              <a:solidFill>
                <a:schemeClr val="accent6">
                  <a:lumMod val="50000"/>
                </a:schemeClr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07812F5-0345-4343-8E6B-3876B2EAFEF5}"/>
              </a:ext>
            </a:extLst>
          </p:cNvPr>
          <p:cNvGrpSpPr/>
          <p:nvPr/>
        </p:nvGrpSpPr>
        <p:grpSpPr>
          <a:xfrm>
            <a:off x="2966980" y="836712"/>
            <a:ext cx="824671" cy="691130"/>
            <a:chOff x="2959169" y="1069166"/>
            <a:chExt cx="824671" cy="691130"/>
          </a:xfrm>
        </p:grpSpPr>
        <p:sp>
          <p:nvSpPr>
            <p:cNvPr id="113" name="Rounded Rectangle 121">
              <a:extLst>
                <a:ext uri="{FF2B5EF4-FFF2-40B4-BE49-F238E27FC236}">
                  <a16:creationId xmlns:a16="http://schemas.microsoft.com/office/drawing/2014/main" id="{D701706C-B791-403E-9095-A30913D19D47}"/>
                </a:ext>
              </a:extLst>
            </p:cNvPr>
            <p:cNvSpPr/>
            <p:nvPr/>
          </p:nvSpPr>
          <p:spPr>
            <a:xfrm>
              <a:off x="3012988" y="1069166"/>
              <a:ext cx="717035" cy="691130"/>
            </a:xfrm>
            <a:prstGeom prst="roundRect">
              <a:avLst>
                <a:gd name="adj" fmla="val 50000"/>
              </a:avLst>
            </a:prstGeom>
            <a:solidFill>
              <a:srgbClr val="FF7C8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Sukhumvit Set" panose="02000506000000020004" pitchFamily="2" charset="-34"/>
                <a:cs typeface="Sukhumvit Set" panose="02000506000000020004" pitchFamily="2" charset="-34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D4EAFA0-AA13-44AE-B895-8A92EDBB196D}"/>
                </a:ext>
              </a:extLst>
            </p:cNvPr>
            <p:cNvSpPr txBox="1"/>
            <p:nvPr/>
          </p:nvSpPr>
          <p:spPr>
            <a:xfrm>
              <a:off x="2959169" y="1237511"/>
              <a:ext cx="82467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th-TH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LNG</a:t>
              </a:r>
              <a:endParaRPr lang="th-TH" altLang="th-TH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ea typeface="Arial Unicode MS" pitchFamily="34" charset="-128"/>
                <a:cs typeface="Kanit" pitchFamily="2" charset="-34"/>
              </a:endParaRPr>
            </a:p>
          </p:txBody>
        </p:sp>
      </p:grp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4A1C31E7-A370-4152-B62E-3B18D173C391}"/>
              </a:ext>
            </a:extLst>
          </p:cNvPr>
          <p:cNvCxnSpPr/>
          <p:nvPr/>
        </p:nvCxnSpPr>
        <p:spPr>
          <a:xfrm flipH="1" flipV="1">
            <a:off x="1186731" y="1461393"/>
            <a:ext cx="379560" cy="192265"/>
          </a:xfrm>
          <a:prstGeom prst="line">
            <a:avLst/>
          </a:prstGeom>
          <a:ln w="76200">
            <a:solidFill>
              <a:srgbClr val="FF3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6E52CABD-8E24-4144-B95D-46A3BD2C92E5}"/>
              </a:ext>
            </a:extLst>
          </p:cNvPr>
          <p:cNvCxnSpPr/>
          <p:nvPr/>
        </p:nvCxnSpPr>
        <p:spPr>
          <a:xfrm>
            <a:off x="1782324" y="1164185"/>
            <a:ext cx="1" cy="489473"/>
          </a:xfrm>
          <a:prstGeom prst="line">
            <a:avLst/>
          </a:prstGeom>
          <a:ln w="76200">
            <a:solidFill>
              <a:srgbClr val="FF3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Picture 4" descr="D:\7. Infographic EPPO\Picture icon\Color Icon\Myanmar-icon.png">
            <a:extLst>
              <a:ext uri="{FF2B5EF4-FFF2-40B4-BE49-F238E27FC236}">
                <a16:creationId xmlns:a16="http://schemas.microsoft.com/office/drawing/2014/main" id="{04CA635A-4DC3-4788-890B-F3E2EC7EC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77" y="1491098"/>
            <a:ext cx="694009" cy="69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2DA007F8-A921-4B50-8D9B-33BDF68C8317}"/>
              </a:ext>
            </a:extLst>
          </p:cNvPr>
          <p:cNvSpPr txBox="1"/>
          <p:nvPr/>
        </p:nvSpPr>
        <p:spPr>
          <a:xfrm>
            <a:off x="3520723" y="1732412"/>
            <a:ext cx="271021" cy="199207"/>
          </a:xfrm>
          <a:prstGeom prst="rect">
            <a:avLst/>
          </a:prstGeom>
          <a:noFill/>
        </p:spPr>
        <p:txBody>
          <a:bodyPr wrap="none" lIns="7200" tIns="7200" rIns="7200" bIns="7200" rtlCol="0">
            <a:spAutoFit/>
          </a:bodyPr>
          <a:lstStyle/>
          <a:p>
            <a:r>
              <a:rPr lang="th-TH" sz="120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31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%</a:t>
            </a:r>
            <a:endParaRPr lang="th-TH" sz="1200" b="1" dirty="0">
              <a:solidFill>
                <a:schemeClr val="accent6">
                  <a:lumMod val="50000"/>
                </a:schemeClr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684B9F6-3DE8-489E-B441-331C9F63E9E3}"/>
              </a:ext>
            </a:extLst>
          </p:cNvPr>
          <p:cNvGrpSpPr/>
          <p:nvPr/>
        </p:nvGrpSpPr>
        <p:grpSpPr>
          <a:xfrm>
            <a:off x="3479539" y="3421763"/>
            <a:ext cx="590344" cy="583301"/>
            <a:chOff x="3596186" y="3402024"/>
            <a:chExt cx="590344" cy="583301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B199B85-6DC1-4DC9-89B6-C137D6972EE1}"/>
                </a:ext>
              </a:extLst>
            </p:cNvPr>
            <p:cNvSpPr txBox="1"/>
            <p:nvPr/>
          </p:nvSpPr>
          <p:spPr>
            <a:xfrm>
              <a:off x="3596186" y="3786118"/>
              <a:ext cx="299875" cy="199207"/>
            </a:xfrm>
            <a:prstGeom prst="rect">
              <a:avLst/>
            </a:prstGeom>
            <a:noFill/>
          </p:spPr>
          <p:txBody>
            <a:bodyPr wrap="none" lIns="7200" tIns="7200" rIns="7200" bIns="7200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50000"/>
                    </a:schemeClr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4</a:t>
              </a:r>
              <a:r>
                <a:rPr lang="th-TH" sz="1200" b="1" dirty="0">
                  <a:solidFill>
                    <a:schemeClr val="accent6">
                      <a:lumMod val="50000"/>
                    </a:schemeClr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3</a:t>
              </a:r>
              <a:r>
                <a:rPr lang="en-US" sz="1200" b="1" dirty="0">
                  <a:solidFill>
                    <a:schemeClr val="accent6">
                      <a:lumMod val="50000"/>
                    </a:schemeClr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%</a:t>
              </a:r>
              <a:endParaRPr lang="th-TH" sz="120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</p:txBody>
        </p:sp>
        <p:pic>
          <p:nvPicPr>
            <p:cNvPr id="121" name="Picture 2" descr="D:\7. Infographic EPPO\Picture icon\Color Icon\4720.jpg">
              <a:extLst>
                <a:ext uri="{FF2B5EF4-FFF2-40B4-BE49-F238E27FC236}">
                  <a16:creationId xmlns:a16="http://schemas.microsoft.com/office/drawing/2014/main" id="{69813CCE-DFC5-443E-BC77-58E9F8F5B6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18" b="12367"/>
            <a:stretch/>
          </p:blipFill>
          <p:spPr bwMode="auto">
            <a:xfrm flipH="1">
              <a:off x="3606336" y="3402024"/>
              <a:ext cx="580194" cy="428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FB8A94AE-49E9-4C4C-8E0D-D2595CAC98CC}"/>
              </a:ext>
            </a:extLst>
          </p:cNvPr>
          <p:cNvGrpSpPr/>
          <p:nvPr/>
        </p:nvGrpSpPr>
        <p:grpSpPr>
          <a:xfrm>
            <a:off x="1658382" y="5532501"/>
            <a:ext cx="816981" cy="861616"/>
            <a:chOff x="1666787" y="5513784"/>
            <a:chExt cx="816981" cy="861616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0164791-579B-4629-A4FF-6806198D27A4}"/>
                </a:ext>
              </a:extLst>
            </p:cNvPr>
            <p:cNvSpPr txBox="1"/>
            <p:nvPr/>
          </p:nvSpPr>
          <p:spPr>
            <a:xfrm>
              <a:off x="1836672" y="5513784"/>
              <a:ext cx="290257" cy="199207"/>
            </a:xfrm>
            <a:prstGeom prst="rect">
              <a:avLst/>
            </a:prstGeom>
            <a:noFill/>
          </p:spPr>
          <p:txBody>
            <a:bodyPr wrap="none" lIns="7200" tIns="7200" rIns="7200" bIns="7200" rtlCol="0">
              <a:spAutoFit/>
            </a:bodyPr>
            <a:lstStyle/>
            <a:p>
              <a:r>
                <a:rPr lang="th-TH" sz="1200" b="1" dirty="0">
                  <a:solidFill>
                    <a:schemeClr val="accent6">
                      <a:lumMod val="50000"/>
                    </a:schemeClr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57</a:t>
              </a:r>
              <a:r>
                <a:rPr lang="en-US" sz="1200" b="1" dirty="0">
                  <a:solidFill>
                    <a:schemeClr val="accent6">
                      <a:lumMod val="50000"/>
                    </a:schemeClr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%</a:t>
              </a:r>
              <a:endParaRPr lang="th-TH" sz="120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</p:txBody>
        </p:sp>
        <p:pic>
          <p:nvPicPr>
            <p:cNvPr id="124" name="Picture 2" descr="C:\Users\User\Desktop\Energy Graph_New\Infographic EPPO\Picture icon\Monthly Report Info\EPPO 2016\banner EPPO-02.png">
              <a:extLst>
                <a:ext uri="{FF2B5EF4-FFF2-40B4-BE49-F238E27FC236}">
                  <a16:creationId xmlns:a16="http://schemas.microsoft.com/office/drawing/2014/main" id="{CF0ACC9A-F0E4-4861-B0F2-12EACA9E4D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" t="5734" r="76573" b="36451"/>
            <a:stretch/>
          </p:blipFill>
          <p:spPr bwMode="auto">
            <a:xfrm>
              <a:off x="1666787" y="5819815"/>
              <a:ext cx="816981" cy="555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DEBF569A-37FD-4AB9-A5CC-3AC2880AF37F}"/>
              </a:ext>
            </a:extLst>
          </p:cNvPr>
          <p:cNvSpPr txBox="1"/>
          <p:nvPr/>
        </p:nvSpPr>
        <p:spPr>
          <a:xfrm>
            <a:off x="2204305" y="1599635"/>
            <a:ext cx="646124" cy="391567"/>
          </a:xfrm>
          <a:prstGeom prst="rect">
            <a:avLst/>
          </a:prstGeom>
          <a:noFill/>
        </p:spPr>
        <p:txBody>
          <a:bodyPr wrap="none" lIns="7200" tIns="7200" rIns="7200" bIns="7200" rtlCol="0">
            <a:spAutoFit/>
          </a:bodyPr>
          <a:lstStyle/>
          <a:p>
            <a:r>
              <a:rPr lang="th-TH" sz="140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เมียนมา </a:t>
            </a:r>
            <a:endParaRPr lang="en-US" sz="1050" b="1" dirty="0">
              <a:solidFill>
                <a:schemeClr val="accent6">
                  <a:lumMod val="50000"/>
                </a:schemeClr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algn="ctr"/>
            <a:r>
              <a:rPr lang="en-US" sz="1050" b="1" dirty="0">
                <a:solidFill>
                  <a:schemeClr val="accent6">
                    <a:lumMod val="50000"/>
                  </a:schemeClr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12%</a:t>
            </a:r>
            <a:endParaRPr lang="th-TH" sz="900" b="1" dirty="0">
              <a:solidFill>
                <a:schemeClr val="accent6">
                  <a:lumMod val="50000"/>
                </a:schemeClr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C297BC44-2C63-4EA8-B6C1-ADD50069AD59}"/>
              </a:ext>
            </a:extLst>
          </p:cNvPr>
          <p:cNvGrpSpPr/>
          <p:nvPr/>
        </p:nvGrpSpPr>
        <p:grpSpPr>
          <a:xfrm>
            <a:off x="9789912" y="1693685"/>
            <a:ext cx="1009205" cy="2170330"/>
            <a:chOff x="4659084" y="4103041"/>
            <a:chExt cx="1009205" cy="2147525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DC021517-3126-440C-AA29-B937525EE02C}"/>
                </a:ext>
              </a:extLst>
            </p:cNvPr>
            <p:cNvSpPr txBox="1"/>
            <p:nvPr/>
          </p:nvSpPr>
          <p:spPr>
            <a:xfrm>
              <a:off x="5071361" y="5164882"/>
              <a:ext cx="5129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1400" dirty="0">
                  <a:latin typeface="Kanit" pitchFamily="2" charset="-34"/>
                  <a:cs typeface="Kanit" pitchFamily="2" charset="-34"/>
                </a:rPr>
                <a:t>783</a:t>
              </a:r>
              <a:endParaRPr lang="en-US" sz="1400" dirty="0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AE1896F-BD07-4CE9-A303-979D2158CA7F}"/>
                </a:ext>
              </a:extLst>
            </p:cNvPr>
            <p:cNvSpPr txBox="1"/>
            <p:nvPr/>
          </p:nvSpPr>
          <p:spPr>
            <a:xfrm>
              <a:off x="5018602" y="4136948"/>
              <a:ext cx="6496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1400" baseline="0" dirty="0">
                  <a:latin typeface="Kanit" pitchFamily="2" charset="-34"/>
                  <a:cs typeface="Kanit" pitchFamily="2" charset="-34"/>
                </a:rPr>
                <a:t>2,</a:t>
              </a:r>
              <a:r>
                <a:rPr lang="th-TH" sz="1400" dirty="0">
                  <a:latin typeface="Kanit" pitchFamily="2" charset="-34"/>
                  <a:cs typeface="Kanit" pitchFamily="2" charset="-34"/>
                </a:rPr>
                <a:t>731</a:t>
              </a:r>
              <a:endParaRPr lang="en-US" sz="1400" dirty="0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37166647-67BE-4144-A163-C0DE0983E7D2}"/>
                </a:ext>
              </a:extLst>
            </p:cNvPr>
            <p:cNvSpPr txBox="1"/>
            <p:nvPr/>
          </p:nvSpPr>
          <p:spPr>
            <a:xfrm>
              <a:off x="5068036" y="5566674"/>
              <a:ext cx="50090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1400" dirty="0">
                  <a:latin typeface="Kanit" pitchFamily="2" charset="-34"/>
                  <a:cs typeface="Kanit" pitchFamily="2" charset="-34"/>
                </a:rPr>
                <a:t>777</a:t>
              </a:r>
              <a:endParaRPr lang="en-US" sz="1400" dirty="0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BB9BC440-B78E-4DE1-9DA0-7D2D7C72D1F6}"/>
                </a:ext>
              </a:extLst>
            </p:cNvPr>
            <p:cNvSpPr txBox="1"/>
            <p:nvPr/>
          </p:nvSpPr>
          <p:spPr>
            <a:xfrm>
              <a:off x="5068036" y="5942789"/>
              <a:ext cx="50090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1400" dirty="0">
                  <a:latin typeface="Kanit" pitchFamily="2" charset="-34"/>
                  <a:cs typeface="Kanit" pitchFamily="2" charset="-34"/>
                </a:rPr>
                <a:t>119</a:t>
              </a:r>
              <a:endParaRPr lang="en-US" sz="1400" dirty="0"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9834EEF1-5F22-42F6-8201-7D99E213504B}"/>
                </a:ext>
              </a:extLst>
            </p:cNvPr>
            <p:cNvSpPr/>
            <p:nvPr/>
          </p:nvSpPr>
          <p:spPr>
            <a:xfrm>
              <a:off x="4675981" y="5116121"/>
              <a:ext cx="356538" cy="356538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849A7F1-0551-49B7-BBB1-093FD60A9B76}"/>
                </a:ext>
              </a:extLst>
            </p:cNvPr>
            <p:cNvSpPr/>
            <p:nvPr/>
          </p:nvSpPr>
          <p:spPr>
            <a:xfrm>
              <a:off x="4688931" y="5909849"/>
              <a:ext cx="336739" cy="336739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rgbClr val="9DDD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9A49B90D-5E19-4BD2-B6BF-E9EE04ECF54C}"/>
                </a:ext>
              </a:extLst>
            </p:cNvPr>
            <p:cNvSpPr/>
            <p:nvPr/>
          </p:nvSpPr>
          <p:spPr>
            <a:xfrm>
              <a:off x="4659084" y="4103041"/>
              <a:ext cx="336739" cy="336739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rgbClr val="53B8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9FEEE312-4854-4E5B-85AA-BBE4A731A313}"/>
                </a:ext>
              </a:extLst>
            </p:cNvPr>
            <p:cNvSpPr/>
            <p:nvPr/>
          </p:nvSpPr>
          <p:spPr>
            <a:xfrm>
              <a:off x="4681863" y="5526389"/>
              <a:ext cx="336739" cy="336739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Kanit" pitchFamily="2" charset="-34"/>
                <a:cs typeface="Kanit" pitchFamily="2" charset="-34"/>
              </a:endParaRPr>
            </a:p>
          </p:txBody>
        </p:sp>
        <p:pic>
          <p:nvPicPr>
            <p:cNvPr id="137" name="Picture 6" descr="D:\7. Infographic EPPO\Picture icon\Color Icon\Grid-Scale-Icon.png">
              <a:extLst>
                <a:ext uri="{FF2B5EF4-FFF2-40B4-BE49-F238E27FC236}">
                  <a16:creationId xmlns:a16="http://schemas.microsoft.com/office/drawing/2014/main" id="{65B4E3E4-86F9-417B-9832-E68DAC2D32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C"/>
                </a:clrFrom>
                <a:clrTo>
                  <a:srgbClr val="FFFFFC">
                    <a:alpha val="0"/>
                  </a:srgbClr>
                </a:clrTo>
              </a:clrChange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5" t="8504" r="10720" b="4973"/>
            <a:stretch/>
          </p:blipFill>
          <p:spPr bwMode="auto">
            <a:xfrm>
              <a:off x="4731482" y="4157381"/>
              <a:ext cx="222718" cy="3001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Picture 3" descr="D:\7. Infographic EPPO\Picture icon\Color Icon\Building (7).png">
              <a:extLst>
                <a:ext uri="{FF2B5EF4-FFF2-40B4-BE49-F238E27FC236}">
                  <a16:creationId xmlns:a16="http://schemas.microsoft.com/office/drawing/2014/main" id="{BC4CECE8-DE35-47E6-89EB-8616D66BE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083" y="5573633"/>
              <a:ext cx="317472" cy="313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14" descr="C:\Users\User\Desktop\Energy Graph_New\Infographic EPPO\Picture icon\Color Icon\hw018096.png">
              <a:extLst>
                <a:ext uri="{FF2B5EF4-FFF2-40B4-BE49-F238E27FC236}">
                  <a16:creationId xmlns:a16="http://schemas.microsoft.com/office/drawing/2014/main" id="{1E4A7054-CAEE-4DC8-B7DB-171839402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13222" y="6003865"/>
              <a:ext cx="285959" cy="14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2" descr="C:\Users\User\Desktop\Energy Graph_New\Infographic EPPO\Picture icon\Monthly Report Info\EPPO 2016\banner EPPO-02.png">
              <a:extLst>
                <a:ext uri="{FF2B5EF4-FFF2-40B4-BE49-F238E27FC236}">
                  <a16:creationId xmlns:a16="http://schemas.microsoft.com/office/drawing/2014/main" id="{6B77CBDF-87F8-4652-80CB-E0868A59E3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68" t="25828" r="16893" b="22246"/>
            <a:stretch/>
          </p:blipFill>
          <p:spPr bwMode="auto">
            <a:xfrm flipH="1">
              <a:off x="4747161" y="5180300"/>
              <a:ext cx="207671" cy="212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F1A0E7D4-9A00-4FA5-9179-01F1DD5E2CDA}"/>
              </a:ext>
            </a:extLst>
          </p:cNvPr>
          <p:cNvSpPr/>
          <p:nvPr/>
        </p:nvSpPr>
        <p:spPr>
          <a:xfrm>
            <a:off x="10968155" y="3581861"/>
            <a:ext cx="446821" cy="24848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00" dirty="0">
                <a:solidFill>
                  <a:schemeClr val="tx1"/>
                </a:solidFill>
                <a:latin typeface="Kanit" pitchFamily="2" charset="-34"/>
                <a:cs typeface="Kanit" pitchFamily="2" charset="-34"/>
              </a:rPr>
              <a:t>3</a:t>
            </a:r>
            <a:r>
              <a:rPr lang="en-US" sz="900" dirty="0">
                <a:solidFill>
                  <a:schemeClr val="tx1"/>
                </a:solidFill>
                <a:latin typeface="Kanit" pitchFamily="2" charset="-34"/>
                <a:cs typeface="Kanit" pitchFamily="2" charset="-34"/>
              </a:rPr>
              <a:t>%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E5743BCE-94A0-4216-A014-D36484D670C0}"/>
              </a:ext>
            </a:extLst>
          </p:cNvPr>
          <p:cNvSpPr/>
          <p:nvPr/>
        </p:nvSpPr>
        <p:spPr>
          <a:xfrm>
            <a:off x="10968154" y="3172861"/>
            <a:ext cx="446821" cy="414941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Kanit" pitchFamily="2" charset="-34"/>
                <a:cs typeface="Kanit" pitchFamily="2" charset="-34"/>
              </a:rPr>
              <a:t>17%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7988334-D2C0-4346-9204-E314FA9AE1FB}"/>
              </a:ext>
            </a:extLst>
          </p:cNvPr>
          <p:cNvSpPr/>
          <p:nvPr/>
        </p:nvSpPr>
        <p:spPr>
          <a:xfrm>
            <a:off x="10967630" y="2772371"/>
            <a:ext cx="446820" cy="4149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Kanit" pitchFamily="2" charset="-34"/>
                <a:cs typeface="Kanit" pitchFamily="2" charset="-34"/>
              </a:rPr>
              <a:t>1</a:t>
            </a:r>
            <a:r>
              <a:rPr lang="th-TH" sz="900" dirty="0">
                <a:solidFill>
                  <a:schemeClr val="tx1"/>
                </a:solidFill>
                <a:latin typeface="Kanit" pitchFamily="2" charset="-34"/>
                <a:cs typeface="Kanit" pitchFamily="2" charset="-34"/>
              </a:rPr>
              <a:t>8</a:t>
            </a:r>
            <a:r>
              <a:rPr lang="en-US" sz="900" dirty="0">
                <a:solidFill>
                  <a:schemeClr val="tx1"/>
                </a:solidFill>
                <a:latin typeface="Kanit" pitchFamily="2" charset="-34"/>
                <a:cs typeface="Kanit" pitchFamily="2" charset="-34"/>
              </a:rPr>
              <a:t>%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0EB77EB7-30E0-49F0-BE14-CFDAAD6AC654}"/>
              </a:ext>
            </a:extLst>
          </p:cNvPr>
          <p:cNvSpPr/>
          <p:nvPr/>
        </p:nvSpPr>
        <p:spPr>
          <a:xfrm>
            <a:off x="10968154" y="1831881"/>
            <a:ext cx="446821" cy="9428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Kanit" pitchFamily="2" charset="-34"/>
                <a:cs typeface="Kanit" pitchFamily="2" charset="-34"/>
              </a:rPr>
              <a:t>6</a:t>
            </a:r>
            <a:r>
              <a:rPr lang="th-TH" sz="900" dirty="0">
                <a:solidFill>
                  <a:schemeClr val="tx1"/>
                </a:solidFill>
                <a:latin typeface="Kanit" pitchFamily="2" charset="-34"/>
                <a:cs typeface="Kanit" pitchFamily="2" charset="-34"/>
              </a:rPr>
              <a:t>2</a:t>
            </a:r>
            <a:r>
              <a:rPr lang="en-US" sz="900" dirty="0">
                <a:solidFill>
                  <a:schemeClr val="tx1"/>
                </a:solidFill>
                <a:latin typeface="Kanit" pitchFamily="2" charset="-34"/>
                <a:cs typeface="Kanit" pitchFamily="2" charset="-34"/>
              </a:rPr>
              <a:t>%</a:t>
            </a:r>
          </a:p>
        </p:txBody>
      </p:sp>
      <p:graphicFrame>
        <p:nvGraphicFramePr>
          <p:cNvPr id="145" name="Table 144">
            <a:extLst>
              <a:ext uri="{FF2B5EF4-FFF2-40B4-BE49-F238E27FC236}">
                <a16:creationId xmlns:a16="http://schemas.microsoft.com/office/drawing/2014/main" id="{141250D6-C99E-46B7-9178-41FE8C054D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421620"/>
              </p:ext>
            </p:extLst>
          </p:nvPr>
        </p:nvGraphicFramePr>
        <p:xfrm>
          <a:off x="8430062" y="4741193"/>
          <a:ext cx="3537604" cy="1351500"/>
        </p:xfrm>
        <a:graphic>
          <a:graphicData uri="http://schemas.openxmlformats.org/drawingml/2006/table">
            <a:tbl>
              <a:tblPr/>
              <a:tblGrid>
                <a:gridCol w="1665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765442141"/>
                    </a:ext>
                  </a:extLst>
                </a:gridCol>
              </a:tblGrid>
              <a:tr h="2038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ปี</a:t>
                      </a:r>
                    </a:p>
                  </a:txBody>
                  <a:tcPr marL="80789" marR="80789" marT="40395" marB="4039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ม.ค. – ธ.ค.</a:t>
                      </a:r>
                    </a:p>
                  </a:txBody>
                  <a:tcPr marL="80789" marR="80789" marT="40395" marB="40395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Sukhumvit Set" panose="02000506000000020004" pitchFamily="2" charset="-34"/>
                        <a:ea typeface="Tahoma" panose="020B0604030504040204" pitchFamily="34" charset="0"/>
                        <a:cs typeface="Sukhumvit Set" panose="02000506000000020004" pitchFamily="2" charset="-34"/>
                      </a:endParaRPr>
                    </a:p>
                  </a:txBody>
                  <a:tcPr marL="80789" marR="80789" marT="40395" marB="4039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2565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2566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79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</a:t>
                      </a: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ปริมาณการใช้ </a:t>
                      </a:r>
                      <a:r>
                        <a:rPr lang="th-TH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MMSCFD)</a:t>
                      </a:r>
                      <a:endParaRPr lang="th-TH" sz="1050" b="1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alpha val="2902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4,143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alpha val="2902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4,410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alpha val="2902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1BB765"/>
                          </a:solidFill>
                          <a:effectLst/>
                          <a:latin typeface="Kanit" pitchFamily="2" charset="-34"/>
                          <a:cs typeface="Kanit" pitchFamily="2" charset="-34"/>
                          <a:sym typeface="Wingdings" panose="05000000000000000000" pitchFamily="2" charset="2"/>
                        </a:rPr>
                        <a:t></a:t>
                      </a:r>
                      <a:endParaRPr lang="en-US" sz="1200" b="1" i="0" u="none" strike="noStrike" dirty="0">
                        <a:solidFill>
                          <a:srgbClr val="1BB765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alpha val="2902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600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   </a:t>
                      </a: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ผลิตไฟฟ้า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2,437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2,731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1BB765"/>
                          </a:solidFill>
                          <a:effectLst/>
                          <a:latin typeface="Kanit" pitchFamily="2" charset="-34"/>
                          <a:cs typeface="Kanit" pitchFamily="2" charset="-34"/>
                          <a:sym typeface="Wingdings" panose="05000000000000000000" pitchFamily="2" charset="2"/>
                        </a:rPr>
                        <a:t></a:t>
                      </a:r>
                      <a:endParaRPr lang="en-US" sz="900" b="1" i="0" u="none" strike="noStrike" dirty="0">
                        <a:solidFill>
                          <a:srgbClr val="1BB765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600">
                <a:tc>
                  <a:txBody>
                    <a:bodyPr/>
                    <a:lstStyle/>
                    <a:p>
                      <a:pPr algn="just" fontAlgn="ctr"/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  </a:t>
                      </a: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อุตสาหกรรม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804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777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  <a:sym typeface="Wingdings" panose="05000000000000000000" pitchFamily="2" charset="2"/>
                        </a:rPr>
                        <a:t></a:t>
                      </a:r>
                      <a:endParaRPr 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600">
                <a:tc>
                  <a:txBody>
                    <a:bodyPr/>
                    <a:lstStyle/>
                    <a:p>
                      <a:pPr algn="just" fontAlgn="ctr"/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  </a:t>
                      </a: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โรงแยกก๊าซฯ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780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783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1BB765"/>
                          </a:solidFill>
                          <a:effectLst/>
                          <a:latin typeface="Kanit" pitchFamily="2" charset="-34"/>
                          <a:cs typeface="Kanit" pitchFamily="2" charset="-34"/>
                          <a:sym typeface="Wingdings" panose="05000000000000000000" pitchFamily="2" charset="2"/>
                        </a:rPr>
                        <a:t></a:t>
                      </a:r>
                      <a:endParaRPr lang="en-US" sz="900" b="1" i="0" u="none" strike="noStrike" dirty="0">
                        <a:solidFill>
                          <a:srgbClr val="1BB765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600">
                <a:tc>
                  <a:txBody>
                    <a:bodyPr/>
                    <a:lstStyle/>
                    <a:p>
                      <a:pPr algn="just" fontAlgn="ctr"/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  </a:t>
                      </a: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เชื้อเพลิงสำหรับรถยนต์ (</a:t>
                      </a:r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NGV)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122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119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  <a:sym typeface="Wingdings" panose="05000000000000000000" pitchFamily="2" charset="2"/>
                        </a:rPr>
                        <a:t></a:t>
                      </a:r>
                      <a:endParaRPr 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>
                        <a:alpha val="2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6" name="Rectangle 145">
            <a:extLst>
              <a:ext uri="{FF2B5EF4-FFF2-40B4-BE49-F238E27FC236}">
                <a16:creationId xmlns:a16="http://schemas.microsoft.com/office/drawing/2014/main" id="{58DA8137-A406-47BD-A0D9-CCCDA2D1D984}"/>
              </a:ext>
            </a:extLst>
          </p:cNvPr>
          <p:cNvSpPr/>
          <p:nvPr/>
        </p:nvSpPr>
        <p:spPr>
          <a:xfrm>
            <a:off x="4844578" y="4812832"/>
            <a:ext cx="345536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th-TH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      </a:t>
            </a:r>
            <a:r>
              <a:rPr lang="th-TH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การใช้ก๊าซธรรมชาติเพิ่มขึ้น 6.4</a:t>
            </a:r>
            <a:r>
              <a:rPr lang="en-US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%</a:t>
            </a:r>
            <a:r>
              <a:rPr lang="th-TH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 </a:t>
            </a:r>
            <a:br>
              <a:rPr lang="en-US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</a:br>
            <a:r>
              <a:rPr lang="th-TH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จากการใช้ผลิตไฟฟ้าเพิ่มขึ้น 12.0</a:t>
            </a:r>
            <a:r>
              <a:rPr lang="en-US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%</a:t>
            </a:r>
            <a:r>
              <a:rPr lang="th-TH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 และใช้ใน</a:t>
            </a:r>
            <a:br>
              <a:rPr lang="th-TH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</a:br>
            <a:r>
              <a:rPr lang="th-TH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โรงแยกก๊าซฯ เพิ่มขึ้น 0.4</a:t>
            </a:r>
            <a:r>
              <a:rPr lang="en-US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% </a:t>
            </a:r>
            <a:r>
              <a:rPr lang="th-TH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ในขณะที่การใช้</a:t>
            </a:r>
            <a:br>
              <a:rPr lang="th-TH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</a:br>
            <a:r>
              <a:rPr lang="th-TH" altLang="th-TH" sz="1400" spc="-3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เป็นเชื้อเพลิงสำหรับรถยนต์ (</a:t>
            </a:r>
            <a:r>
              <a:rPr lang="en-US" altLang="th-TH" sz="1400" spc="-3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NGV)</a:t>
            </a:r>
            <a:r>
              <a:rPr lang="th-TH" altLang="th-TH" sz="1400" spc="-3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 ลดลง</a:t>
            </a:r>
            <a:r>
              <a:rPr lang="en-US" altLang="th-TH" sz="1400" spc="-3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 </a:t>
            </a:r>
            <a:r>
              <a:rPr lang="th-TH" altLang="th-TH" sz="1400" spc="-3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2.5</a:t>
            </a:r>
            <a:r>
              <a:rPr lang="en-US" altLang="th-TH" sz="1400" spc="-3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% </a:t>
            </a:r>
            <a:r>
              <a:rPr lang="th-TH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และการใช้ในภาคอุตสาหกรรมลดลง 3.3</a:t>
            </a:r>
            <a:r>
              <a:rPr lang="en-US" altLang="th-TH" sz="1400" dirty="0">
                <a:latin typeface="Kanit" pitchFamily="2" charset="-34"/>
                <a:ea typeface="Arial Unicode MS" pitchFamily="34" charset="-128"/>
                <a:cs typeface="Kanit" pitchFamily="2" charset="-34"/>
              </a:rPr>
              <a:t>%</a:t>
            </a:r>
            <a:endParaRPr lang="en-US" sz="1400" dirty="0">
              <a:latin typeface="Kanit" pitchFamily="2" charset="-34"/>
              <a:cs typeface="Kanit" pitchFamily="2" charset="-34"/>
            </a:endParaRPr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68BE022E-3B68-4B7B-B5CD-5AD498A87A85}"/>
              </a:ext>
            </a:extLst>
          </p:cNvPr>
          <p:cNvSpPr/>
          <p:nvPr/>
        </p:nvSpPr>
        <p:spPr>
          <a:xfrm>
            <a:off x="3143673" y="-83648"/>
            <a:ext cx="9361040" cy="829402"/>
          </a:xfrm>
          <a:prstGeom prst="parallelogram">
            <a:avLst>
              <a:gd name="adj" fmla="val 46105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Sukhumvit Set" panose="02000506000000020004" pitchFamily="2" charset="-34"/>
              <a:cs typeface="Sukhumvit Set" panose="02000506000000020004" pitchFamily="2" charset="-34"/>
            </a:endParaRPr>
          </a:p>
        </p:txBody>
      </p:sp>
      <p:pic>
        <p:nvPicPr>
          <p:cNvPr id="126" name="Picture 2" descr="D:\7. Infographic EPPO\Picture icon\Monthly Report Info\EPPO 2016\banner EPPO_Artboard 5.png">
            <a:extLst>
              <a:ext uri="{FF2B5EF4-FFF2-40B4-BE49-F238E27FC236}">
                <a16:creationId xmlns:a16="http://schemas.microsoft.com/office/drawing/2014/main" id="{54DA9FDB-4CC7-4FC5-8A8E-AF221CC98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0748" y="-33926"/>
            <a:ext cx="4257684" cy="77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F5ABBE8-1EFB-4662-9C79-2B0313361D8E}"/>
              </a:ext>
            </a:extLst>
          </p:cNvPr>
          <p:cNvSpPr txBox="1"/>
          <p:nvPr/>
        </p:nvSpPr>
        <p:spPr>
          <a:xfrm>
            <a:off x="3560661" y="112789"/>
            <a:ext cx="5000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latin typeface="Kanit" pitchFamily="2" charset="-34"/>
                <a:ea typeface="Tahoma" pitchFamily="34" charset="0"/>
                <a:cs typeface="Kanit" pitchFamily="2" charset="-34"/>
              </a:rPr>
              <a:t>การจัดหาและการใช้ก๊าซธรรมชาติ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9BCC414-3D83-3FF6-44FD-B1BE509FAD1D}"/>
              </a:ext>
            </a:extLst>
          </p:cNvPr>
          <p:cNvSpPr/>
          <p:nvPr/>
        </p:nvSpPr>
        <p:spPr>
          <a:xfrm>
            <a:off x="344767" y="146281"/>
            <a:ext cx="2227337" cy="451121"/>
          </a:xfrm>
          <a:custGeom>
            <a:avLst/>
            <a:gdLst/>
            <a:ahLst/>
            <a:cxnLst/>
            <a:rect l="l" t="t" r="r" b="b"/>
            <a:pathLst>
              <a:path w="6771459" h="1532680">
                <a:moveTo>
                  <a:pt x="0" y="0"/>
                </a:moveTo>
                <a:lnTo>
                  <a:pt x="6771459" y="0"/>
                </a:lnTo>
                <a:lnTo>
                  <a:pt x="6771459" y="1532680"/>
                </a:lnTo>
                <a:lnTo>
                  <a:pt x="0" y="1532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84" b="-84"/>
            </a:stretch>
          </a:blipFill>
        </p:spPr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1DAF5F4-311B-4729-BF1F-E6046DC5DF69}"/>
              </a:ext>
            </a:extLst>
          </p:cNvPr>
          <p:cNvGrpSpPr/>
          <p:nvPr/>
        </p:nvGrpSpPr>
        <p:grpSpPr>
          <a:xfrm>
            <a:off x="9403338" y="1182589"/>
            <a:ext cx="2453302" cy="461665"/>
            <a:chOff x="1584147" y="3071894"/>
            <a:chExt cx="2695294" cy="461665"/>
          </a:xfrm>
        </p:grpSpPr>
        <p:sp>
          <p:nvSpPr>
            <p:cNvPr id="148" name="Text Box 3">
              <a:extLst>
                <a:ext uri="{FF2B5EF4-FFF2-40B4-BE49-F238E27FC236}">
                  <a16:creationId xmlns:a16="http://schemas.microsoft.com/office/drawing/2014/main" id="{E27818C7-B831-4818-A6DA-178F56B714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3335" y="3154778"/>
              <a:ext cx="180610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altLang="th-TH" sz="1200" b="1" dirty="0">
                  <a:solidFill>
                    <a:schemeClr val="accent6">
                      <a:lumMod val="75000"/>
                    </a:schemeClr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ล้านลูกบาศก์ฟุตต่อวัน </a:t>
              </a:r>
              <a:endParaRPr lang="th-TH" altLang="th-TH" sz="1100" b="1" dirty="0">
                <a:solidFill>
                  <a:schemeClr val="accent6">
                    <a:lumMod val="75000"/>
                  </a:schemeClr>
                </a:solidFill>
                <a:latin typeface="Kanit" pitchFamily="2" charset="-34"/>
                <a:ea typeface="Arial Unicode MS" pitchFamily="34" charset="-128"/>
                <a:cs typeface="Kanit" pitchFamily="2" charset="-34"/>
              </a:endParaRPr>
            </a:p>
          </p:txBody>
        </p:sp>
        <p:sp>
          <p:nvSpPr>
            <p:cNvPr id="149" name="Text Box 3">
              <a:extLst>
                <a:ext uri="{FF2B5EF4-FFF2-40B4-BE49-F238E27FC236}">
                  <a16:creationId xmlns:a16="http://schemas.microsoft.com/office/drawing/2014/main" id="{1EF9DAF8-E586-4E4D-A15C-2F9AA5CBA3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147" y="3071894"/>
              <a:ext cx="12894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2400" b="1" dirty="0">
                  <a:solidFill>
                    <a:schemeClr val="accent6">
                      <a:lumMod val="75000"/>
                    </a:schemeClr>
                  </a:solidFill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4,410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F24EC49-C399-4911-AFD3-D8C8F3E71008}"/>
              </a:ext>
            </a:extLst>
          </p:cNvPr>
          <p:cNvGrpSpPr/>
          <p:nvPr/>
        </p:nvGrpSpPr>
        <p:grpSpPr>
          <a:xfrm>
            <a:off x="10055961" y="769215"/>
            <a:ext cx="2288169" cy="584775"/>
            <a:chOff x="7357391" y="1623209"/>
            <a:chExt cx="2347608" cy="617854"/>
          </a:xfrm>
        </p:grpSpPr>
        <p:sp>
          <p:nvSpPr>
            <p:cNvPr id="151" name="Down Arrow 152">
              <a:extLst>
                <a:ext uri="{FF2B5EF4-FFF2-40B4-BE49-F238E27FC236}">
                  <a16:creationId xmlns:a16="http://schemas.microsoft.com/office/drawing/2014/main" id="{754D9871-7355-469A-A158-40DF20E73E4D}"/>
                </a:ext>
              </a:extLst>
            </p:cNvPr>
            <p:cNvSpPr/>
            <p:nvPr/>
          </p:nvSpPr>
          <p:spPr>
            <a:xfrm rot="10800000">
              <a:off x="7646265" y="1648055"/>
              <a:ext cx="385849" cy="430546"/>
            </a:xfrm>
            <a:prstGeom prst="downArrow">
              <a:avLst/>
            </a:prstGeom>
            <a:solidFill>
              <a:srgbClr val="1BB76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bg1"/>
                </a:solidFill>
                <a:latin typeface="Sukhumvit Set" panose="02000506000000020004" pitchFamily="2" charset="-34"/>
                <a:cs typeface="Sukhumvit Set" panose="02000506000000020004" pitchFamily="2" charset="-34"/>
              </a:endParaRPr>
            </a:p>
          </p:txBody>
        </p:sp>
        <p:sp>
          <p:nvSpPr>
            <p:cNvPr id="152" name="Text Box 3">
              <a:extLst>
                <a:ext uri="{FF2B5EF4-FFF2-40B4-BE49-F238E27FC236}">
                  <a16:creationId xmlns:a16="http://schemas.microsoft.com/office/drawing/2014/main" id="{D6C0AD91-CC88-41AE-8FE1-E50BD1FA38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7391" y="1623209"/>
              <a:ext cx="2347608" cy="617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3200" b="1" dirty="0">
                  <a:solidFill>
                    <a:srgbClr val="1BB76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ea typeface="Arial Unicode MS" pitchFamily="34" charset="-128"/>
                  <a:cs typeface="Kanit" pitchFamily="2" charset="-34"/>
                </a:rPr>
                <a:t>6.4</a:t>
              </a:r>
              <a:r>
                <a:rPr lang="th-TH" altLang="th-TH" sz="3200" b="1" dirty="0">
                  <a:solidFill>
                    <a:srgbClr val="1BB76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ukhumvit Set" panose="02000506000000020004" pitchFamily="2" charset="-34"/>
                  <a:ea typeface="Arial Unicode MS" pitchFamily="34" charset="-128"/>
                  <a:cs typeface="Sukhumvit Set" panose="02000506000000020004" pitchFamily="2" charset="-34"/>
                </a:rPr>
                <a:t>%</a:t>
              </a:r>
            </a:p>
          </p:txBody>
        </p: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DD8A5D9-E178-4B66-B1E1-15E2A8DC7BEB}"/>
              </a:ext>
            </a:extLst>
          </p:cNvPr>
          <p:cNvSpPr/>
          <p:nvPr/>
        </p:nvSpPr>
        <p:spPr>
          <a:xfrm>
            <a:off x="48891" y="6561890"/>
            <a:ext cx="29719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000" i="1" u="sng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หมายเหตุ</a:t>
            </a:r>
            <a:r>
              <a:rPr lang="en-US" sz="1000" u="sng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</a:t>
            </a:r>
            <a:r>
              <a:rPr lang="en-US" sz="10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MMSCFD</a:t>
            </a:r>
            <a:r>
              <a:rPr lang="th-TH" sz="10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en-US" sz="10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0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คือ  ล้านลูกบาศก์ฟุตต่อวัน  </a:t>
            </a:r>
            <a:r>
              <a:rPr lang="en-US" sz="1000" dirty="0"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4188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arallelogram 85">
            <a:extLst>
              <a:ext uri="{FF2B5EF4-FFF2-40B4-BE49-F238E27FC236}">
                <a16:creationId xmlns:a16="http://schemas.microsoft.com/office/drawing/2014/main" id="{97E7C729-94EF-45D5-BDF6-013A995A3DF7}"/>
              </a:ext>
            </a:extLst>
          </p:cNvPr>
          <p:cNvSpPr/>
          <p:nvPr/>
        </p:nvSpPr>
        <p:spPr>
          <a:xfrm>
            <a:off x="2616306" y="2855482"/>
            <a:ext cx="3698000" cy="829402"/>
          </a:xfrm>
          <a:prstGeom prst="parallelogram">
            <a:avLst>
              <a:gd name="adj" fmla="val 46105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Sukhumvit Set" panose="02000506000000020004" pitchFamily="2" charset="-34"/>
              <a:cs typeface="Sukhumvit Set" panose="02000506000000020004" pitchFamily="2" charset="-3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393876-0C9E-415A-8343-AB2407089933}"/>
              </a:ext>
            </a:extLst>
          </p:cNvPr>
          <p:cNvSpPr/>
          <p:nvPr/>
        </p:nvSpPr>
        <p:spPr>
          <a:xfrm>
            <a:off x="9277267" y="1084635"/>
            <a:ext cx="2729178" cy="4340390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0F867-6210-4EEC-AD7F-95ED59EB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188" y="6351395"/>
            <a:ext cx="2844800" cy="365125"/>
          </a:xfrm>
        </p:spPr>
        <p:txBody>
          <a:bodyPr/>
          <a:lstStyle/>
          <a:p>
            <a:r>
              <a:rPr lang="en-US" sz="1100" dirty="0">
                <a:latin typeface="Kanit" pitchFamily="2" charset="-34"/>
                <a:cs typeface="Kanit" pitchFamily="2" charset="-34"/>
              </a:rPr>
              <a:t>9</a:t>
            </a: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06AE7540-9CA6-4625-98F9-6687679B5B97}"/>
              </a:ext>
            </a:extLst>
          </p:cNvPr>
          <p:cNvSpPr/>
          <p:nvPr/>
        </p:nvSpPr>
        <p:spPr>
          <a:xfrm>
            <a:off x="5472528" y="404664"/>
            <a:ext cx="3348323" cy="935712"/>
          </a:xfrm>
          <a:prstGeom prst="roundRect">
            <a:avLst/>
          </a:prstGeom>
          <a:solidFill>
            <a:srgbClr val="604A7B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2F2F2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A1C96-544E-486B-B217-CD39FA4A9578}"/>
              </a:ext>
            </a:extLst>
          </p:cNvPr>
          <p:cNvSpPr txBox="1"/>
          <p:nvPr/>
        </p:nvSpPr>
        <p:spPr>
          <a:xfrm>
            <a:off x="5561053" y="552104"/>
            <a:ext cx="3776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Kanit" pitchFamily="2" charset="-34"/>
                <a:ea typeface="Tahoma" pitchFamily="34" charset="0"/>
                <a:cs typeface="Kanit" pitchFamily="2" charset="-34"/>
              </a:rPr>
              <a:t>การจัดหาถ่านหิน/ลิกไนต์ในภาพรวมลดลง </a:t>
            </a:r>
            <a:br>
              <a:rPr lang="th-TH" sz="1400" dirty="0">
                <a:latin typeface="Kanit" pitchFamily="2" charset="-34"/>
                <a:ea typeface="Tahoma" pitchFamily="34" charset="0"/>
                <a:cs typeface="Kanit" pitchFamily="2" charset="-34"/>
              </a:rPr>
            </a:br>
            <a:r>
              <a:rPr lang="th-TH" sz="1400" dirty="0">
                <a:latin typeface="Kanit" pitchFamily="2" charset="-34"/>
                <a:ea typeface="Tahoma" pitchFamily="34" charset="0"/>
                <a:cs typeface="Kanit" pitchFamily="2" charset="-34"/>
              </a:rPr>
              <a:t>จากปริมาณการผลิตในประเทศและ</a:t>
            </a:r>
            <a:br>
              <a:rPr lang="th-TH" sz="1400" dirty="0">
                <a:latin typeface="Kanit" pitchFamily="2" charset="-34"/>
                <a:ea typeface="Tahoma" pitchFamily="34" charset="0"/>
                <a:cs typeface="Kanit" pitchFamily="2" charset="-34"/>
              </a:rPr>
            </a:br>
            <a:r>
              <a:rPr lang="th-TH" sz="1400" dirty="0">
                <a:latin typeface="Kanit" pitchFamily="2" charset="-34"/>
                <a:ea typeface="Tahoma" pitchFamily="34" charset="0"/>
                <a:cs typeface="Kanit" pitchFamily="2" charset="-34"/>
              </a:rPr>
              <a:t>การนำเข้าที่ลดลง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0CEBDA-4EA3-4044-A883-94933D57F858}"/>
              </a:ext>
            </a:extLst>
          </p:cNvPr>
          <p:cNvSpPr txBox="1"/>
          <p:nvPr/>
        </p:nvSpPr>
        <p:spPr>
          <a:xfrm>
            <a:off x="124324" y="6546830"/>
            <a:ext cx="3407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i="1" u="sng" dirty="0">
                <a:latin typeface="Kanit" pitchFamily="2" charset="-34"/>
                <a:ea typeface="Tahoma" pitchFamily="34" charset="0"/>
                <a:cs typeface="Kanit" pitchFamily="2" charset="-34"/>
              </a:rPr>
              <a:t>หมายเหตุ</a:t>
            </a:r>
            <a:r>
              <a:rPr lang="en-US" sz="1100" dirty="0">
                <a:latin typeface="Kanit" pitchFamily="2" charset="-34"/>
                <a:ea typeface="Tahoma" pitchFamily="34" charset="0"/>
                <a:cs typeface="Kanit" pitchFamily="2" charset="-34"/>
              </a:rPr>
              <a:t>: </a:t>
            </a:r>
            <a:r>
              <a:rPr lang="th-TH" sz="1100" dirty="0">
                <a:latin typeface="Kanit" pitchFamily="2" charset="-34"/>
                <a:ea typeface="Tahoma" pitchFamily="34" charset="0"/>
                <a:cs typeface="Kanit" pitchFamily="2" charset="-34"/>
              </a:rPr>
              <a:t>เทียบกับช่วงเดียวกันของปีก่อน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1A5C5D-B2B4-45EA-A1C7-DBE2BDC73887}"/>
              </a:ext>
            </a:extLst>
          </p:cNvPr>
          <p:cNvGrpSpPr/>
          <p:nvPr/>
        </p:nvGrpSpPr>
        <p:grpSpPr>
          <a:xfrm>
            <a:off x="229330" y="5292409"/>
            <a:ext cx="3523919" cy="1034315"/>
            <a:chOff x="471283" y="902196"/>
            <a:chExt cx="3548542" cy="1014837"/>
          </a:xfrm>
        </p:grpSpPr>
        <p:pic>
          <p:nvPicPr>
            <p:cNvPr id="12" name="Picture 2" descr="C:\Users\User\Desktop\Energy Graph_New\Infographic EPPO\Picture icon\Monthly Report Info\EPPO 2016\6-01.png">
              <a:extLst>
                <a:ext uri="{FF2B5EF4-FFF2-40B4-BE49-F238E27FC236}">
                  <a16:creationId xmlns:a16="http://schemas.microsoft.com/office/drawing/2014/main" id="{F0FF7755-0D3E-418F-9422-A7A5D37A6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81381" y="902196"/>
              <a:ext cx="1938444" cy="1014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User\Desktop\Energy Graph_New\Infographic EPPO\Picture icon\Monthly Report Info\EPPO 2016\7-01.png">
              <a:extLst>
                <a:ext uri="{FF2B5EF4-FFF2-40B4-BE49-F238E27FC236}">
                  <a16:creationId xmlns:a16="http://schemas.microsoft.com/office/drawing/2014/main" id="{CD8DB60D-C9DF-41A2-B196-8FEECE0E3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83" y="1001808"/>
              <a:ext cx="1828004" cy="868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EB79E4-1DC7-4EE9-8FFB-E3376AC0D320}"/>
              </a:ext>
            </a:extLst>
          </p:cNvPr>
          <p:cNvGrpSpPr/>
          <p:nvPr/>
        </p:nvGrpSpPr>
        <p:grpSpPr>
          <a:xfrm rot="21421023">
            <a:off x="-1021017" y="1720662"/>
            <a:ext cx="9953495" cy="3494703"/>
            <a:chOff x="-936904" y="2260171"/>
            <a:chExt cx="9953495" cy="34947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5F1378D-D65E-4827-A31A-44AB1A836547}"/>
                </a:ext>
              </a:extLst>
            </p:cNvPr>
            <p:cNvGrpSpPr/>
            <p:nvPr/>
          </p:nvGrpSpPr>
          <p:grpSpPr>
            <a:xfrm>
              <a:off x="-936904" y="2260171"/>
              <a:ext cx="9114445" cy="3494703"/>
              <a:chOff x="-936904" y="2260171"/>
              <a:chExt cx="9114445" cy="3494703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0B1FEE2-21F9-418A-8907-CB4DCD25576C}"/>
                  </a:ext>
                </a:extLst>
              </p:cNvPr>
              <p:cNvGrpSpPr/>
              <p:nvPr/>
            </p:nvGrpSpPr>
            <p:grpSpPr>
              <a:xfrm>
                <a:off x="-936904" y="2260171"/>
                <a:ext cx="9114445" cy="3494703"/>
                <a:chOff x="-936904" y="2260171"/>
                <a:chExt cx="9114445" cy="3494703"/>
              </a:xfrm>
            </p:grpSpPr>
            <p:sp>
              <p:nvSpPr>
                <p:cNvPr id="28" name="Block Arc 27">
                  <a:extLst>
                    <a:ext uri="{FF2B5EF4-FFF2-40B4-BE49-F238E27FC236}">
                      <a16:creationId xmlns:a16="http://schemas.microsoft.com/office/drawing/2014/main" id="{6D612443-CFD3-488C-B735-F363BF55A809}"/>
                    </a:ext>
                  </a:extLst>
                </p:cNvPr>
                <p:cNvSpPr/>
                <p:nvPr/>
              </p:nvSpPr>
              <p:spPr>
                <a:xfrm rot="282610" flipH="1" flipV="1">
                  <a:off x="-926799" y="2260171"/>
                  <a:ext cx="9104340" cy="3493741"/>
                </a:xfrm>
                <a:prstGeom prst="blockArc">
                  <a:avLst>
                    <a:gd name="adj1" fmla="val 9353580"/>
                    <a:gd name="adj2" fmla="val 19908917"/>
                    <a:gd name="adj3" fmla="val 18810"/>
                  </a:avLst>
                </a:prstGeom>
                <a:solidFill>
                  <a:srgbClr val="FF5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tx1"/>
                    </a:solidFill>
                    <a:latin typeface="Kanit" pitchFamily="2" charset="-34"/>
                    <a:cs typeface="Kanit" pitchFamily="2" charset="-34"/>
                  </a:endParaRPr>
                </a:p>
              </p:txBody>
            </p:sp>
            <p:sp>
              <p:nvSpPr>
                <p:cNvPr id="29" name="Block Arc 28">
                  <a:extLst>
                    <a:ext uri="{FF2B5EF4-FFF2-40B4-BE49-F238E27FC236}">
                      <a16:creationId xmlns:a16="http://schemas.microsoft.com/office/drawing/2014/main" id="{46EDFD0B-81CF-4AF1-A73C-0FE4DFD4C618}"/>
                    </a:ext>
                  </a:extLst>
                </p:cNvPr>
                <p:cNvSpPr/>
                <p:nvPr/>
              </p:nvSpPr>
              <p:spPr>
                <a:xfrm rot="282610" flipH="1" flipV="1">
                  <a:off x="-936904" y="2261133"/>
                  <a:ext cx="9104340" cy="3493741"/>
                </a:xfrm>
                <a:prstGeom prst="blockArc">
                  <a:avLst>
                    <a:gd name="adj1" fmla="val 15797921"/>
                    <a:gd name="adj2" fmla="val 19908917"/>
                    <a:gd name="adj3" fmla="val 18810"/>
                  </a:avLst>
                </a:prstGeom>
                <a:solidFill>
                  <a:srgbClr val="FF7C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tx1"/>
                    </a:solidFill>
                    <a:latin typeface="Kanit" pitchFamily="2" charset="-34"/>
                    <a:cs typeface="Kanit" pitchFamily="2" charset="-34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014A0C0-A0B9-4092-8B8C-9802E7B2B2D7}"/>
                  </a:ext>
                </a:extLst>
              </p:cNvPr>
              <p:cNvGrpSpPr/>
              <p:nvPr/>
            </p:nvGrpSpPr>
            <p:grpSpPr>
              <a:xfrm rot="9900000">
                <a:off x="6006559" y="3118654"/>
                <a:ext cx="1502961" cy="490570"/>
                <a:chOff x="1464446" y="4092589"/>
                <a:chExt cx="1502961" cy="49057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3452BC0-4F17-420A-93F3-E6015C0FB452}"/>
                    </a:ext>
                  </a:extLst>
                </p:cNvPr>
                <p:cNvSpPr/>
                <p:nvPr/>
              </p:nvSpPr>
              <p:spPr>
                <a:xfrm rot="20027630">
                  <a:off x="1464446" y="4092589"/>
                  <a:ext cx="870464" cy="14671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Kanit" pitchFamily="2" charset="-34"/>
                    <a:cs typeface="Kanit" pitchFamily="2" charset="-34"/>
                  </a:endParaRPr>
                </a:p>
              </p:txBody>
            </p: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8C487590-9000-4D95-9AAC-4ADF943E1589}"/>
                    </a:ext>
                  </a:extLst>
                </p:cNvPr>
                <p:cNvGrpSpPr/>
                <p:nvPr/>
              </p:nvGrpSpPr>
              <p:grpSpPr>
                <a:xfrm>
                  <a:off x="1684329" y="4398611"/>
                  <a:ext cx="1283078" cy="184548"/>
                  <a:chOff x="1684329" y="4398611"/>
                  <a:chExt cx="1283078" cy="184548"/>
                </a:xfrm>
              </p:grpSpPr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F548CC02-54DB-4E7F-B19C-84A3C3A16AC1}"/>
                      </a:ext>
                    </a:extLst>
                  </p:cNvPr>
                  <p:cNvSpPr/>
                  <p:nvPr/>
                </p:nvSpPr>
                <p:spPr>
                  <a:xfrm rot="20027630">
                    <a:off x="1684329" y="4398611"/>
                    <a:ext cx="886224" cy="93967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Kanit" pitchFamily="2" charset="-34"/>
                      <a:cs typeface="Kanit" pitchFamily="2" charset="-34"/>
                    </a:endParaRPr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A086C6F7-FDB3-4791-B2F4-69569A291A81}"/>
                      </a:ext>
                    </a:extLst>
                  </p:cNvPr>
                  <p:cNvSpPr/>
                  <p:nvPr/>
                </p:nvSpPr>
                <p:spPr>
                  <a:xfrm rot="20027630">
                    <a:off x="2013196" y="4499486"/>
                    <a:ext cx="954211" cy="83673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Kanit" pitchFamily="2" charset="-34"/>
                      <a:cs typeface="Kanit" pitchFamily="2" charset="-34"/>
                    </a:endParaRPr>
                  </a:p>
                </p:txBody>
              </p:sp>
            </p:grp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64CF41C-43C1-4ED0-B5C3-C04A8C85C89D}"/>
                </a:ext>
              </a:extLst>
            </p:cNvPr>
            <p:cNvGrpSpPr/>
            <p:nvPr/>
          </p:nvGrpSpPr>
          <p:grpSpPr>
            <a:xfrm>
              <a:off x="761043" y="4283049"/>
              <a:ext cx="8255548" cy="1257993"/>
              <a:chOff x="761043" y="4283049"/>
              <a:chExt cx="8255548" cy="125799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1054D01-C852-4765-84E7-AEBA7E72862A}"/>
                  </a:ext>
                </a:extLst>
              </p:cNvPr>
              <p:cNvSpPr/>
              <p:nvPr/>
            </p:nvSpPr>
            <p:spPr>
              <a:xfrm rot="20326115">
                <a:off x="4790241" y="4283049"/>
                <a:ext cx="422635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Down">
                  <a:avLst>
                    <a:gd name="adj" fmla="val 19002479"/>
                  </a:avLst>
                </a:prstTxWarp>
                <a:spAutoFit/>
              </a:bodyPr>
              <a:lstStyle/>
              <a:p>
                <a:pPr algn="ctr"/>
                <a:r>
                  <a:rPr lang="th-TH" sz="2400" b="1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cs typeface="Kanit" pitchFamily="2" charset="-34"/>
                  </a:rPr>
                  <a:t>การใช้</a:t>
                </a:r>
                <a:endParaRPr lang="en-US" sz="2400" b="1" cap="none" spc="0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Kanit" pitchFamily="2" charset="-34"/>
                  <a:cs typeface="Kanit" pitchFamily="2" charset="-34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4701B7B-8CB8-4597-BBB1-623E574275CE}"/>
                  </a:ext>
                </a:extLst>
              </p:cNvPr>
              <p:cNvSpPr/>
              <p:nvPr/>
            </p:nvSpPr>
            <p:spPr>
              <a:xfrm rot="21408816">
                <a:off x="2922285" y="4617712"/>
                <a:ext cx="422635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Down">
                  <a:avLst>
                    <a:gd name="adj" fmla="val 19002479"/>
                  </a:avLst>
                </a:prstTxWarp>
                <a:spAutoFit/>
              </a:bodyPr>
              <a:lstStyle/>
              <a:p>
                <a:pPr algn="ctr"/>
                <a:r>
                  <a:rPr lang="en-US" b="1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14</a:t>
                </a:r>
                <a:r>
                  <a:rPr lang="th-TH" b="1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,</a:t>
                </a:r>
                <a:r>
                  <a:rPr lang="en-US" b="1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450 </a:t>
                </a:r>
                <a:r>
                  <a:rPr lang="en-US" b="1" dirty="0" err="1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cs typeface="Kanit" pitchFamily="2" charset="-34"/>
                  </a:rPr>
                  <a:t>ktoe</a:t>
                </a:r>
                <a:endParaRPr lang="th-TH" b="1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Kanit" pitchFamily="2" charset="-34"/>
                  <a:cs typeface="Kanit" pitchFamily="2" charset="-34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927090D-7498-4483-B454-D25C865C6A53}"/>
                  </a:ext>
                </a:extLst>
              </p:cNvPr>
              <p:cNvGrpSpPr/>
              <p:nvPr/>
            </p:nvGrpSpPr>
            <p:grpSpPr>
              <a:xfrm>
                <a:off x="761043" y="4507281"/>
                <a:ext cx="4226350" cy="940086"/>
                <a:chOff x="761043" y="4507281"/>
                <a:chExt cx="4226350" cy="940086"/>
              </a:xfrm>
            </p:grpSpPr>
            <p:sp>
              <p:nvSpPr>
                <p:cNvPr id="20" name="Up Arrow 135">
                  <a:extLst>
                    <a:ext uri="{FF2B5EF4-FFF2-40B4-BE49-F238E27FC236}">
                      <a16:creationId xmlns:a16="http://schemas.microsoft.com/office/drawing/2014/main" id="{7224BC93-7CEA-428A-ACF4-DA31292841DA}"/>
                    </a:ext>
                  </a:extLst>
                </p:cNvPr>
                <p:cNvSpPr/>
                <p:nvPr/>
              </p:nvSpPr>
              <p:spPr>
                <a:xfrm rot="11548553" flipH="1">
                  <a:off x="2064069" y="5052608"/>
                  <a:ext cx="334543" cy="394759"/>
                </a:xfrm>
                <a:prstGeom prst="upArrow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" tIns="7200" rIns="7200" bIns="7200" rtlCol="0" anchor="ctr"/>
                <a:lstStyle/>
                <a:p>
                  <a:pPr algn="ctr"/>
                  <a:endParaRPr lang="en-US" sz="1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anit" pitchFamily="2" charset="-34"/>
                    <a:cs typeface="Kanit" pitchFamily="2" charset="-34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5D526C0-1A52-49EE-BD77-242FB54AE003}"/>
                    </a:ext>
                  </a:extLst>
                </p:cNvPr>
                <p:cNvSpPr/>
                <p:nvPr/>
              </p:nvSpPr>
              <p:spPr>
                <a:xfrm rot="568396">
                  <a:off x="761043" y="4507281"/>
                  <a:ext cx="4226350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Down">
                    <a:avLst>
                      <a:gd name="adj" fmla="val 19002479"/>
                    </a:avLst>
                  </a:prstTxWarp>
                  <a:spAutoFit/>
                </a:bodyPr>
                <a:lstStyle/>
                <a:p>
                  <a:pPr algn="ctr"/>
                  <a:r>
                    <a:rPr lang="en-US" sz="2000" b="1" dirty="0">
                      <a:ln w="12700">
                        <a:noFill/>
                        <a:prstDash val="solid"/>
                      </a:ln>
                      <a:solidFill>
                        <a:schemeClr val="bg1"/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Kanit" pitchFamily="2" charset="-34"/>
                      <a:ea typeface="Tahoma" panose="020B0604030504040204" pitchFamily="34" charset="0"/>
                      <a:cs typeface="Kanit" pitchFamily="2" charset="-34"/>
                    </a:rPr>
                    <a:t>15.0%</a:t>
                  </a:r>
                  <a:endParaRPr lang="th-TH" sz="2800" b="1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cs typeface="Kanit" pitchFamily="2" charset="-34"/>
                  </a:endParaRPr>
                </a:p>
              </p:txBody>
            </p: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4D3520-851D-43CE-9701-7A44821E9F42}"/>
              </a:ext>
            </a:extLst>
          </p:cNvPr>
          <p:cNvGrpSpPr/>
          <p:nvPr/>
        </p:nvGrpSpPr>
        <p:grpSpPr>
          <a:xfrm>
            <a:off x="820207" y="1572377"/>
            <a:ext cx="9764890" cy="3493741"/>
            <a:chOff x="508164" y="1924194"/>
            <a:chExt cx="9764890" cy="349374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3693390-2BEC-42CA-8ADD-EF2B519C1906}"/>
                </a:ext>
              </a:extLst>
            </p:cNvPr>
            <p:cNvGrpSpPr/>
            <p:nvPr/>
          </p:nvGrpSpPr>
          <p:grpSpPr>
            <a:xfrm>
              <a:off x="1168714" y="1924194"/>
              <a:ext cx="9104340" cy="3493741"/>
              <a:chOff x="1168714" y="1924194"/>
              <a:chExt cx="9104340" cy="3493741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27D6D98B-E91C-434E-BC4A-E14CBF2FC1D8}"/>
                  </a:ext>
                </a:extLst>
              </p:cNvPr>
              <p:cNvGrpSpPr/>
              <p:nvPr/>
            </p:nvGrpSpPr>
            <p:grpSpPr>
              <a:xfrm>
                <a:off x="1168714" y="1924194"/>
                <a:ext cx="9104340" cy="3493741"/>
                <a:chOff x="1168714" y="1924194"/>
                <a:chExt cx="9104340" cy="3493741"/>
              </a:xfrm>
            </p:grpSpPr>
            <p:sp>
              <p:nvSpPr>
                <p:cNvPr id="44" name="Block Arc 43">
                  <a:extLst>
                    <a:ext uri="{FF2B5EF4-FFF2-40B4-BE49-F238E27FC236}">
                      <a16:creationId xmlns:a16="http://schemas.microsoft.com/office/drawing/2014/main" id="{BAF5267E-4B33-4D8A-B054-F2C3C25C9A7F}"/>
                    </a:ext>
                  </a:extLst>
                </p:cNvPr>
                <p:cNvSpPr/>
                <p:nvPr/>
              </p:nvSpPr>
              <p:spPr>
                <a:xfrm>
                  <a:off x="1168714" y="1924194"/>
                  <a:ext cx="9104340" cy="3492745"/>
                </a:xfrm>
                <a:prstGeom prst="blockArc">
                  <a:avLst>
                    <a:gd name="adj1" fmla="val 9745500"/>
                    <a:gd name="adj2" fmla="val 16321985"/>
                    <a:gd name="adj3" fmla="val 1870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schemeClr val="tx1"/>
                    </a:solidFill>
                    <a:latin typeface="Kanit" pitchFamily="2" charset="-34"/>
                    <a:cs typeface="Kanit" pitchFamily="2" charset="-34"/>
                  </a:endParaRPr>
                </a:p>
              </p:txBody>
            </p:sp>
            <p:sp>
              <p:nvSpPr>
                <p:cNvPr id="45" name="Block Arc 44">
                  <a:extLst>
                    <a:ext uri="{FF2B5EF4-FFF2-40B4-BE49-F238E27FC236}">
                      <a16:creationId xmlns:a16="http://schemas.microsoft.com/office/drawing/2014/main" id="{2892241E-3CC2-47C5-B803-D9FDACBAC8E9}"/>
                    </a:ext>
                  </a:extLst>
                </p:cNvPr>
                <p:cNvSpPr/>
                <p:nvPr/>
              </p:nvSpPr>
              <p:spPr>
                <a:xfrm>
                  <a:off x="1201818" y="1924194"/>
                  <a:ext cx="9020703" cy="3493741"/>
                </a:xfrm>
                <a:prstGeom prst="blockArc">
                  <a:avLst>
                    <a:gd name="adj1" fmla="val 15968593"/>
                    <a:gd name="adj2" fmla="val 19908917"/>
                    <a:gd name="adj3" fmla="val 18810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tx1"/>
                    </a:solidFill>
                    <a:latin typeface="Kanit" pitchFamily="2" charset="-34"/>
                    <a:cs typeface="Kanit" pitchFamily="2" charset="-34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227F08B1-01E8-4FAA-87E4-BFB3218DAC17}"/>
                  </a:ext>
                </a:extLst>
              </p:cNvPr>
              <p:cNvGrpSpPr/>
              <p:nvPr/>
            </p:nvGrpSpPr>
            <p:grpSpPr>
              <a:xfrm>
                <a:off x="1390403" y="4118576"/>
                <a:ext cx="1597192" cy="453967"/>
                <a:chOff x="1372250" y="4137933"/>
                <a:chExt cx="1597192" cy="453967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C8DD711-E780-45B4-8E59-B001D14CD3CC}"/>
                    </a:ext>
                  </a:extLst>
                </p:cNvPr>
                <p:cNvSpPr/>
                <p:nvPr/>
              </p:nvSpPr>
              <p:spPr>
                <a:xfrm rot="20027630">
                  <a:off x="1372250" y="4137933"/>
                  <a:ext cx="870464" cy="14671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Kanit" pitchFamily="2" charset="-34"/>
                    <a:cs typeface="Kanit" pitchFamily="2" charset="-34"/>
                  </a:endParaRPr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69483247-023B-4A05-A316-33E595A1A642}"/>
                    </a:ext>
                  </a:extLst>
                </p:cNvPr>
                <p:cNvGrpSpPr/>
                <p:nvPr/>
              </p:nvGrpSpPr>
              <p:grpSpPr>
                <a:xfrm>
                  <a:off x="1684329" y="4398611"/>
                  <a:ext cx="1285113" cy="193289"/>
                  <a:chOff x="1684329" y="4398611"/>
                  <a:chExt cx="1285113" cy="193289"/>
                </a:xfrm>
              </p:grpSpPr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AE8989A1-2167-4786-80D8-598660B888C6}"/>
                      </a:ext>
                    </a:extLst>
                  </p:cNvPr>
                  <p:cNvSpPr/>
                  <p:nvPr/>
                </p:nvSpPr>
                <p:spPr>
                  <a:xfrm rot="20027630">
                    <a:off x="1684329" y="4398611"/>
                    <a:ext cx="886224" cy="93967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Kanit" pitchFamily="2" charset="-34"/>
                      <a:cs typeface="Kanit" pitchFamily="2" charset="-34"/>
                    </a:endParaRPr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14091C74-58F8-48E3-B4EA-06182F50DE4E}"/>
                      </a:ext>
                    </a:extLst>
                  </p:cNvPr>
                  <p:cNvSpPr/>
                  <p:nvPr/>
                </p:nvSpPr>
                <p:spPr>
                  <a:xfrm rot="20027630">
                    <a:off x="1974211" y="4508560"/>
                    <a:ext cx="995231" cy="8334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>
                      <a:latin typeface="Kanit" pitchFamily="2" charset="-34"/>
                      <a:cs typeface="Kanit" pitchFamily="2" charset="-34"/>
                    </a:endParaRPr>
                  </a:p>
                </p:txBody>
              </p:sp>
            </p:grp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565DB1D-BF9B-44EC-BDF7-E51E7CFE81C9}"/>
                </a:ext>
              </a:extLst>
            </p:cNvPr>
            <p:cNvGrpSpPr/>
            <p:nvPr/>
          </p:nvGrpSpPr>
          <p:grpSpPr>
            <a:xfrm>
              <a:off x="508164" y="2100624"/>
              <a:ext cx="8480321" cy="1654720"/>
              <a:chOff x="508164" y="2100624"/>
              <a:chExt cx="8480321" cy="165472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56C711D-D362-45E0-B776-9FEEE6F52E93}"/>
                  </a:ext>
                </a:extLst>
              </p:cNvPr>
              <p:cNvSpPr/>
              <p:nvPr/>
            </p:nvSpPr>
            <p:spPr>
              <a:xfrm rot="20182169">
                <a:off x="508164" y="2832014"/>
                <a:ext cx="422635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>
                    <a:gd name="adj" fmla="val 9777967"/>
                  </a:avLst>
                </a:prstTxWarp>
                <a:spAutoFit/>
              </a:bodyPr>
              <a:lstStyle/>
              <a:p>
                <a:pPr algn="ctr"/>
                <a:r>
                  <a:rPr lang="th-TH" sz="2400" b="1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cs typeface="Kanit" pitchFamily="2" charset="-34"/>
                  </a:rPr>
                  <a:t>การจัดหา</a:t>
                </a:r>
                <a:endParaRPr lang="en-US" sz="2400" b="1" cap="none" spc="0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Kanit" pitchFamily="2" charset="-34"/>
                  <a:cs typeface="Kanit" pitchFamily="2" charset="-34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A21289D-8413-4C92-94BE-F59882546F65}"/>
                  </a:ext>
                </a:extLst>
              </p:cNvPr>
              <p:cNvSpPr/>
              <p:nvPr/>
            </p:nvSpPr>
            <p:spPr>
              <a:xfrm rot="21248991">
                <a:off x="2408233" y="2385582"/>
                <a:ext cx="422635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>
                    <a:gd name="adj" fmla="val 9777967"/>
                  </a:avLst>
                </a:prstTxWarp>
                <a:spAutoFit/>
              </a:bodyPr>
              <a:lstStyle/>
              <a:p>
                <a:pPr algn="ctr"/>
                <a:r>
                  <a:rPr lang="th-TH" sz="3200" b="1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30,772 </a:t>
                </a:r>
                <a:r>
                  <a:rPr lang="th-TH" sz="2400" b="1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พันตัน</a:t>
                </a:r>
                <a:endParaRPr lang="en-US" sz="3200" b="1" cap="none" spc="0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Kanit" pitchFamily="2" charset="-34"/>
                  <a:cs typeface="Kanit" pitchFamily="2" charset="-34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AD2ED0C-D974-4967-B79D-BCB73EAF9C69}"/>
                  </a:ext>
                </a:extLst>
              </p:cNvPr>
              <p:cNvGrpSpPr/>
              <p:nvPr/>
            </p:nvGrpSpPr>
            <p:grpSpPr>
              <a:xfrm>
                <a:off x="4762135" y="2100624"/>
                <a:ext cx="4226350" cy="1169801"/>
                <a:chOff x="4762135" y="2100624"/>
                <a:chExt cx="4226350" cy="1169801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9E7CE4BE-00FD-4FB6-9FFE-E01B17924872}"/>
                    </a:ext>
                  </a:extLst>
                </p:cNvPr>
                <p:cNvSpPr/>
                <p:nvPr/>
              </p:nvSpPr>
              <p:spPr>
                <a:xfrm rot="363133">
                  <a:off x="4762135" y="2347095"/>
                  <a:ext cx="4226350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ArchUp">
                    <a:avLst>
                      <a:gd name="adj" fmla="val 9777967"/>
                    </a:avLst>
                  </a:prstTxWarp>
                  <a:spAutoFit/>
                </a:bodyPr>
                <a:lstStyle/>
                <a:p>
                  <a:pPr algn="ctr"/>
                  <a:r>
                    <a:rPr lang="th-TH" b="1" cap="none" spc="0" dirty="0">
                      <a:ln w="12700">
                        <a:noFill/>
                        <a:prstDash val="solid"/>
                      </a:ln>
                      <a:solidFill>
                        <a:schemeClr val="bg1"/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Kanit" pitchFamily="2" charset="-34"/>
                      <a:ea typeface="Tahoma" panose="020B0604030504040204" pitchFamily="34" charset="0"/>
                      <a:cs typeface="Kanit" pitchFamily="2" charset="-34"/>
                    </a:rPr>
                    <a:t>12.0</a:t>
                  </a:r>
                  <a:r>
                    <a:rPr lang="en-US" b="1" cap="none" spc="0" dirty="0">
                      <a:ln w="12700">
                        <a:noFill/>
                        <a:prstDash val="solid"/>
                      </a:ln>
                      <a:solidFill>
                        <a:schemeClr val="bg1"/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Kanit" pitchFamily="2" charset="-34"/>
                      <a:ea typeface="Tahoma" panose="020B0604030504040204" pitchFamily="34" charset="0"/>
                      <a:cs typeface="Kanit" pitchFamily="2" charset="-34"/>
                    </a:rPr>
                    <a:t>%</a:t>
                  </a:r>
                  <a:endParaRPr lang="en-US" sz="3200" b="1" cap="none" spc="0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cs typeface="Kanit" pitchFamily="2" charset="-34"/>
                  </a:endParaRPr>
                </a:p>
              </p:txBody>
            </p:sp>
            <p:sp>
              <p:nvSpPr>
                <p:cNvPr id="37" name="Up Arrow 142">
                  <a:extLst>
                    <a:ext uri="{FF2B5EF4-FFF2-40B4-BE49-F238E27FC236}">
                      <a16:creationId xmlns:a16="http://schemas.microsoft.com/office/drawing/2014/main" id="{270CB8F2-DBDB-4FD1-8DF1-87CBCFBF22CC}"/>
                    </a:ext>
                  </a:extLst>
                </p:cNvPr>
                <p:cNvSpPr/>
                <p:nvPr/>
              </p:nvSpPr>
              <p:spPr>
                <a:xfrm rot="181866" flipH="1" flipV="1">
                  <a:off x="6321096" y="2100624"/>
                  <a:ext cx="287359" cy="335732"/>
                </a:xfrm>
                <a:prstGeom prst="upArrow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" tIns="7200" rIns="7200" bIns="7200" rtlCol="0" anchor="ctr"/>
                <a:lstStyle/>
                <a:p>
                  <a:pPr algn="ctr"/>
                  <a:endParaRPr lang="en-US" sz="1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anit" pitchFamily="2" charset="-34"/>
                    <a:cs typeface="Kanit" pitchFamily="2" charset="-34"/>
                  </a:endParaRPr>
                </a:p>
              </p:txBody>
            </p:sp>
          </p:grp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F9434E0-E5D8-48CC-8434-D051CF7E9D15}"/>
              </a:ext>
            </a:extLst>
          </p:cNvPr>
          <p:cNvGrpSpPr/>
          <p:nvPr/>
        </p:nvGrpSpPr>
        <p:grpSpPr>
          <a:xfrm>
            <a:off x="-446430" y="319593"/>
            <a:ext cx="10155009" cy="4011876"/>
            <a:chOff x="-751250" y="815426"/>
            <a:chExt cx="10155009" cy="401187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796A189-4ADB-4591-850F-D129524B9EDE}"/>
                </a:ext>
              </a:extLst>
            </p:cNvPr>
            <p:cNvGrpSpPr/>
            <p:nvPr/>
          </p:nvGrpSpPr>
          <p:grpSpPr>
            <a:xfrm>
              <a:off x="346811" y="1128414"/>
              <a:ext cx="9056948" cy="3698888"/>
              <a:chOff x="190841" y="1053050"/>
              <a:chExt cx="9377299" cy="3587703"/>
            </a:xfrm>
          </p:grpSpPr>
          <p:sp>
            <p:nvSpPr>
              <p:cNvPr id="66" name="Block Arc 65">
                <a:extLst>
                  <a:ext uri="{FF2B5EF4-FFF2-40B4-BE49-F238E27FC236}">
                    <a16:creationId xmlns:a16="http://schemas.microsoft.com/office/drawing/2014/main" id="{A209208A-41F5-4297-B113-1CA6F3257A0A}"/>
                  </a:ext>
                </a:extLst>
              </p:cNvPr>
              <p:cNvSpPr/>
              <p:nvPr/>
            </p:nvSpPr>
            <p:spPr>
              <a:xfrm rot="21144426">
                <a:off x="190841" y="1089621"/>
                <a:ext cx="9104340" cy="3492745"/>
              </a:xfrm>
              <a:prstGeom prst="blockArc">
                <a:avLst>
                  <a:gd name="adj1" fmla="val 11115633"/>
                  <a:gd name="adj2" fmla="val 16411588"/>
                  <a:gd name="adj3" fmla="val 18773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F2F2F2"/>
                  </a:solidFill>
                  <a:latin typeface="Kanit" pitchFamily="2" charset="-34"/>
                  <a:cs typeface="Kanit" pitchFamily="2" charset="-34"/>
                </a:endParaRPr>
              </a:p>
            </p:txBody>
          </p:sp>
          <p:sp>
            <p:nvSpPr>
              <p:cNvPr id="67" name="Block Arc 66">
                <a:extLst>
                  <a:ext uri="{FF2B5EF4-FFF2-40B4-BE49-F238E27FC236}">
                    <a16:creationId xmlns:a16="http://schemas.microsoft.com/office/drawing/2014/main" id="{F76EBD04-B7C4-4738-AEFD-A59914538B25}"/>
                  </a:ext>
                </a:extLst>
              </p:cNvPr>
              <p:cNvSpPr/>
              <p:nvPr/>
            </p:nvSpPr>
            <p:spPr>
              <a:xfrm rot="21271985">
                <a:off x="463800" y="1053050"/>
                <a:ext cx="9104340" cy="3587703"/>
              </a:xfrm>
              <a:prstGeom prst="blockArc">
                <a:avLst>
                  <a:gd name="adj1" fmla="val 12605719"/>
                  <a:gd name="adj2" fmla="val 16321985"/>
                  <a:gd name="adj3" fmla="val 18704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F2F2F2"/>
                  </a:solidFill>
                  <a:latin typeface="Kanit" pitchFamily="2" charset="-34"/>
                  <a:cs typeface="Kanit" pitchFamily="2" charset="-34"/>
                </a:endParaRPr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9FAD4DE-D026-4CDE-9476-87088115D087}"/>
                </a:ext>
              </a:extLst>
            </p:cNvPr>
            <p:cNvSpPr/>
            <p:nvPr/>
          </p:nvSpPr>
          <p:spPr>
            <a:xfrm rot="20860095">
              <a:off x="1435977" y="1166340"/>
              <a:ext cx="422635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9777967"/>
                </a:avLst>
              </a:prstTxWarp>
              <a:spAutoFit/>
            </a:bodyPr>
            <a:lstStyle/>
            <a:p>
              <a:pPr algn="ctr"/>
              <a:r>
                <a:rPr lang="th-TH" sz="1600" b="1" dirty="0">
                  <a:ln w="12700">
                    <a:noFill/>
                    <a:prstDash val="solid"/>
                  </a:ln>
                  <a:latin typeface="Kanit" pitchFamily="2" charset="-34"/>
                  <a:cs typeface="Kanit" pitchFamily="2" charset="-34"/>
                </a:rPr>
                <a:t>นำเข้า</a:t>
              </a:r>
              <a:r>
                <a:rPr lang="en-US" sz="1600" b="1" dirty="0">
                  <a:ln w="12700">
                    <a:noFill/>
                    <a:prstDash val="solid"/>
                  </a:ln>
                  <a:latin typeface="Kanit" pitchFamily="2" charset="-34"/>
                  <a:cs typeface="Kanit" pitchFamily="2" charset="-34"/>
                </a:rPr>
                <a:t> </a:t>
              </a:r>
              <a:r>
                <a:rPr lang="th-TH" sz="1600" b="1" dirty="0">
                  <a:ln w="12700">
                    <a:noFill/>
                    <a:prstDash val="solid"/>
                  </a:ln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58</a:t>
              </a:r>
              <a:r>
                <a:rPr lang="en-US" sz="1600" b="1" dirty="0">
                  <a:ln w="12700">
                    <a:noFill/>
                    <a:prstDash val="solid"/>
                  </a:ln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%</a:t>
              </a:r>
              <a:endParaRPr lang="en-US" sz="1600" b="1" cap="none" spc="0" dirty="0">
                <a:ln w="12700">
                  <a:noFill/>
                  <a:prstDash val="solid"/>
                </a:ln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82DBFBB-05A0-4A70-93AD-C92E7732CD2F}"/>
                </a:ext>
              </a:extLst>
            </p:cNvPr>
            <p:cNvSpPr/>
            <p:nvPr/>
          </p:nvSpPr>
          <p:spPr>
            <a:xfrm rot="19575733">
              <a:off x="-751250" y="2040092"/>
              <a:ext cx="4226350" cy="8762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9946682"/>
                </a:avLst>
              </a:prstTxWarp>
              <a:spAutoFit/>
            </a:bodyPr>
            <a:lstStyle/>
            <a:p>
              <a:pPr algn="ctr"/>
              <a:r>
                <a:rPr lang="th-TH" sz="1600" b="1" dirty="0">
                  <a:ln w="12700">
                    <a:noFill/>
                    <a:prstDash val="solid"/>
                  </a:ln>
                  <a:latin typeface="Kanit" pitchFamily="2" charset="-34"/>
                  <a:cs typeface="Kanit" pitchFamily="2" charset="-34"/>
                </a:rPr>
                <a:t>ผลิตในประเทศ</a:t>
              </a:r>
              <a:r>
                <a:rPr lang="en-US" sz="1600" b="1" dirty="0">
                  <a:ln w="12700">
                    <a:noFill/>
                    <a:prstDash val="solid"/>
                  </a:ln>
                  <a:latin typeface="Kanit" pitchFamily="2" charset="-34"/>
                  <a:cs typeface="Kanit" pitchFamily="2" charset="-34"/>
                </a:rPr>
                <a:t> </a:t>
              </a:r>
              <a:r>
                <a:rPr lang="en-US" sz="1600" b="1" dirty="0">
                  <a:ln w="12700">
                    <a:noFill/>
                    <a:prstDash val="solid"/>
                  </a:ln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4</a:t>
              </a:r>
              <a:r>
                <a:rPr lang="th-TH" sz="1600" b="1" dirty="0">
                  <a:ln w="12700">
                    <a:noFill/>
                    <a:prstDash val="solid"/>
                  </a:ln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2</a:t>
              </a:r>
              <a:r>
                <a:rPr lang="en-US" sz="1600" b="1" dirty="0">
                  <a:ln w="12700">
                    <a:noFill/>
                    <a:prstDash val="solid"/>
                  </a:ln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%</a:t>
              </a:r>
              <a:r>
                <a:rPr lang="en-US" sz="2000" b="1" dirty="0">
                  <a:ln w="12700">
                    <a:noFill/>
                    <a:prstDash val="solid"/>
                  </a:ln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 </a:t>
              </a:r>
              <a:endParaRPr lang="en-US" sz="2000" b="1" cap="none" spc="0" dirty="0">
                <a:ln w="12700">
                  <a:noFill/>
                  <a:prstDash val="solid"/>
                </a:ln>
                <a:latin typeface="Kanit" pitchFamily="2" charset="-34"/>
                <a:cs typeface="Kanit" pitchFamily="2" charset="-34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0C0A88A-7614-4504-95EE-D98F929A0A74}"/>
                </a:ext>
              </a:extLst>
            </p:cNvPr>
            <p:cNvGrpSpPr/>
            <p:nvPr/>
          </p:nvGrpSpPr>
          <p:grpSpPr>
            <a:xfrm>
              <a:off x="1891152" y="1410192"/>
              <a:ext cx="4231732" cy="1302295"/>
              <a:chOff x="1891152" y="1410192"/>
              <a:chExt cx="4231732" cy="1302295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B8014A9-7498-428A-853D-FCCEBDE6666E}"/>
                  </a:ext>
                </a:extLst>
              </p:cNvPr>
              <p:cNvSpPr/>
              <p:nvPr/>
            </p:nvSpPr>
            <p:spPr>
              <a:xfrm rot="20996844">
                <a:off x="1891152" y="1789157"/>
                <a:ext cx="422635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>
                    <a:gd name="adj" fmla="val 9433233"/>
                  </a:avLst>
                </a:prstTxWarp>
                <a:spAutoFit/>
              </a:bodyPr>
              <a:lstStyle/>
              <a:p>
                <a:pPr algn="ctr"/>
                <a:r>
                  <a:rPr lang="th-TH" sz="1600" b="1" dirty="0">
                    <a:ln w="12700">
                      <a:noFill/>
                      <a:prstDash val="solid"/>
                    </a:ln>
                    <a:solidFill>
                      <a:srgbClr val="F2F2F2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17,961</a:t>
                </a:r>
                <a:r>
                  <a:rPr lang="en-US" sz="1600" b="1" cap="none" spc="0" dirty="0">
                    <a:ln w="12700">
                      <a:noFill/>
                      <a:prstDash val="solid"/>
                    </a:ln>
                    <a:solidFill>
                      <a:srgbClr val="F2F2F2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 </a:t>
                </a:r>
                <a:r>
                  <a:rPr lang="th-TH" sz="1600" b="1" cap="none" spc="0" dirty="0">
                    <a:ln w="12700">
                      <a:noFill/>
                      <a:prstDash val="solid"/>
                    </a:ln>
                    <a:solidFill>
                      <a:srgbClr val="F2F2F2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พันตัน</a:t>
                </a:r>
                <a:endParaRPr lang="en-US" sz="1600" b="1" cap="none" spc="0" dirty="0">
                  <a:ln w="12700">
                    <a:noFill/>
                    <a:prstDash val="solid"/>
                  </a:ln>
                  <a:solidFill>
                    <a:srgbClr val="F2F2F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Kanit" pitchFamily="2" charset="-34"/>
                  <a:cs typeface="Kanit" pitchFamily="2" charset="-34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587C08-2F2F-4264-BB2F-0ACAF3DE2757}"/>
                  </a:ext>
                </a:extLst>
              </p:cNvPr>
              <p:cNvSpPr/>
              <p:nvPr/>
            </p:nvSpPr>
            <p:spPr>
              <a:xfrm rot="21073315">
                <a:off x="1896534" y="1492030"/>
                <a:ext cx="422635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>
                    <a:gd name="adj" fmla="val 9777967"/>
                  </a:avLst>
                </a:prstTxWarp>
                <a:spAutoFit/>
              </a:bodyPr>
              <a:lstStyle/>
              <a:p>
                <a:pPr algn="ctr"/>
                <a:r>
                  <a:rPr lang="th-TH" sz="1400" b="1" dirty="0">
                    <a:ln w="12700">
                      <a:noFill/>
                      <a:prstDash val="solid"/>
                    </a:ln>
                    <a:solidFill>
                      <a:srgbClr val="F2F2F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15.9</a:t>
                </a:r>
                <a:r>
                  <a:rPr lang="en-US" sz="1400" b="1" cap="none" spc="0" dirty="0">
                    <a:ln w="12700">
                      <a:noFill/>
                      <a:prstDash val="solid"/>
                    </a:ln>
                    <a:solidFill>
                      <a:srgbClr val="F2F2F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%</a:t>
                </a:r>
                <a:endParaRPr lang="en-US" sz="2400" b="1" cap="none" spc="0" dirty="0">
                  <a:ln w="12700">
                    <a:noFill/>
                    <a:prstDash val="solid"/>
                  </a:ln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cs typeface="Kanit" pitchFamily="2" charset="-34"/>
                </a:endParaRPr>
              </a:p>
            </p:txBody>
          </p:sp>
          <p:sp>
            <p:nvSpPr>
              <p:cNvPr id="65" name="Up Arrow 161">
                <a:extLst>
                  <a:ext uri="{FF2B5EF4-FFF2-40B4-BE49-F238E27FC236}">
                    <a16:creationId xmlns:a16="http://schemas.microsoft.com/office/drawing/2014/main" id="{37466F04-A88E-4BE5-A0A5-ED70608F6B01}"/>
                  </a:ext>
                </a:extLst>
              </p:cNvPr>
              <p:cNvSpPr/>
              <p:nvPr/>
            </p:nvSpPr>
            <p:spPr>
              <a:xfrm rot="20700000" flipH="1" flipV="1">
                <a:off x="3400853" y="1410192"/>
                <a:ext cx="256174" cy="274525"/>
              </a:xfrm>
              <a:prstGeom prst="upArrow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" tIns="7200" rIns="7200" bIns="7200" rtlCol="0" anchor="ctr"/>
              <a:lstStyle/>
              <a:p>
                <a:pPr algn="ctr"/>
                <a:endParaRPr lang="en-US" sz="1600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cs typeface="Kanit" pitchFamily="2" charset="-34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3FAB1B1-E465-4E33-91F8-5831FEC3F329}"/>
                </a:ext>
              </a:extLst>
            </p:cNvPr>
            <p:cNvGrpSpPr/>
            <p:nvPr/>
          </p:nvGrpSpPr>
          <p:grpSpPr>
            <a:xfrm rot="20190943">
              <a:off x="-284385" y="2135723"/>
              <a:ext cx="4317172" cy="1259566"/>
              <a:chOff x="1896534" y="1430655"/>
              <a:chExt cx="4317172" cy="1259566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DDEBA2D-58F9-437D-8059-2B6DE58D1271}"/>
                  </a:ext>
                </a:extLst>
              </p:cNvPr>
              <p:cNvSpPr/>
              <p:nvPr/>
            </p:nvSpPr>
            <p:spPr>
              <a:xfrm rot="21120413">
                <a:off x="1987356" y="1766891"/>
                <a:ext cx="422635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>
                    <a:gd name="adj" fmla="val 9433233"/>
                  </a:avLst>
                </a:prstTxWarp>
                <a:spAutoFit/>
              </a:bodyPr>
              <a:lstStyle/>
              <a:p>
                <a:pPr algn="ctr"/>
                <a:r>
                  <a:rPr lang="th-TH" sz="1600" b="1" dirty="0">
                    <a:ln w="12700">
                      <a:noFill/>
                      <a:prstDash val="solid"/>
                    </a:ln>
                    <a:solidFill>
                      <a:srgbClr val="F2F2F2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12</a:t>
                </a:r>
                <a:r>
                  <a:rPr lang="en-US" sz="1600" b="1" dirty="0">
                    <a:ln w="12700">
                      <a:noFill/>
                      <a:prstDash val="solid"/>
                    </a:ln>
                    <a:solidFill>
                      <a:srgbClr val="F2F2F2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,</a:t>
                </a:r>
                <a:r>
                  <a:rPr lang="th-TH" sz="1600" b="1" dirty="0">
                    <a:ln w="12700">
                      <a:noFill/>
                      <a:prstDash val="solid"/>
                    </a:ln>
                    <a:solidFill>
                      <a:srgbClr val="F2F2F2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811</a:t>
                </a:r>
                <a:r>
                  <a:rPr lang="en-US" sz="1600" b="1" dirty="0">
                    <a:ln w="12700">
                      <a:noFill/>
                      <a:prstDash val="solid"/>
                    </a:ln>
                    <a:solidFill>
                      <a:srgbClr val="F2F2F2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 </a:t>
                </a:r>
                <a:r>
                  <a:rPr lang="th-TH" sz="1600" b="1" dirty="0">
                    <a:ln w="12700">
                      <a:noFill/>
                      <a:prstDash val="solid"/>
                    </a:ln>
                    <a:solidFill>
                      <a:srgbClr val="F2F2F2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พันตัน</a:t>
                </a:r>
                <a:endParaRPr lang="en-US" sz="1600" b="1" cap="none" spc="0" dirty="0">
                  <a:ln w="12700">
                    <a:noFill/>
                    <a:prstDash val="solid"/>
                  </a:ln>
                  <a:solidFill>
                    <a:srgbClr val="F2F2F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Kanit" pitchFamily="2" charset="-34"/>
                  <a:cs typeface="Kanit" pitchFamily="2" charset="-34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B11D43F-BA7E-4ED4-AC21-02A3D75BEA4A}"/>
                  </a:ext>
                </a:extLst>
              </p:cNvPr>
              <p:cNvSpPr/>
              <p:nvPr/>
            </p:nvSpPr>
            <p:spPr>
              <a:xfrm rot="21056293">
                <a:off x="1896534" y="1492030"/>
                <a:ext cx="422635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>
                    <a:gd name="adj" fmla="val 9777967"/>
                  </a:avLst>
                </a:prstTxWarp>
                <a:spAutoFit/>
              </a:bodyPr>
              <a:lstStyle/>
              <a:p>
                <a:pPr algn="ctr"/>
                <a:r>
                  <a:rPr lang="th-TH" sz="1400" b="1" dirty="0">
                    <a:ln w="12700">
                      <a:noFill/>
                      <a:prstDash val="solid"/>
                    </a:ln>
                    <a:solidFill>
                      <a:srgbClr val="F2F2F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6.1</a:t>
                </a:r>
                <a:r>
                  <a:rPr lang="en-US" sz="1400" b="1" cap="none" spc="0" dirty="0">
                    <a:ln w="12700">
                      <a:noFill/>
                      <a:prstDash val="solid"/>
                    </a:ln>
                    <a:solidFill>
                      <a:srgbClr val="F2F2F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%</a:t>
                </a:r>
                <a:endParaRPr lang="en-US" sz="2400" b="1" cap="none" spc="0" dirty="0">
                  <a:ln w="12700">
                    <a:noFill/>
                    <a:prstDash val="solid"/>
                  </a:ln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cs typeface="Kanit" pitchFamily="2" charset="-34"/>
                </a:endParaRPr>
              </a:p>
            </p:txBody>
          </p:sp>
          <p:sp>
            <p:nvSpPr>
              <p:cNvPr id="62" name="Up Arrow 170">
                <a:extLst>
                  <a:ext uri="{FF2B5EF4-FFF2-40B4-BE49-F238E27FC236}">
                    <a16:creationId xmlns:a16="http://schemas.microsoft.com/office/drawing/2014/main" id="{5D13AE4A-5797-40EF-BE60-FE5A290A5782}"/>
                  </a:ext>
                </a:extLst>
              </p:cNvPr>
              <p:cNvSpPr/>
              <p:nvPr/>
            </p:nvSpPr>
            <p:spPr>
              <a:xfrm rot="10075342" flipH="1">
                <a:off x="3374681" y="1430655"/>
                <a:ext cx="256174" cy="274525"/>
              </a:xfrm>
              <a:prstGeom prst="upArrow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" tIns="7200" rIns="7200" bIns="7200" rtlCol="0" anchor="ctr"/>
              <a:lstStyle/>
              <a:p>
                <a:pPr algn="ctr"/>
                <a:endParaRPr lang="en-US" sz="1600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it" pitchFamily="2" charset="-34"/>
                  <a:cs typeface="Kanit" pitchFamily="2" charset="-34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5DF6C25-7A08-46BE-9A7B-4D3F6B936E98}"/>
                </a:ext>
              </a:extLst>
            </p:cNvPr>
            <p:cNvGrpSpPr/>
            <p:nvPr/>
          </p:nvGrpSpPr>
          <p:grpSpPr>
            <a:xfrm>
              <a:off x="540997" y="815426"/>
              <a:ext cx="1102483" cy="1306964"/>
              <a:chOff x="540997" y="815426"/>
              <a:chExt cx="1102483" cy="1306964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14E9C82B-7E7E-41E2-A3D0-51647C209C73}"/>
                  </a:ext>
                </a:extLst>
              </p:cNvPr>
              <p:cNvGrpSpPr/>
              <p:nvPr/>
            </p:nvGrpSpPr>
            <p:grpSpPr>
              <a:xfrm>
                <a:off x="540997" y="815426"/>
                <a:ext cx="219909" cy="1306964"/>
                <a:chOff x="454245" y="987366"/>
                <a:chExt cx="189739" cy="1127659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42DA9D4-28A5-42C1-9CC3-A2C5B4DA43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9762" y="1060651"/>
                  <a:ext cx="0" cy="1054374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B5A5EFBA-31CC-4980-A0B9-2B5530465B84}"/>
                    </a:ext>
                  </a:extLst>
                </p:cNvPr>
                <p:cNvSpPr/>
                <p:nvPr/>
              </p:nvSpPr>
              <p:spPr>
                <a:xfrm>
                  <a:off x="454245" y="987366"/>
                  <a:ext cx="189739" cy="191255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FF7C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rgbClr val="F2F2F2"/>
                    </a:solidFill>
                    <a:latin typeface="Kanit" pitchFamily="2" charset="-34"/>
                    <a:cs typeface="Kanit" pitchFamily="2" charset="-34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05CD0A64-11B3-4A53-9202-AD5FBF912A6B}"/>
                    </a:ext>
                  </a:extLst>
                </p:cNvPr>
                <p:cNvSpPr/>
                <p:nvPr/>
              </p:nvSpPr>
              <p:spPr>
                <a:xfrm>
                  <a:off x="454245" y="1336382"/>
                  <a:ext cx="189739" cy="191255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FF7C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rgbClr val="F2F2F2"/>
                    </a:solidFill>
                    <a:latin typeface="Kanit" pitchFamily="2" charset="-34"/>
                    <a:cs typeface="Kanit" pitchFamily="2" charset="-34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288CB56-2CF8-44D4-A8C5-C128562A0965}"/>
                  </a:ext>
                </a:extLst>
              </p:cNvPr>
              <p:cNvSpPr txBox="1"/>
              <p:nvPr/>
            </p:nvSpPr>
            <p:spPr>
              <a:xfrm>
                <a:off x="822628" y="828489"/>
                <a:ext cx="820852" cy="199207"/>
              </a:xfrm>
              <a:prstGeom prst="rect">
                <a:avLst/>
              </a:prstGeom>
              <a:noFill/>
            </p:spPr>
            <p:txBody>
              <a:bodyPr wrap="none" lIns="7200" tIns="7200" rIns="7200" bIns="7200" rtlCol="0">
                <a:spAutoFit/>
              </a:bodyPr>
              <a:lstStyle/>
              <a:p>
                <a:r>
                  <a:rPr lang="th-TH" sz="1200" b="1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42</a:t>
                </a:r>
                <a:r>
                  <a:rPr lang="en-US" sz="1200" b="1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% </a:t>
                </a:r>
                <a:r>
                  <a:rPr lang="th-TH" sz="1200" b="1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แม่เมาะ 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FAB7D80-D44D-4DA6-BDC1-94A8519B47D4}"/>
                  </a:ext>
                </a:extLst>
              </p:cNvPr>
              <p:cNvSpPr txBox="1"/>
              <p:nvPr/>
            </p:nvSpPr>
            <p:spPr>
              <a:xfrm>
                <a:off x="822628" y="1228213"/>
                <a:ext cx="654139" cy="199207"/>
              </a:xfrm>
              <a:prstGeom prst="rect">
                <a:avLst/>
              </a:prstGeom>
              <a:noFill/>
            </p:spPr>
            <p:txBody>
              <a:bodyPr wrap="none" lIns="7200" tIns="7200" rIns="7200" bIns="7200" rtlCol="0">
                <a:spAutoFit/>
              </a:bodyPr>
              <a:lstStyle/>
              <a:p>
                <a:r>
                  <a:rPr lang="en-US" sz="1200" b="1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0%   </a:t>
                </a:r>
                <a:r>
                  <a:rPr lang="th-TH" sz="1200" b="1" dirty="0">
                    <a:latin typeface="Kanit" pitchFamily="2" charset="-34"/>
                    <a:ea typeface="Tahoma" panose="020B0604030504040204" pitchFamily="34" charset="0"/>
                    <a:cs typeface="Kanit" pitchFamily="2" charset="-34"/>
                  </a:rPr>
                  <a:t>อื่นๆ 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8AD9054-8549-4AFE-AADF-B7477C2C4669}"/>
              </a:ext>
            </a:extLst>
          </p:cNvPr>
          <p:cNvGrpSpPr/>
          <p:nvPr/>
        </p:nvGrpSpPr>
        <p:grpSpPr>
          <a:xfrm>
            <a:off x="121289" y="2437770"/>
            <a:ext cx="10043340" cy="3878809"/>
            <a:chOff x="-190754" y="2804827"/>
            <a:chExt cx="10043340" cy="3856453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1F075A2-5866-4394-9037-073F3E8F8208}"/>
                </a:ext>
              </a:extLst>
            </p:cNvPr>
            <p:cNvGrpSpPr/>
            <p:nvPr/>
          </p:nvGrpSpPr>
          <p:grpSpPr>
            <a:xfrm flipH="1" flipV="1">
              <a:off x="-190754" y="2804827"/>
              <a:ext cx="9149706" cy="3698888"/>
              <a:chOff x="103087" y="1186477"/>
              <a:chExt cx="9473337" cy="3587703"/>
            </a:xfrm>
          </p:grpSpPr>
          <p:sp>
            <p:nvSpPr>
              <p:cNvPr id="74" name="Block Arc 73">
                <a:extLst>
                  <a:ext uri="{FF2B5EF4-FFF2-40B4-BE49-F238E27FC236}">
                    <a16:creationId xmlns:a16="http://schemas.microsoft.com/office/drawing/2014/main" id="{D2166D60-82EC-4B0D-B40F-65A4AFFE5079}"/>
                  </a:ext>
                </a:extLst>
              </p:cNvPr>
              <p:cNvSpPr/>
              <p:nvPr/>
            </p:nvSpPr>
            <p:spPr>
              <a:xfrm rot="21144426">
                <a:off x="103087" y="1250550"/>
                <a:ext cx="8421734" cy="3492745"/>
              </a:xfrm>
              <a:prstGeom prst="blockArc">
                <a:avLst>
                  <a:gd name="adj1" fmla="val 11115633"/>
                  <a:gd name="adj2" fmla="val 16411588"/>
                  <a:gd name="adj3" fmla="val 18773"/>
                </a:avLst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  <a:latin typeface="Kanit" pitchFamily="2" charset="-34"/>
                  <a:cs typeface="Kanit" pitchFamily="2" charset="-34"/>
                </a:endParaRPr>
              </a:p>
            </p:txBody>
          </p:sp>
          <p:sp>
            <p:nvSpPr>
              <p:cNvPr id="75" name="Block Arc 74">
                <a:extLst>
                  <a:ext uri="{FF2B5EF4-FFF2-40B4-BE49-F238E27FC236}">
                    <a16:creationId xmlns:a16="http://schemas.microsoft.com/office/drawing/2014/main" id="{2CC1D070-DC67-4C3C-8621-66F6FBF6BEE6}"/>
                  </a:ext>
                </a:extLst>
              </p:cNvPr>
              <p:cNvSpPr/>
              <p:nvPr/>
            </p:nvSpPr>
            <p:spPr>
              <a:xfrm rot="21400304">
                <a:off x="472084" y="1186477"/>
                <a:ext cx="9104340" cy="3587703"/>
              </a:xfrm>
              <a:prstGeom prst="blockArc">
                <a:avLst>
                  <a:gd name="adj1" fmla="val 13020426"/>
                  <a:gd name="adj2" fmla="val 16321985"/>
                  <a:gd name="adj3" fmla="val 18704"/>
                </a:avLst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  <a:latin typeface="Kanit" pitchFamily="2" charset="-34"/>
                  <a:cs typeface="Kanit" pitchFamily="2" charset="-34"/>
                </a:endParaRPr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192A07A-5D6F-43FC-AFE3-C3ABDFC85EE5}"/>
                </a:ext>
              </a:extLst>
            </p:cNvPr>
            <p:cNvSpPr/>
            <p:nvPr/>
          </p:nvSpPr>
          <p:spPr>
            <a:xfrm rot="20996213">
              <a:off x="2995695" y="5382047"/>
              <a:ext cx="422635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19002479"/>
                </a:avLst>
              </a:prstTxWarp>
              <a:spAutoFit/>
            </a:bodyPr>
            <a:lstStyle/>
            <a:p>
              <a:pPr algn="ctr"/>
              <a:r>
                <a:rPr lang="en-US" sz="1600" b="1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3,179 </a:t>
              </a:r>
              <a:r>
                <a:rPr lang="en-US" sz="1600" b="1" dirty="0" err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Kanit" pitchFamily="2" charset="-34"/>
                  <a:cs typeface="Kanit" pitchFamily="2" charset="-34"/>
                </a:rPr>
                <a:t>ktoe</a:t>
              </a:r>
              <a:endParaRPr lang="th-TH" sz="16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CF53FF9-0755-4EC5-BE24-911392D94DB9}"/>
                </a:ext>
              </a:extLst>
            </p:cNvPr>
            <p:cNvSpPr/>
            <p:nvPr/>
          </p:nvSpPr>
          <p:spPr>
            <a:xfrm rot="19848140">
              <a:off x="5215805" y="4704472"/>
              <a:ext cx="422635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19002479"/>
                </a:avLst>
              </a:prstTxWarp>
              <a:spAutoFit/>
            </a:bodyPr>
            <a:lstStyle/>
            <a:p>
              <a:pPr algn="ctr"/>
              <a:r>
                <a:rPr lang="en-US" sz="1600" b="1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11</a:t>
              </a:r>
              <a:r>
                <a:rPr lang="th-TH" sz="1600" b="1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,</a:t>
              </a:r>
              <a:r>
                <a:rPr lang="en-US" sz="1600" b="1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27</a:t>
              </a:r>
              <a:r>
                <a:rPr lang="th-TH" sz="1600" b="1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1</a:t>
              </a:r>
              <a:r>
                <a:rPr lang="en-US" sz="1600" b="1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 </a:t>
              </a:r>
              <a:r>
                <a:rPr lang="en-US" sz="1600" b="1" dirty="0" err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Kanit" pitchFamily="2" charset="-34"/>
                  <a:cs typeface="Kanit" pitchFamily="2" charset="-34"/>
                </a:rPr>
                <a:t>ktoe</a:t>
              </a:r>
              <a:endParaRPr lang="th-TH" sz="16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47CBB10-B290-4A00-B2D9-AA4C7F60E35E}"/>
                </a:ext>
              </a:extLst>
            </p:cNvPr>
            <p:cNvSpPr/>
            <p:nvPr/>
          </p:nvSpPr>
          <p:spPr>
            <a:xfrm rot="19959702">
              <a:off x="5626236" y="4995971"/>
              <a:ext cx="422635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19002479"/>
                </a:avLst>
              </a:prstTxWarp>
              <a:spAutoFit/>
            </a:bodyPr>
            <a:lstStyle/>
            <a:p>
              <a:pPr algn="ctr"/>
              <a:r>
                <a:rPr lang="th-TH" sz="1600" b="1" dirty="0">
                  <a:ln w="12700">
                    <a:noFill/>
                    <a:prstDash val="solid"/>
                  </a:ln>
                  <a:latin typeface="Kanit" pitchFamily="2" charset="-34"/>
                  <a:cs typeface="Kanit" pitchFamily="2" charset="-34"/>
                </a:rPr>
                <a:t>ถ่านหินนำเข้า</a:t>
              </a:r>
              <a:r>
                <a:rPr lang="en-US" sz="1600" b="1" dirty="0">
                  <a:ln w="12700">
                    <a:noFill/>
                    <a:prstDash val="solid"/>
                  </a:ln>
                  <a:latin typeface="Kanit" pitchFamily="2" charset="-34"/>
                  <a:cs typeface="Kanit" pitchFamily="2" charset="-34"/>
                </a:rPr>
                <a:t> </a:t>
              </a:r>
              <a:r>
                <a:rPr lang="en-US" sz="1600" b="1" dirty="0">
                  <a:ln w="12700">
                    <a:noFill/>
                    <a:prstDash val="solid"/>
                  </a:ln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7</a:t>
              </a:r>
              <a:r>
                <a:rPr lang="th-TH" sz="1600" b="1" dirty="0">
                  <a:ln w="12700">
                    <a:noFill/>
                    <a:prstDash val="solid"/>
                  </a:ln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8</a:t>
              </a:r>
              <a:r>
                <a:rPr lang="en-US" sz="1600" b="1" dirty="0">
                  <a:ln w="12700">
                    <a:noFill/>
                    <a:prstDash val="solid"/>
                  </a:ln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%</a:t>
              </a:r>
              <a:endParaRPr lang="en-US" sz="1600" b="1" cap="none" spc="0" dirty="0">
                <a:ln w="12700">
                  <a:noFill/>
                  <a:prstDash val="solid"/>
                </a:ln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14B1034-D6FD-47AD-8DCB-46C4C230626C}"/>
                </a:ext>
              </a:extLst>
            </p:cNvPr>
            <p:cNvSpPr/>
            <p:nvPr/>
          </p:nvSpPr>
          <p:spPr>
            <a:xfrm rot="20942271">
              <a:off x="3305247" y="5737950"/>
              <a:ext cx="422635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19002479"/>
                </a:avLst>
              </a:prstTxWarp>
              <a:spAutoFit/>
            </a:bodyPr>
            <a:lstStyle/>
            <a:p>
              <a:pPr algn="ctr"/>
              <a:r>
                <a:rPr lang="th-TH" sz="1600" b="1" dirty="0">
                  <a:ln w="12700">
                    <a:noFill/>
                    <a:prstDash val="solid"/>
                  </a:ln>
                  <a:latin typeface="Kanit" pitchFamily="2" charset="-34"/>
                  <a:cs typeface="Kanit" pitchFamily="2" charset="-34"/>
                </a:rPr>
                <a:t>ลิกไนต์</a:t>
              </a:r>
              <a:r>
                <a:rPr lang="en-US" sz="1600" b="1" dirty="0">
                  <a:ln w="12700">
                    <a:noFill/>
                    <a:prstDash val="solid"/>
                  </a:ln>
                  <a:latin typeface="Kanit" pitchFamily="2" charset="-34"/>
                  <a:cs typeface="Kanit" pitchFamily="2" charset="-34"/>
                </a:rPr>
                <a:t> </a:t>
              </a:r>
              <a:r>
                <a:rPr lang="en-US" sz="1600" b="1" dirty="0">
                  <a:ln w="12700">
                    <a:noFill/>
                    <a:prstDash val="solid"/>
                  </a:ln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2</a:t>
              </a:r>
              <a:r>
                <a:rPr lang="th-TH" sz="1600" b="1" dirty="0">
                  <a:ln w="12700">
                    <a:noFill/>
                    <a:prstDash val="solid"/>
                  </a:ln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2</a:t>
              </a:r>
              <a:r>
                <a:rPr lang="en-US" sz="1600" b="1" dirty="0">
                  <a:ln w="12700">
                    <a:noFill/>
                    <a:prstDash val="solid"/>
                  </a:ln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%</a:t>
              </a:r>
              <a:endParaRPr lang="en-US" sz="1600" b="1" cap="none" spc="0" dirty="0">
                <a:ln w="12700">
                  <a:noFill/>
                  <a:prstDash val="solid"/>
                </a:ln>
                <a:latin typeface="Kanit" pitchFamily="2" charset="-34"/>
                <a:cs typeface="Kanit" pitchFamily="2" charset="-34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EA62D66-79C4-4331-9023-697290030194}"/>
              </a:ext>
            </a:extLst>
          </p:cNvPr>
          <p:cNvGrpSpPr/>
          <p:nvPr/>
        </p:nvGrpSpPr>
        <p:grpSpPr>
          <a:xfrm>
            <a:off x="4025846" y="5221677"/>
            <a:ext cx="2910609" cy="484094"/>
            <a:chOff x="3713803" y="5573494"/>
            <a:chExt cx="2910609" cy="484094"/>
          </a:xfrm>
        </p:grpSpPr>
        <p:sp>
          <p:nvSpPr>
            <p:cNvPr id="77" name="Up Arrow 78">
              <a:extLst>
                <a:ext uri="{FF2B5EF4-FFF2-40B4-BE49-F238E27FC236}">
                  <a16:creationId xmlns:a16="http://schemas.microsoft.com/office/drawing/2014/main" id="{1122580D-65A8-4E81-86C0-306E82F381B6}"/>
                </a:ext>
              </a:extLst>
            </p:cNvPr>
            <p:cNvSpPr/>
            <p:nvPr/>
          </p:nvSpPr>
          <p:spPr>
            <a:xfrm rot="10371871" flipH="1">
              <a:off x="4733084" y="5846796"/>
              <a:ext cx="196701" cy="210792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" tIns="7200" rIns="7200" bIns="7200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7F15F1C-7493-48EE-8749-BF238C68E186}"/>
                </a:ext>
              </a:extLst>
            </p:cNvPr>
            <p:cNvSpPr/>
            <p:nvPr/>
          </p:nvSpPr>
          <p:spPr>
            <a:xfrm rot="21132156">
              <a:off x="3713803" y="5573494"/>
              <a:ext cx="2910609" cy="36144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19002479"/>
                </a:avLst>
              </a:prstTxWarp>
              <a:spAutoFit/>
            </a:bodyPr>
            <a:lstStyle/>
            <a:p>
              <a:pPr algn="ctr"/>
              <a:r>
                <a:rPr lang="en-US" sz="1400" b="1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10.6%</a:t>
              </a:r>
              <a:endParaRPr lang="th-TH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Kanit" pitchFamily="2" charset="-34"/>
                <a:cs typeface="Kanit" pitchFamily="2" charset="-34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45B1433-C408-4D83-B55C-DE8E672EB728}"/>
              </a:ext>
            </a:extLst>
          </p:cNvPr>
          <p:cNvGrpSpPr/>
          <p:nvPr/>
        </p:nvGrpSpPr>
        <p:grpSpPr>
          <a:xfrm rot="20301838">
            <a:off x="6198036" y="4594217"/>
            <a:ext cx="2910609" cy="505948"/>
            <a:chOff x="3755215" y="5597129"/>
            <a:chExt cx="2910609" cy="505948"/>
          </a:xfrm>
        </p:grpSpPr>
        <p:sp>
          <p:nvSpPr>
            <p:cNvPr id="80" name="Up Arrow 81">
              <a:extLst>
                <a:ext uri="{FF2B5EF4-FFF2-40B4-BE49-F238E27FC236}">
                  <a16:creationId xmlns:a16="http://schemas.microsoft.com/office/drawing/2014/main" id="{E9958EC2-A748-4503-9716-FEB079A5C7DD}"/>
                </a:ext>
              </a:extLst>
            </p:cNvPr>
            <p:cNvSpPr/>
            <p:nvPr/>
          </p:nvSpPr>
          <p:spPr>
            <a:xfrm rot="10488544" flipH="1">
              <a:off x="4754262" y="5892285"/>
              <a:ext cx="196701" cy="210792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" tIns="7200" rIns="7200" bIns="7200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itchFamily="2" charset="-34"/>
                <a:cs typeface="Kanit" pitchFamily="2" charset="-34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BF5434C-8516-4E95-9CFD-81D87A2B01E3}"/>
                </a:ext>
              </a:extLst>
            </p:cNvPr>
            <p:cNvSpPr/>
            <p:nvPr/>
          </p:nvSpPr>
          <p:spPr>
            <a:xfrm rot="21132156">
              <a:off x="3755215" y="5597129"/>
              <a:ext cx="2910609" cy="36144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19002479"/>
                </a:avLst>
              </a:prstTxWarp>
              <a:spAutoFit/>
            </a:bodyPr>
            <a:lstStyle/>
            <a:p>
              <a:pPr algn="ctr"/>
              <a:r>
                <a:rPr lang="en-US" sz="1400" b="1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16.1%</a:t>
              </a:r>
              <a:endParaRPr lang="th-TH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Kanit" pitchFamily="2" charset="-34"/>
                <a:cs typeface="Kanit" pitchFamily="2" charset="-34"/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549EF659-E489-4B9B-9742-4AFFD44997A8}"/>
              </a:ext>
            </a:extLst>
          </p:cNvPr>
          <p:cNvSpPr/>
          <p:nvPr/>
        </p:nvSpPr>
        <p:spPr>
          <a:xfrm>
            <a:off x="2833998" y="2863243"/>
            <a:ext cx="32655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Kanit" pitchFamily="2" charset="-34"/>
                <a:cs typeface="Kanit" pitchFamily="2" charset="-34"/>
              </a:rPr>
              <a:t>การจัดหาและการใช้</a:t>
            </a:r>
          </a:p>
          <a:p>
            <a:pPr algn="ctr"/>
            <a:r>
              <a:rPr lang="th-TH" sz="2800" b="1" dirty="0">
                <a:latin typeface="Kanit" pitchFamily="2" charset="-34"/>
                <a:cs typeface="Kanit" pitchFamily="2" charset="-34"/>
              </a:rPr>
              <a:t>ถ่านหิน/ลิกไนต์</a:t>
            </a:r>
          </a:p>
        </p:txBody>
      </p:sp>
      <p:graphicFrame>
        <p:nvGraphicFramePr>
          <p:cNvPr id="87" name="Chart 86">
            <a:extLst>
              <a:ext uri="{FF2B5EF4-FFF2-40B4-BE49-F238E27FC236}">
                <a16:creationId xmlns:a16="http://schemas.microsoft.com/office/drawing/2014/main" id="{77414BAA-3203-4F09-896E-A06673026F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2878094"/>
              </p:ext>
            </p:extLst>
          </p:nvPr>
        </p:nvGraphicFramePr>
        <p:xfrm>
          <a:off x="9255865" y="1205660"/>
          <a:ext cx="2747844" cy="4050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Freeform 5">
            <a:extLst>
              <a:ext uri="{FF2B5EF4-FFF2-40B4-BE49-F238E27FC236}">
                <a16:creationId xmlns:a16="http://schemas.microsoft.com/office/drawing/2014/main" id="{EB19400C-24DE-01DD-9193-34FD13C06C6A}"/>
              </a:ext>
            </a:extLst>
          </p:cNvPr>
          <p:cNvSpPr/>
          <p:nvPr/>
        </p:nvSpPr>
        <p:spPr>
          <a:xfrm>
            <a:off x="9605950" y="235562"/>
            <a:ext cx="2227337" cy="451121"/>
          </a:xfrm>
          <a:custGeom>
            <a:avLst/>
            <a:gdLst/>
            <a:ahLst/>
            <a:cxnLst/>
            <a:rect l="l" t="t" r="r" b="b"/>
            <a:pathLst>
              <a:path w="6771459" h="1532680">
                <a:moveTo>
                  <a:pt x="0" y="0"/>
                </a:moveTo>
                <a:lnTo>
                  <a:pt x="6771459" y="0"/>
                </a:lnTo>
                <a:lnTo>
                  <a:pt x="6771459" y="1532680"/>
                </a:lnTo>
                <a:lnTo>
                  <a:pt x="0" y="15326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4" b="-84"/>
            </a:stretch>
          </a:blipFill>
        </p:spPr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6857F39-9316-4A80-AE1C-5F5318B09741}"/>
              </a:ext>
            </a:extLst>
          </p:cNvPr>
          <p:cNvGrpSpPr/>
          <p:nvPr/>
        </p:nvGrpSpPr>
        <p:grpSpPr>
          <a:xfrm>
            <a:off x="2485402" y="3668664"/>
            <a:ext cx="3553271" cy="611664"/>
            <a:chOff x="8637458" y="1836544"/>
            <a:chExt cx="3553271" cy="611664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33B6790-3ACC-4E1E-960D-4493CA1B6D15}"/>
                </a:ext>
              </a:extLst>
            </p:cNvPr>
            <p:cNvSpPr/>
            <p:nvPr/>
          </p:nvSpPr>
          <p:spPr>
            <a:xfrm>
              <a:off x="9851652" y="1836544"/>
              <a:ext cx="2339077" cy="6116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2">
              <a:extLst>
                <a:ext uri="{FF2B5EF4-FFF2-40B4-BE49-F238E27FC236}">
                  <a16:creationId xmlns:a16="http://schemas.microsoft.com/office/drawing/2014/main" id="{FCB5C78D-6B5E-4C89-8E97-E08A747C6FD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637458" y="1872810"/>
              <a:ext cx="3538996" cy="548125"/>
            </a:xfrm>
            <a:prstGeom prst="rect">
              <a:avLst/>
            </a:prstGeom>
          </p:spPr>
          <p:txBody>
            <a:bodyPr vert="horz" lIns="91440" tIns="45721" rIns="91440" bIns="45721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th-TH" sz="2400" b="1" dirty="0">
                  <a:solidFill>
                    <a:schemeClr val="bg1"/>
                  </a:solidFill>
                  <a:latin typeface="Sukhumvit Set" panose="02000506000000020004" pitchFamily="2" charset="-34"/>
                  <a:ea typeface="Tahoma" pitchFamily="34" charset="0"/>
                  <a:cs typeface="Kanit"/>
                </a:rPr>
                <a:t>ม.ค. </a:t>
              </a:r>
              <a:r>
                <a:rPr lang="th-TH" sz="2400" b="1" dirty="0">
                  <a:solidFill>
                    <a:schemeClr val="bg1"/>
                  </a:solidFill>
                  <a:latin typeface="Kanit" pitchFamily="2" charset="-34"/>
                  <a:ea typeface="Tahoma" pitchFamily="34" charset="0"/>
                  <a:cs typeface="Kanit" pitchFamily="2" charset="-34"/>
                </a:rPr>
                <a:t>–</a:t>
              </a:r>
              <a:r>
                <a:rPr lang="th-TH" sz="2400" b="1" dirty="0">
                  <a:solidFill>
                    <a:schemeClr val="bg1"/>
                  </a:solidFill>
                  <a:latin typeface="Sukhumvit Set" panose="02000506000000020004" pitchFamily="2" charset="-34"/>
                  <a:ea typeface="Tahoma" pitchFamily="34" charset="0"/>
                  <a:cs typeface="Kanit"/>
                </a:rPr>
                <a:t> ธ.ค. 2566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9785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15300</TotalTime>
  <Words>3160</Words>
  <Application>Microsoft Office PowerPoint</Application>
  <PresentationFormat>Widescreen</PresentationFormat>
  <Paragraphs>867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 Unicode MS</vt:lpstr>
      <vt:lpstr>Kanit</vt:lpstr>
      <vt:lpstr>Arial</vt:lpstr>
      <vt:lpstr>TH SarabunPSK</vt:lpstr>
      <vt:lpstr>Calibri</vt:lpstr>
      <vt:lpstr>맑은 고딕</vt:lpstr>
      <vt:lpstr>Cordia New</vt:lpstr>
      <vt:lpstr>Wingdings 3</vt:lpstr>
      <vt:lpstr>Tahoma</vt:lpstr>
      <vt:lpstr>Wingdings</vt:lpstr>
      <vt:lpstr>Sukhumvit Set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EPPO</dc:creator>
  <cp:lastModifiedBy>Wachiraporn Chaturawittawong</cp:lastModifiedBy>
  <cp:revision>1320</cp:revision>
  <cp:lastPrinted>2024-03-05T01:44:54Z</cp:lastPrinted>
  <dcterms:created xsi:type="dcterms:W3CDTF">2014-05-20T10:47:17Z</dcterms:created>
  <dcterms:modified xsi:type="dcterms:W3CDTF">2024-04-19T08:19:33Z</dcterms:modified>
</cp:coreProperties>
</file>