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9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71" r:id="rId26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FFCC66"/>
    <a:srgbClr val="006600"/>
    <a:srgbClr val="00CC99"/>
    <a:srgbClr val="666633"/>
    <a:srgbClr val="FF9999"/>
    <a:srgbClr val="FF66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9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72064872586317E-2"/>
          <c:y val="3.3799976448491968E-2"/>
          <c:w val="0.88057182009844903"/>
          <c:h val="0.827711416840911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น้ำมันดิบ*</c:v>
                </c:pt>
              </c:strCache>
            </c:strRef>
          </c:tx>
          <c:spPr>
            <a:ln w="38100">
              <a:solidFill>
                <a:srgbClr val="DAA600"/>
              </a:solidFill>
              <a:prstDash val="solid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Sheet1!$B$2:$B$99</c:f>
              <c:numCache>
                <c:formatCode>#,##0_);[Red]\(#,##0\)</c:formatCode>
                <c:ptCount val="25"/>
                <c:pt idx="0">
                  <c:v>761.29717605837754</c:v>
                </c:pt>
                <c:pt idx="1">
                  <c:v>696.30092660830383</c:v>
                </c:pt>
                <c:pt idx="2">
                  <c:v>768.33199744937792</c:v>
                </c:pt>
                <c:pt idx="3">
                  <c:v>726.74853854989783</c:v>
                </c:pt>
                <c:pt idx="4">
                  <c:v>785.054875438213</c:v>
                </c:pt>
                <c:pt idx="5">
                  <c:v>764.03766637683248</c:v>
                </c:pt>
                <c:pt idx="6">
                  <c:v>688.5638322211671</c:v>
                </c:pt>
                <c:pt idx="7">
                  <c:v>707.63240669002835</c:v>
                </c:pt>
                <c:pt idx="8">
                  <c:v>669.78362369999809</c:v>
                </c:pt>
                <c:pt idx="9">
                  <c:v>658.94937341634409</c:v>
                </c:pt>
                <c:pt idx="10">
                  <c:v>633.54288120644355</c:v>
                </c:pt>
                <c:pt idx="11">
                  <c:v>624.97755056504798</c:v>
                </c:pt>
                <c:pt idx="12" formatCode="#,##0;[Red]\-#,##0">
                  <c:v>615.21963962807149</c:v>
                </c:pt>
                <c:pt idx="13" formatCode="#,##0;[Red]\-#,##0">
                  <c:v>548.70887844009621</c:v>
                </c:pt>
                <c:pt idx="14" formatCode="#,##0;[Red]\-#,##0">
                  <c:v>602.63585502942942</c:v>
                </c:pt>
                <c:pt idx="15" formatCode="#,##0;[Red]\-#,##0">
                  <c:v>569.61338898968393</c:v>
                </c:pt>
                <c:pt idx="16" formatCode="#,##0;[Red]\-#,##0">
                  <c:v>566.05243813250524</c:v>
                </c:pt>
                <c:pt idx="17" formatCode="#,##0;[Red]\-#,##0">
                  <c:v>512.47279580149529</c:v>
                </c:pt>
                <c:pt idx="18" formatCode="#,##0;[Red]\-#,##0">
                  <c:v>559.84941973468722</c:v>
                </c:pt>
                <c:pt idx="19" formatCode="#,##0;[Red]\-#,##0">
                  <c:v>573.58023603992092</c:v>
                </c:pt>
                <c:pt idx="20" formatCode="#,##0;[Red]\-#,##0">
                  <c:v>554.7347882749358</c:v>
                </c:pt>
                <c:pt idx="21" formatCode="#,##0;[Red]\-#,##0">
                  <c:v>607.57936742190327</c:v>
                </c:pt>
                <c:pt idx="22" formatCode="#,##0;[Red]\-#,##0">
                  <c:v>582.23267047007084</c:v>
                </c:pt>
                <c:pt idx="23" formatCode="#,##0;[Red]\-#,##0">
                  <c:v>570.23420103733008</c:v>
                </c:pt>
                <c:pt idx="24" formatCode="#,##0;[Red]\-#,##0">
                  <c:v>595.56178353063092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0-41EE-9BD4-E4B1998CB5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ln w="38100">
              <a:solidFill>
                <a:srgbClr val="FF3399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Sheet1!$C$2:$C$99</c:f>
              <c:numCache>
                <c:formatCode>#,##0_);[Red]\(#,##0\)</c:formatCode>
                <c:ptCount val="25"/>
                <c:pt idx="0">
                  <c:v>2675.4953589000002</c:v>
                </c:pt>
                <c:pt idx="1">
                  <c:v>2459.9729700000003</c:v>
                </c:pt>
                <c:pt idx="2">
                  <c:v>2777.3915715000003</c:v>
                </c:pt>
                <c:pt idx="3">
                  <c:v>2519.0613629999998</c:v>
                </c:pt>
                <c:pt idx="4">
                  <c:v>2584.5900443999999</c:v>
                </c:pt>
                <c:pt idx="5">
                  <c:v>2568.1595940000002</c:v>
                </c:pt>
                <c:pt idx="6">
                  <c:v>2116.7190135000001</c:v>
                </c:pt>
                <c:pt idx="7">
                  <c:v>2300.3728839</c:v>
                </c:pt>
                <c:pt idx="8">
                  <c:v>2266.4793060000002</c:v>
                </c:pt>
                <c:pt idx="9">
                  <c:v>2203.0238412000003</c:v>
                </c:pt>
                <c:pt idx="10">
                  <c:v>2152.0740150000001</c:v>
                </c:pt>
                <c:pt idx="11">
                  <c:v>2111.2273728</c:v>
                </c:pt>
                <c:pt idx="12" formatCode="#,##0;[Red]\-#,##0">
                  <c:v>2075.5812168000002</c:v>
                </c:pt>
                <c:pt idx="13" formatCode="#,##0;[Red]\-#,##0">
                  <c:v>1923.054588</c:v>
                </c:pt>
                <c:pt idx="14" formatCode="#,##0;[Red]\-#,##0">
                  <c:v>2191.1494059000001</c:v>
                </c:pt>
                <c:pt idx="15" formatCode="#,##0;[Red]\-#,##0">
                  <c:v>2095.8996240000001</c:v>
                </c:pt>
                <c:pt idx="16" formatCode="#,##0;[Red]\-#,##0">
                  <c:v>2027.2532552999999</c:v>
                </c:pt>
                <c:pt idx="17" formatCode="#,##0;[Red]\-#,##0">
                  <c:v>1941.2781570000002</c:v>
                </c:pt>
                <c:pt idx="18" formatCode="#,##0;[Red]\-#,##0">
                  <c:v>1901.7444373200001</c:v>
                </c:pt>
                <c:pt idx="19" formatCode="#,##0;[Red]\-#,##0">
                  <c:v>1854.0114138000001</c:v>
                </c:pt>
                <c:pt idx="20" formatCode="#,##0;[Red]\-#,##0">
                  <c:v>1831.64831577</c:v>
                </c:pt>
                <c:pt idx="21" formatCode="#,##0;[Red]\-#,##0">
                  <c:v>1961.4297339000002</c:v>
                </c:pt>
                <c:pt idx="22" formatCode="#,##0;[Red]\-#,##0">
                  <c:v>1945.3690620000002</c:v>
                </c:pt>
                <c:pt idx="23" formatCode="#,##0;[Red]\-#,##0">
                  <c:v>1997.8360365600001</c:v>
                </c:pt>
                <c:pt idx="24" formatCode="#,##0;[Red]\-#,##0">
                  <c:v>2050.0728885000003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0-41EE-9BD4-E4B1998CB5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ลิกไนต์</c:v>
                </c:pt>
              </c:strCache>
            </c:strRef>
          </c:tx>
          <c:spPr>
            <a:ln w="38100">
              <a:solidFill>
                <a:srgbClr val="7D7447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Sheet1!$D$2:$D$99</c:f>
              <c:numCache>
                <c:formatCode>#,##0_);[Red]\(#,##0\)</c:formatCode>
                <c:ptCount val="25"/>
                <c:pt idx="0">
                  <c:v>303.13823239999994</c:v>
                </c:pt>
                <c:pt idx="1">
                  <c:v>283.3618644</c:v>
                </c:pt>
                <c:pt idx="2">
                  <c:v>262.74158249999999</c:v>
                </c:pt>
                <c:pt idx="3">
                  <c:v>269.50973729999998</c:v>
                </c:pt>
                <c:pt idx="4">
                  <c:v>302.21183439999999</c:v>
                </c:pt>
                <c:pt idx="5">
                  <c:v>292.46062849999998</c:v>
                </c:pt>
                <c:pt idx="6">
                  <c:v>310.88133439999996</c:v>
                </c:pt>
                <c:pt idx="7">
                  <c:v>315.82765569999998</c:v>
                </c:pt>
                <c:pt idx="8">
                  <c:v>285.21837590000001</c:v>
                </c:pt>
                <c:pt idx="9">
                  <c:v>301.8212115</c:v>
                </c:pt>
                <c:pt idx="10">
                  <c:v>306.36006629999997</c:v>
                </c:pt>
                <c:pt idx="11">
                  <c:v>289.15110879999997</c:v>
                </c:pt>
                <c:pt idx="12" formatCode="#,##0;[Red]\-#,##0">
                  <c:v>285.46582819999998</c:v>
                </c:pt>
                <c:pt idx="13" formatCode="#,##0;[Red]\-#,##0">
                  <c:v>268.76019710000003</c:v>
                </c:pt>
                <c:pt idx="14" formatCode="#,##0;[Red]\-#,##0">
                  <c:v>250.55573329999996</c:v>
                </c:pt>
                <c:pt idx="15" formatCode="#,##0;[Red]\-#,##0">
                  <c:v>269.715576</c:v>
                </c:pt>
                <c:pt idx="16" formatCode="#,##0;[Red]\-#,##0">
                  <c:v>321.33774219999998</c:v>
                </c:pt>
                <c:pt idx="17" formatCode="#,##0;[Red]\-#,##0">
                  <c:v>255.90010849999999</c:v>
                </c:pt>
                <c:pt idx="18" formatCode="#,##0;[Red]\-#,##0">
                  <c:v>275.48772909999997</c:v>
                </c:pt>
                <c:pt idx="19" formatCode="#,##0;[Red]\-#,##0">
                  <c:v>317.40129379999996</c:v>
                </c:pt>
                <c:pt idx="20" formatCode="#,##0;[Red]\-#,##0">
                  <c:v>269.71086969999999</c:v>
                </c:pt>
                <c:pt idx="21" formatCode="#,##0;[Red]\-#,##0">
                  <c:v>285.04969219999998</c:v>
                </c:pt>
                <c:pt idx="22" formatCode="#,##0;[Red]\-#,##0">
                  <c:v>279.09894739999999</c:v>
                </c:pt>
                <c:pt idx="23" formatCode="#,##0;[Red]\-#,##0">
                  <c:v>300.46208160000003</c:v>
                </c:pt>
                <c:pt idx="24" formatCode="#,##0;[Red]\-#,##0">
                  <c:v>276.48274000000004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0-41EE-9BD4-E4B1998CB5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พลังงานทดแทน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Sheet1!$E$2:$E$99</c:f>
              <c:numCache>
                <c:formatCode>#,##0_);[Red]\(#,##0\)</c:formatCode>
                <c:ptCount val="25"/>
                <c:pt idx="0">
                  <c:v>2551.92</c:v>
                </c:pt>
                <c:pt idx="1">
                  <c:v>2478.84</c:v>
                </c:pt>
                <c:pt idx="2">
                  <c:v>2727.92</c:v>
                </c:pt>
                <c:pt idx="3">
                  <c:v>1936.9</c:v>
                </c:pt>
                <c:pt idx="4">
                  <c:v>1996.93</c:v>
                </c:pt>
                <c:pt idx="5">
                  <c:v>1866.9</c:v>
                </c:pt>
                <c:pt idx="6">
                  <c:v>2061.9299999999998</c:v>
                </c:pt>
                <c:pt idx="7">
                  <c:v>1840.92</c:v>
                </c:pt>
                <c:pt idx="8">
                  <c:v>1743.9</c:v>
                </c:pt>
                <c:pt idx="9">
                  <c:v>1663.92</c:v>
                </c:pt>
                <c:pt idx="10">
                  <c:v>1637.9</c:v>
                </c:pt>
                <c:pt idx="11">
                  <c:v>1806.54</c:v>
                </c:pt>
                <c:pt idx="12" formatCode="#,##0;[Red]\-#,##0">
                  <c:v>2625.93</c:v>
                </c:pt>
                <c:pt idx="13" formatCode="#,##0;[Red]\-#,##0">
                  <c:v>2436.84</c:v>
                </c:pt>
                <c:pt idx="14" formatCode="#,##0;[Red]\-#,##0">
                  <c:v>2686.93</c:v>
                </c:pt>
                <c:pt idx="15" formatCode="#,##0;[Red]\-#,##0">
                  <c:v>2506.9</c:v>
                </c:pt>
                <c:pt idx="16" formatCode="#,##0;[Red]\-#,##0">
                  <c:v>2081.9299999999998</c:v>
                </c:pt>
                <c:pt idx="17" formatCode="#,##0;[Red]\-#,##0">
                  <c:v>1823.9</c:v>
                </c:pt>
                <c:pt idx="18" formatCode="#,##0;[Red]\-#,##0">
                  <c:v>1951.93</c:v>
                </c:pt>
                <c:pt idx="19" formatCode="#,##0;[Red]\-#,##0">
                  <c:v>1961.93</c:v>
                </c:pt>
                <c:pt idx="20" formatCode="#,##0;[Red]\-#,##0">
                  <c:v>1844.9</c:v>
                </c:pt>
                <c:pt idx="21" formatCode="#,##0;[Red]\-#,##0">
                  <c:v>1854.93</c:v>
                </c:pt>
                <c:pt idx="22" formatCode="#,##0;[Red]\-#,##0">
                  <c:v>1790.15</c:v>
                </c:pt>
                <c:pt idx="23" formatCode="#,##0;[Red]\-#,##0">
                  <c:v>1796.97</c:v>
                </c:pt>
                <c:pt idx="24" formatCode="#,##0;[Red]\-#,##0">
                  <c:v>2580.4250000000002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0-41EE-9BD4-E4B1998CB5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รวมทั้งสิ้น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Sheet1!$F$2:$F$99</c:f>
              <c:numCache>
                <c:formatCode>#,##0_);[Red]\(#,##0\)</c:formatCode>
                <c:ptCount val="25"/>
                <c:pt idx="0">
                  <c:v>6291.8507673583772</c:v>
                </c:pt>
                <c:pt idx="1">
                  <c:v>5918.4757610083043</c:v>
                </c:pt>
                <c:pt idx="2">
                  <c:v>6536.3851514493781</c:v>
                </c:pt>
                <c:pt idx="3">
                  <c:v>5452.2196388498978</c:v>
                </c:pt>
                <c:pt idx="4">
                  <c:v>5668.7867542382128</c:v>
                </c:pt>
                <c:pt idx="5">
                  <c:v>5491.5578888768323</c:v>
                </c:pt>
                <c:pt idx="6">
                  <c:v>5178.0941801211666</c:v>
                </c:pt>
                <c:pt idx="7">
                  <c:v>5164.7529462900284</c:v>
                </c:pt>
                <c:pt idx="8">
                  <c:v>4965.3813055999981</c:v>
                </c:pt>
                <c:pt idx="9">
                  <c:v>4827.7144261163448</c:v>
                </c:pt>
                <c:pt idx="10">
                  <c:v>4729.8769625064433</c:v>
                </c:pt>
                <c:pt idx="11">
                  <c:v>4831.8960321650475</c:v>
                </c:pt>
                <c:pt idx="12" formatCode="#,##0;[Red]\-#,##0">
                  <c:v>5602.196684628072</c:v>
                </c:pt>
                <c:pt idx="13" formatCode="#,##0;[Red]\-#,##0">
                  <c:v>5177.3636635400962</c:v>
                </c:pt>
                <c:pt idx="14" formatCode="#,##0;[Red]\-#,##0">
                  <c:v>5731.2709942294296</c:v>
                </c:pt>
                <c:pt idx="15" formatCode="#,##0;[Red]\-#,##0">
                  <c:v>5442.1285889896844</c:v>
                </c:pt>
                <c:pt idx="16" formatCode="#,##0;[Red]\-#,##0">
                  <c:v>4996.5734356325047</c:v>
                </c:pt>
                <c:pt idx="17" formatCode="#,##0;[Red]\-#,##0">
                  <c:v>4533.5510613014958</c:v>
                </c:pt>
                <c:pt idx="18" formatCode="#,##0;[Red]\-#,##0">
                  <c:v>4689.0115861546874</c:v>
                </c:pt>
                <c:pt idx="19" formatCode="#,##0;[Red]\-#,##0">
                  <c:v>4706.922943639921</c:v>
                </c:pt>
                <c:pt idx="20" formatCode="#,##0;[Red]\-#,##0">
                  <c:v>4500.9939737449358</c:v>
                </c:pt>
                <c:pt idx="21" formatCode="#,##0;[Red]\-#,##0">
                  <c:v>4708.988793521904</c:v>
                </c:pt>
                <c:pt idx="22" formatCode="#,##0;[Red]\-#,##0">
                  <c:v>4596.850679870071</c:v>
                </c:pt>
                <c:pt idx="23" formatCode="#,##0;[Red]\-#,##0">
                  <c:v>4665.5023191973305</c:v>
                </c:pt>
                <c:pt idx="24" formatCode="#,##0;[Red]\-#,##0">
                  <c:v>5502.5424120306307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60-41EE-9BD4-E4B1998C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0198000"/>
        <c:axId val="1420203984"/>
      </c:lineChart>
      <c:catAx>
        <c:axId val="142019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0203984"/>
        <c:crosses val="autoZero"/>
        <c:auto val="1"/>
        <c:lblAlgn val="ctr"/>
        <c:lblOffset val="100"/>
        <c:noMultiLvlLbl val="0"/>
      </c:catAx>
      <c:valAx>
        <c:axId val="1420203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019800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05991201283042E-2"/>
          <c:y val="4.9864528212681614E-2"/>
          <c:w val="0.87750171753543726"/>
          <c:h val="0.7958612914370918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34925">
                <a:solidFill>
                  <a:srgbClr val="0000FF"/>
                </a:solidFill>
              </a:ln>
            </c:spPr>
          </c:marker>
          <c:cat>
            <c:strRef>
              <c:f>Sheet1!$A$82:$A$106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Sheet1!$B$82:$B$106</c:f>
              <c:numCache>
                <c:formatCode>0.00</c:formatCode>
                <c:ptCount val="25"/>
                <c:pt idx="0">
                  <c:v>5.141</c:v>
                </c:pt>
                <c:pt idx="1">
                  <c:v>4.8559999999999999</c:v>
                </c:pt>
                <c:pt idx="2">
                  <c:v>4.5110000000000001</c:v>
                </c:pt>
                <c:pt idx="3">
                  <c:v>4.2210000000000001</c:v>
                </c:pt>
                <c:pt idx="4">
                  <c:v>3.1589999999999998</c:v>
                </c:pt>
                <c:pt idx="5">
                  <c:v>3.278</c:v>
                </c:pt>
                <c:pt idx="6">
                  <c:v>3.1110000000000002</c:v>
                </c:pt>
                <c:pt idx="7">
                  <c:v>2.867</c:v>
                </c:pt>
                <c:pt idx="8">
                  <c:v>2.9689999999999999</c:v>
                </c:pt>
                <c:pt idx="9">
                  <c:v>2.907</c:v>
                </c:pt>
                <c:pt idx="10">
                  <c:v>2.7519999999999998</c:v>
                </c:pt>
                <c:pt idx="11">
                  <c:v>3.8959999999999999</c:v>
                </c:pt>
                <c:pt idx="12">
                  <c:v>4.5890000000000004</c:v>
                </c:pt>
                <c:pt idx="13">
                  <c:v>4.79</c:v>
                </c:pt>
                <c:pt idx="14">
                  <c:v>4.452</c:v>
                </c:pt>
                <c:pt idx="15">
                  <c:v>4.165</c:v>
                </c:pt>
                <c:pt idx="16">
                  <c:v>3.7570000000000001</c:v>
                </c:pt>
                <c:pt idx="17">
                  <c:v>3.8940000000000001</c:v>
                </c:pt>
                <c:pt idx="18">
                  <c:v>4.0960000000000001</c:v>
                </c:pt>
                <c:pt idx="19">
                  <c:v>3.9980000000000002</c:v>
                </c:pt>
                <c:pt idx="20">
                  <c:v>3.7050000000000001</c:v>
                </c:pt>
                <c:pt idx="21">
                  <c:v>3.48</c:v>
                </c:pt>
                <c:pt idx="22">
                  <c:v>2.738</c:v>
                </c:pt>
                <c:pt idx="23">
                  <c:v>3.2389999999999999</c:v>
                </c:pt>
                <c:pt idx="24">
                  <c:v>5.61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A5-4AFB-B311-4BA61D4AB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856576"/>
        <c:axId val="1267855488"/>
      </c:lineChart>
      <c:catAx>
        <c:axId val="12678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67855488"/>
        <c:crossesAt val="0"/>
        <c:auto val="1"/>
        <c:lblAlgn val="ctr"/>
        <c:lblOffset val="100"/>
        <c:noMultiLvlLbl val="0"/>
      </c:catAx>
      <c:valAx>
        <c:axId val="1267855488"/>
        <c:scaling>
          <c:orientation val="minMax"/>
          <c:max val="7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67856576"/>
        <c:crosses val="autoZero"/>
        <c:crossBetween val="midCat"/>
        <c:majorUnit val="0.5"/>
        <c:minorUnit val="0.1"/>
      </c:valAx>
      <c:spPr>
        <a:noFill/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Imported Energy : Total Import</c:v>
                </c:pt>
              </c:strCache>
            </c:strRef>
          </c:tx>
          <c:spPr>
            <a:solidFill>
              <a:srgbClr val="0099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13.05</c:v>
                </c:pt>
                <c:pt idx="1">
                  <c:v>13.87</c:v>
                </c:pt>
                <c:pt idx="2">
                  <c:v>15.66</c:v>
                </c:pt>
                <c:pt idx="3">
                  <c:v>16.63</c:v>
                </c:pt>
                <c:pt idx="4">
                  <c:v>18.649999999999999</c:v>
                </c:pt>
                <c:pt idx="5">
                  <c:v>18.12</c:v>
                </c:pt>
                <c:pt idx="6">
                  <c:v>19.71</c:v>
                </c:pt>
                <c:pt idx="7">
                  <c:v>16.88</c:v>
                </c:pt>
                <c:pt idx="8">
                  <c:v>16.239999999999998</c:v>
                </c:pt>
                <c:pt idx="9">
                  <c:v>17.73</c:v>
                </c:pt>
                <c:pt idx="10">
                  <c:v>18.57</c:v>
                </c:pt>
                <c:pt idx="11">
                  <c:v>18.52</c:v>
                </c:pt>
                <c:pt idx="12">
                  <c:v>18.899999999999999</c:v>
                </c:pt>
                <c:pt idx="13">
                  <c:v>13.2</c:v>
                </c:pt>
                <c:pt idx="14">
                  <c:v>11.06</c:v>
                </c:pt>
                <c:pt idx="15">
                  <c:v>12.63</c:v>
                </c:pt>
                <c:pt idx="16">
                  <c:v>15.08</c:v>
                </c:pt>
                <c:pt idx="17">
                  <c:v>14.36</c:v>
                </c:pt>
                <c:pt idx="18">
                  <c:v>11.96</c:v>
                </c:pt>
                <c:pt idx="19" formatCode="#,##0.0;[Red]\-#,##0.0;\ ">
                  <c:v>14.61</c:v>
                </c:pt>
                <c:pt idx="20">
                  <c:v>19.82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A-4D1E-B6D5-B61519A7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854400"/>
        <c:axId val="1267856032"/>
      </c:barChart>
      <c:catAx>
        <c:axId val="12678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267856032"/>
        <c:crosses val="autoZero"/>
        <c:auto val="1"/>
        <c:lblAlgn val="ctr"/>
        <c:lblOffset val="100"/>
        <c:noMultiLvlLbl val="0"/>
      </c:catAx>
      <c:valAx>
        <c:axId val="12678560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26785440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Exported Energy : Total Export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dirty="0"/>
                      <a:t>0.6</a:t>
                    </a:r>
                  </a:p>
                </c:rich>
              </c:tx>
              <c:numFmt formatCode="#,##0.0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A8-4530-B7C4-0B8667EF509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2.7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8-4530-B7C4-0B8667EF50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0.63</c:v>
                </c:pt>
                <c:pt idx="1">
                  <c:v>0.9</c:v>
                </c:pt>
                <c:pt idx="2">
                  <c:v>3.12</c:v>
                </c:pt>
                <c:pt idx="3">
                  <c:v>3.73</c:v>
                </c:pt>
                <c:pt idx="4">
                  <c:v>4.45</c:v>
                </c:pt>
                <c:pt idx="5">
                  <c:v>3.9</c:v>
                </c:pt>
                <c:pt idx="6" formatCode="#,##0.0;[Red]\-#,##0.0;\ ">
                  <c:v>5.47</c:v>
                </c:pt>
                <c:pt idx="7" formatCode="#,##0.0;[Red]\-#,##0.0;\ ">
                  <c:v>4.5599999999999996</c:v>
                </c:pt>
                <c:pt idx="8" formatCode="#,##0.0;[Red]\-#,##0.0;\ ">
                  <c:v>4.29</c:v>
                </c:pt>
                <c:pt idx="9" formatCode="#,##0.0;[Red]\-#,##0.0;\ ">
                  <c:v>4.82</c:v>
                </c:pt>
                <c:pt idx="10" formatCode="#,##0.0;[Red]\-#,##0.0;\ ">
                  <c:v>5.69</c:v>
                </c:pt>
                <c:pt idx="11" formatCode="#,##0.0;[Red]\-#,##0.0;\ ">
                  <c:v>5.47</c:v>
                </c:pt>
                <c:pt idx="12" formatCode="#,##0.0;[Red]\-#,##0.0;\ ">
                  <c:v>4.3499999999999996</c:v>
                </c:pt>
                <c:pt idx="13" formatCode="#,##0.0;[Red]\-#,##0.0;\ ">
                  <c:v>3.03</c:v>
                </c:pt>
                <c:pt idx="14" formatCode="#,##0.0;[Red]\-#,##0.0;\ ">
                  <c:v>2.19</c:v>
                </c:pt>
                <c:pt idx="15" formatCode="#,##0.0;[Red]\-#,##0.0;\ ">
                  <c:v>2.72</c:v>
                </c:pt>
                <c:pt idx="16" formatCode="#,##0.0;[Red]\-#,##0.0;\ ">
                  <c:v>3.42</c:v>
                </c:pt>
                <c:pt idx="17" formatCode="#,##0.0;[Red]\-#,##0.0;\ ">
                  <c:v>2.63</c:v>
                </c:pt>
                <c:pt idx="18" formatCode="#,##0.0;[Red]\-#,##0.0;\ ">
                  <c:v>2.17</c:v>
                </c:pt>
                <c:pt idx="19" formatCode="#,##0.0;[Red]\-#,##0.0;\ ">
                  <c:v>3</c:v>
                </c:pt>
                <c:pt idx="20" formatCode="#,##0.0;[Red]\-#,##0.0;\ ">
                  <c:v>3.37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A8-4530-B7C4-0B8667EF5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853856"/>
        <c:axId val="1267854944"/>
      </c:barChart>
      <c:catAx>
        <c:axId val="12678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267854944"/>
        <c:crosses val="autoZero"/>
        <c:auto val="1"/>
        <c:lblAlgn val="ctr"/>
        <c:lblOffset val="100"/>
        <c:noMultiLvlLbl val="0"/>
      </c:catAx>
      <c:valAx>
        <c:axId val="12678549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2678538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(FEC:GDP0</c:v>
                </c:pt>
              </c:strCache>
            </c:strRef>
          </c:tx>
          <c:spPr>
            <a:solidFill>
              <a:srgbClr val="FF717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9.1164395587406144</c:v>
                </c:pt>
                <c:pt idx="1">
                  <c:v>9.0544432437466913</c:v>
                </c:pt>
                <c:pt idx="2">
                  <c:v>9.3305927610738131</c:v>
                </c:pt>
                <c:pt idx="3">
                  <c:v>9.149620578834476</c:v>
                </c:pt>
                <c:pt idx="4">
                  <c:v>8.7042162025312937</c:v>
                </c:pt>
                <c:pt idx="5" formatCode="#,##0.00;[Red]\-#,##0.00;\ ">
                  <c:v>8.6654358088843946</c:v>
                </c:pt>
                <c:pt idx="6" formatCode="#,##0.00;[Red]\-#,##0.00;\ ">
                  <c:v>8.6993592239406361</c:v>
                </c:pt>
                <c:pt idx="7" formatCode="#,##0.00;[Red]\-#,##0.00;\ ">
                  <c:v>8.9907535357105051</c:v>
                </c:pt>
                <c:pt idx="8" formatCode="#,##0.00;[Red]\-#,##0.00;\ ">
                  <c:v>8.8073994496863364</c:v>
                </c:pt>
                <c:pt idx="9" formatCode="#,##0.00;[Red]\-#,##0.00;\ ">
                  <c:v>8.989395847213757</c:v>
                </c:pt>
                <c:pt idx="10" formatCode="#,##0.00;[Red]\-#,##0.00;\ ">
                  <c:v>8.7986688268800997</c:v>
                </c:pt>
                <c:pt idx="11" formatCode="#,##0.00;[Red]\-#,##0.00;\ ">
                  <c:v>8.750627728657582</c:v>
                </c:pt>
                <c:pt idx="12" formatCode="#,##0.00;[Red]\-#,##0.00;\ ">
                  <c:v>8.9640610011516362</c:v>
                </c:pt>
                <c:pt idx="13" formatCode="#,##0.00;[Red]\-#,##0.00;\ ">
                  <c:v>8.9095898030400065</c:v>
                </c:pt>
                <c:pt idx="14" formatCode="#,##0.00;[Red]\-#,##0.00;\ ">
                  <c:v>8.694496787430209</c:v>
                </c:pt>
                <c:pt idx="15" formatCode="#,##0.00;[Red]\-#,##0.00;\ ">
                  <c:v>8.4904250424052155</c:v>
                </c:pt>
                <c:pt idx="16" formatCode="#,##0.00;[Red]\-#,##0.00;\ ">
                  <c:v>8.3944065413503246</c:v>
                </c:pt>
                <c:pt idx="17" formatCode="#,##0.00;[Red]\-#,##0.00;\ ">
                  <c:v>8.1884355608623576</c:v>
                </c:pt>
                <c:pt idx="18" formatCode="#,##0.00;[Red]\-#,##0.00;\ ">
                  <c:v>7.8872698952856091</c:v>
                </c:pt>
                <c:pt idx="19" formatCode="#,##0.00;[Red]\-#,##0.00;\ ">
                  <c:v>7.4579634528459167</c:v>
                </c:pt>
                <c:pt idx="20" formatCode="#,##0.00;[Red]\-#,##0.00;\ ">
                  <c:v>7.9138519904910138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5-44B5-A3A3-AD615837EA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 (FEC:GDP1</c:v>
                </c:pt>
              </c:strCache>
            </c:strRef>
          </c:tx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1-6A65-44B5-A3A3-AD615837EA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EI (FEC:GDP2</c:v>
                </c:pt>
              </c:strCache>
            </c:strRef>
          </c:tx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2-6A65-44B5-A3A3-AD615837E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147664"/>
        <c:axId val="1427151472"/>
      </c:barChart>
      <c:catAx>
        <c:axId val="142714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427151472"/>
        <c:crosses val="autoZero"/>
        <c:auto val="1"/>
        <c:lblAlgn val="ctr"/>
        <c:lblOffset val="100"/>
        <c:noMultiLvlLbl val="0"/>
      </c:catAx>
      <c:valAx>
        <c:axId val="1427151472"/>
        <c:scaling>
          <c:orientation val="minMax"/>
          <c:max val="12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42714766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: GDP</c:v>
                </c:pt>
              </c:strCache>
            </c:strRef>
          </c:tx>
          <c:spPr>
            <a:solidFill>
              <a:srgbClr val="80C53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17.344595279688608</c:v>
                </c:pt>
                <c:pt idx="1">
                  <c:v>17.266301142865544</c:v>
                </c:pt>
                <c:pt idx="2">
                  <c:v>17.518149648206848</c:v>
                </c:pt>
                <c:pt idx="3">
                  <c:v>17.704779962006779</c:v>
                </c:pt>
                <c:pt idx="4">
                  <c:v>17.78823018814645</c:v>
                </c:pt>
                <c:pt idx="5">
                  <c:v>17.560467933533676</c:v>
                </c:pt>
                <c:pt idx="6">
                  <c:v>17.576434262674336</c:v>
                </c:pt>
                <c:pt idx="7">
                  <c:v>17.654324639559498</c:v>
                </c:pt>
                <c:pt idx="8">
                  <c:v>18.135591387975026</c:v>
                </c:pt>
                <c:pt idx="9">
                  <c:v>17.931345546059482</c:v>
                </c:pt>
                <c:pt idx="10">
                  <c:v>18.171632282071393</c:v>
                </c:pt>
                <c:pt idx="11">
                  <c:v>17.9761099407608</c:v>
                </c:pt>
                <c:pt idx="12">
                  <c:v>18.272847594173712</c:v>
                </c:pt>
                <c:pt idx="13">
                  <c:v>18.361928559860676</c:v>
                </c:pt>
                <c:pt idx="14">
                  <c:v>18.565293077058826</c:v>
                </c:pt>
                <c:pt idx="15">
                  <c:v>18.037688618287383</c:v>
                </c:pt>
                <c:pt idx="16">
                  <c:v>17.565366884858186</c:v>
                </c:pt>
                <c:pt idx="17">
                  <c:v>17.671473651424609</c:v>
                </c:pt>
                <c:pt idx="18">
                  <c:v>18.236313441980052</c:v>
                </c:pt>
                <c:pt idx="19">
                  <c:v>18.296932418332013</c:v>
                </c:pt>
                <c:pt idx="20">
                  <c:v>18.469705017873117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9-47A1-BE20-F87D2D4A8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148752"/>
        <c:axId val="1427149296"/>
      </c:barChart>
      <c:catAx>
        <c:axId val="142714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427149296"/>
        <c:crosses val="autoZero"/>
        <c:auto val="1"/>
        <c:lblAlgn val="ctr"/>
        <c:lblOffset val="100"/>
        <c:noMultiLvlLbl val="0"/>
      </c:catAx>
      <c:valAx>
        <c:axId val="14271492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4271487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4512116594875E-2"/>
          <c:y val="4.6785378307570333E-2"/>
          <c:w val="0.90196084046545111"/>
          <c:h val="0.813120722056874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7030A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dLbls>
            <c:dLbl>
              <c:idx val="25"/>
              <c:layout>
                <c:manualLayout>
                  <c:x val="-1.1869530594486646E-7"/>
                  <c:y val="-4.810646792463935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C2-42B9-9602-523C4E35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Sheet1!$A$18:$A$35</c:f>
              <c:strCache>
                <c:ptCount val="18"/>
                <c:pt idx="0">
                  <c:v>2548</c:v>
                </c:pt>
                <c:pt idx="1">
                  <c:v>2549</c:v>
                </c:pt>
                <c:pt idx="2">
                  <c:v>2550</c:v>
                </c:pt>
                <c:pt idx="3">
                  <c:v>2551</c:v>
                </c:pt>
                <c:pt idx="4">
                  <c:v>2552</c:v>
                </c:pt>
                <c:pt idx="5">
                  <c:v>2553</c:v>
                </c:pt>
                <c:pt idx="6">
                  <c:v>2554</c:v>
                </c:pt>
                <c:pt idx="7">
                  <c:v>2555</c:v>
                </c:pt>
                <c:pt idx="8">
                  <c:v>2556</c:v>
                </c:pt>
                <c:pt idx="9">
                  <c:v>2557</c:v>
                </c:pt>
                <c:pt idx="10">
                  <c:v>2558</c:v>
                </c:pt>
                <c:pt idx="11">
                  <c:v>2559</c:v>
                </c:pt>
                <c:pt idx="12">
                  <c:v>2560</c:v>
                </c:pt>
                <c:pt idx="13">
                  <c:v>2561</c:v>
                </c:pt>
                <c:pt idx="14">
                  <c:v>2562</c:v>
                </c:pt>
                <c:pt idx="15">
                  <c:v>2563</c:v>
                </c:pt>
                <c:pt idx="16">
                  <c:v>2564</c:v>
                </c:pt>
                <c:pt idx="17">
                  <c:v>2565</c:v>
                </c:pt>
              </c:strCache>
            </c:strRef>
          </c:cat>
          <c:val>
            <c:numRef>
              <c:f>Sheet1!$B$18:$B$35</c:f>
              <c:numCache>
                <c:formatCode>#,##0.00;[Red]\-#,##0.00;\ </c:formatCode>
                <c:ptCount val="18"/>
                <c:pt idx="0">
                  <c:v>1.0039082602607252</c:v>
                </c:pt>
                <c:pt idx="1">
                  <c:v>0.99593010876270482</c:v>
                </c:pt>
                <c:pt idx="2">
                  <c:v>1.0419071456730071</c:v>
                </c:pt>
                <c:pt idx="3">
                  <c:v>1.0581367044787855</c:v>
                </c:pt>
                <c:pt idx="4">
                  <c:v>1.083714015107927</c:v>
                </c:pt>
                <c:pt idx="5">
                  <c:v>1.1350652327496611</c:v>
                </c:pt>
                <c:pt idx="6">
                  <c:v>1.1646476304174451</c:v>
                </c:pt>
                <c:pt idx="7">
                  <c:v>1.2152810503237872</c:v>
                </c:pt>
                <c:pt idx="8">
                  <c:v>1.2348209855325174</c:v>
                </c:pt>
                <c:pt idx="9">
                  <c:v>1.2707464244450599</c:v>
                </c:pt>
                <c:pt idx="10">
                  <c:v>1.2906308253309668</c:v>
                </c:pt>
                <c:pt idx="11">
                  <c:v>1.2987373874874775</c:v>
                </c:pt>
                <c:pt idx="12">
                  <c:v>1.3161086299232363</c:v>
                </c:pt>
                <c:pt idx="13">
                  <c:v>1.3515695242412746</c:v>
                </c:pt>
                <c:pt idx="14">
                  <c:v>1.3433529247425608</c:v>
                </c:pt>
                <c:pt idx="15">
                  <c:v>1.2222776932299431</c:v>
                </c:pt>
                <c:pt idx="16">
                  <c:v>1.1732646315882596</c:v>
                </c:pt>
                <c:pt idx="17">
                  <c:v>1.2788524064927662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C2-42B9-9602-523C4E353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48208"/>
        <c:axId val="1427149840"/>
      </c:lineChart>
      <c:catAx>
        <c:axId val="142714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49840"/>
        <c:crossesAt val="0"/>
        <c:auto val="1"/>
        <c:lblAlgn val="ctr"/>
        <c:lblOffset val="100"/>
        <c:tickLblSkip val="1"/>
        <c:noMultiLvlLbl val="0"/>
      </c:catAx>
      <c:valAx>
        <c:axId val="1427149840"/>
        <c:scaling>
          <c:orientation val="minMax"/>
          <c:max val="1.6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482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5983836310666E-2"/>
          <c:y val="4.1125793845848101E-2"/>
          <c:w val="0.90196084046545111"/>
          <c:h val="0.813120722056874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6633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66330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C-43A2-B42F-04D31EB78C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C-43A2-B42F-04D31EB78C4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1C-43A2-B42F-04D31EB78C4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C-43A2-B42F-04D31EB78C4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1C-43A2-B42F-04D31EB78C4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1C-43A2-B42F-04D31EB78C4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1C-43A2-B42F-04D31EB78C4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A2-B42F-04D31EB78C4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1C-43A2-B42F-04D31EB78C4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C-43A2-B42F-04D31EB78C4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1C-43A2-B42F-04D31EB78C4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1C-43A2-B42F-04D31EB78C4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1C-43A2-B42F-04D31EB78C4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1C-43A2-B42F-04D31EB78C4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1C-43A2-B42F-04D31EB78C4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1C-43A2-B42F-04D31EB78C4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1C-43A2-B42F-04D31EB78C4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1C-43A2-B42F-04D31EB78C4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E1C-43A2-B42F-04D31EB78C40}"/>
                </c:ext>
              </c:extLst>
            </c:dLbl>
            <c:dLbl>
              <c:idx val="19"/>
              <c:layout>
                <c:manualLayout>
                  <c:x val="-4.5224098518052364E-3"/>
                  <c:y val="-8.7723781974981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1C-43A2-B42F-04D31EB78C4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E1C-43A2-B42F-04D31EB78C4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A2-B42F-04D31EB78C4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E1C-43A2-B42F-04D31EB78C4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E1C-43A2-B42F-04D31EB78C4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E1C-43A2-B42F-04D31EB78C40}"/>
                </c:ext>
              </c:extLst>
            </c:dLbl>
            <c:dLbl>
              <c:idx val="25"/>
              <c:layout>
                <c:manualLayout>
                  <c:x val="-1.5074303854998015E-3"/>
                  <c:y val="-3.112771453947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E1C-43A2-B42F-04D31EB78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Sheet1!$A$18:$A$35</c:f>
              <c:strCache>
                <c:ptCount val="18"/>
                <c:pt idx="0">
                  <c:v>2548</c:v>
                </c:pt>
                <c:pt idx="1">
                  <c:v>2549</c:v>
                </c:pt>
                <c:pt idx="2">
                  <c:v>2550</c:v>
                </c:pt>
                <c:pt idx="3">
                  <c:v>2551</c:v>
                </c:pt>
                <c:pt idx="4">
                  <c:v>2552</c:v>
                </c:pt>
                <c:pt idx="5">
                  <c:v>2553</c:v>
                </c:pt>
                <c:pt idx="6">
                  <c:v>2554</c:v>
                </c:pt>
                <c:pt idx="7">
                  <c:v>2555</c:v>
                </c:pt>
                <c:pt idx="8">
                  <c:v>2556</c:v>
                </c:pt>
                <c:pt idx="9">
                  <c:v>2557</c:v>
                </c:pt>
                <c:pt idx="10">
                  <c:v>2558</c:v>
                </c:pt>
                <c:pt idx="11">
                  <c:v>2559</c:v>
                </c:pt>
                <c:pt idx="12">
                  <c:v>2560</c:v>
                </c:pt>
                <c:pt idx="13">
                  <c:v>2561</c:v>
                </c:pt>
                <c:pt idx="14">
                  <c:v>2562</c:v>
                </c:pt>
                <c:pt idx="15">
                  <c:v>2563</c:v>
                </c:pt>
                <c:pt idx="16">
                  <c:v>2564</c:v>
                </c:pt>
                <c:pt idx="17">
                  <c:v>2565</c:v>
                </c:pt>
              </c:strCache>
            </c:strRef>
          </c:cat>
          <c:val>
            <c:numRef>
              <c:f>Sheet1!$B$18:$B$35</c:f>
              <c:numCache>
                <c:formatCode>#,##0</c:formatCode>
                <c:ptCount val="18"/>
                <c:pt idx="0">
                  <c:v>1942.591465603846</c:v>
                </c:pt>
                <c:pt idx="1">
                  <c:v>2035.3164045746864</c:v>
                </c:pt>
                <c:pt idx="2">
                  <c:v>2111.4202937781561</c:v>
                </c:pt>
                <c:pt idx="3" formatCode="#,##0;[Red]\-#,##0;\ ">
                  <c:v>2137.889670771589</c:v>
                </c:pt>
                <c:pt idx="4" formatCode="#,##0;[Red]\-#,##0;\ ">
                  <c:v>2127.9906031417959</c:v>
                </c:pt>
                <c:pt idx="5" formatCode="#,##0;[Red]\-#,##0;\ ">
                  <c:v>2337.2482850857564</c:v>
                </c:pt>
                <c:pt idx="6" formatCode="#,##0;[Red]\-#,##0;\ ">
                  <c:v>2323.1482354720688</c:v>
                </c:pt>
                <c:pt idx="7" formatCode="#,##0;[Red]\-#,##0;\ ">
                  <c:v>2509.8842563988114</c:v>
                </c:pt>
                <c:pt idx="8" formatCode="#,##0;[Red]\-#,##0;\ ">
                  <c:v>2536.6497674671828</c:v>
                </c:pt>
                <c:pt idx="9" formatCode="#,##0;[Red]\-#,##0;\ ">
                  <c:v>2590.3611925156033</c:v>
                </c:pt>
                <c:pt idx="10" formatCode="#,##0;[Red]\-#,##0;\ ">
                  <c:v>2659.8835115613483</c:v>
                </c:pt>
                <c:pt idx="11" formatCode="#,##0;[Red]\-#,##0;\ ">
                  <c:v>2773.1840977498628</c:v>
                </c:pt>
                <c:pt idx="12" formatCode="#,##0;[Red]\-#,##0;\ ">
                  <c:v>2796.0387773085013</c:v>
                </c:pt>
                <c:pt idx="13" formatCode="#,##0;[Red]\-#,##0;\ ">
                  <c:v>2828.1706927994778</c:v>
                </c:pt>
                <c:pt idx="14" formatCode="#,##0;[Red]\-#,##0;\ ">
                  <c:v>2899.0917297579967</c:v>
                </c:pt>
                <c:pt idx="15" formatCode="#,##0;[Red]\-#,##0;\ ">
                  <c:v>2826.0525407156024</c:v>
                </c:pt>
                <c:pt idx="16" formatCode="#,##0;[Red]\-#,##0;\ ">
                  <c:v>2878.4189958450188</c:v>
                </c:pt>
                <c:pt idx="17" formatCode="#,##0;[Red]\-#,##0;\ ">
                  <c:v>2984.6434754781226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CE1C-43A2-B42F-04D31EB78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53104"/>
        <c:axId val="1427150384"/>
      </c:lineChart>
      <c:catAx>
        <c:axId val="142715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0384"/>
        <c:crossesAt val="0"/>
        <c:auto val="1"/>
        <c:lblAlgn val="ctr"/>
        <c:lblOffset val="100"/>
        <c:tickLblSkip val="1"/>
        <c:noMultiLvlLbl val="0"/>
      </c:catAx>
      <c:valAx>
        <c:axId val="1427150384"/>
        <c:scaling>
          <c:orientation val="minMax"/>
          <c:max val="32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3104"/>
        <c:crosses val="autoZero"/>
        <c:crossBetween val="midCat"/>
        <c:majorUnit val="400"/>
      </c:valAx>
      <c:spPr>
        <a:noFill/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61846779007438E-2"/>
          <c:y val="2.4899005752927757E-2"/>
          <c:w val="0.90267993055663465"/>
          <c:h val="0.8096328703522581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990099"/>
              </a:solidFill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90099"/>
                </a:solidFill>
              </a:ln>
            </c:spPr>
          </c:marker>
          <c:cat>
            <c:strRef>
              <c:f>Sheet1!$A$8:$A$28</c:f>
              <c:strCache>
                <c:ptCount val="20"/>
                <c:pt idx="0">
                  <c:v>2547</c:v>
                </c:pt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  <c:pt idx="17">
                  <c:v>2564</c:v>
                </c:pt>
                <c:pt idx="18">
                  <c:v>2565</c:v>
                </c:pt>
                <c:pt idx="19">
                  <c:v>2566*</c:v>
                </c:pt>
              </c:strCache>
            </c:strRef>
          </c:cat>
          <c:val>
            <c:numRef>
              <c:f>Sheet1!$B$8:$B$28</c:f>
              <c:numCache>
                <c:formatCode>0.00</c:formatCode>
                <c:ptCount val="20"/>
                <c:pt idx="0">
                  <c:v>2.1334273437550193</c:v>
                </c:pt>
                <c:pt idx="1">
                  <c:v>2.09888761297066</c:v>
                </c:pt>
                <c:pt idx="2">
                  <c:v>2.0767451908375443</c:v>
                </c:pt>
                <c:pt idx="3" formatCode="#,##0.00;[Red]\-#,##0.00;\ ">
                  <c:v>2.0503798157404183</c:v>
                </c:pt>
                <c:pt idx="4" formatCode="#,##0.00;[Red]\-#,##0.00;\ ">
                  <c:v>2.0323557130344572</c:v>
                </c:pt>
                <c:pt idx="5" formatCode="#,##0.00;[Red]\-#,##0.00;\ ">
                  <c:v>2.0320992774003899</c:v>
                </c:pt>
                <c:pt idx="6" formatCode="#,##0.00;[Red]\-#,##0.00;\ ">
                  <c:v>1.9992182760422446</c:v>
                </c:pt>
                <c:pt idx="7" formatCode="#,##0.00;[Red]\-#,##0.00;\ ">
                  <c:v>1.9984098794037986</c:v>
                </c:pt>
                <c:pt idx="8" formatCode="#,##0.00;[Red]\-#,##0.00;\ ">
                  <c:v>2.0370363331206129</c:v>
                </c:pt>
                <c:pt idx="9" formatCode="#,##0.00;[Red]\-#,##0.00;\ ">
                  <c:v>1.9651848225498409</c:v>
                </c:pt>
                <c:pt idx="10" formatCode="#,##0.00;[Red]\-#,##0.00;\ ">
                  <c:v>1.9756546777000472</c:v>
                </c:pt>
                <c:pt idx="11" formatCode="#,##0.00;[Red]\-#,##0.00;\ ">
                  <c:v>1.9950046431551589</c:v>
                </c:pt>
                <c:pt idx="12" formatCode="#,##0.00;[Red]\-#,##0.00;\ ">
                  <c:v>1.9453838802306525</c:v>
                </c:pt>
                <c:pt idx="13" formatCode="#,##0.00;[Red]\-#,##0.00;\ ">
                  <c:v>1.9813350211098213</c:v>
                </c:pt>
                <c:pt idx="14" formatCode="#,##0.00;[Red]\-#,##0.00;\ ">
                  <c:v>2.0028342023409667</c:v>
                </c:pt>
                <c:pt idx="15" formatCode="#,##0.00;[Red]\-#,##0.00;\ ">
                  <c:v>1.9348455293421098</c:v>
                </c:pt>
                <c:pt idx="16" formatCode="#,##0.00;[Red]\-#,##0.00;\ ">
                  <c:v>2.0341508966555208</c:v>
                </c:pt>
                <c:pt idx="17" formatCode="#,##0.00;[Red]\-#,##0.00;\ ">
                  <c:v>2.0253544605797194</c:v>
                </c:pt>
                <c:pt idx="18" formatCode="#,##0.00;[Red]\-#,##0.00;\ ">
                  <c:v>2.0453573240085237</c:v>
                </c:pt>
                <c:pt idx="19" formatCode="#,##0.00;[Red]\-#,##0.00;\ ">
                  <c:v>1.8690827147659508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B3-4D13-9D75-D14695FD2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47120"/>
        <c:axId val="1427150928"/>
      </c:lineChart>
      <c:catAx>
        <c:axId val="142714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0928"/>
        <c:crossesAt val="0"/>
        <c:auto val="1"/>
        <c:lblAlgn val="ctr"/>
        <c:lblOffset val="100"/>
        <c:tickLblSkip val="1"/>
        <c:noMultiLvlLbl val="0"/>
      </c:catAx>
      <c:valAx>
        <c:axId val="1427150928"/>
        <c:scaling>
          <c:orientation val="minMax"/>
          <c:max val="2.4"/>
          <c:min val="1.5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48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47120"/>
        <c:crosses val="autoZero"/>
        <c:crossBetween val="midCat"/>
        <c:majorUnit val="0.1"/>
        <c:minorUnit val="5.0000000000000024E-2"/>
      </c:valAx>
      <c:spPr>
        <a:solidFill>
          <a:schemeClr val="bg1"/>
        </a:solidFill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30387100904783E-2"/>
          <c:y val="4.6785476216928308E-2"/>
          <c:w val="0.8989132358455193"/>
          <c:h val="0.8286209651919018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B05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Sheet1!$A$8:$A$29</c:f>
              <c:strCache>
                <c:ptCount val="2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  <c:pt idx="12">
                  <c:v>2556</c:v>
                </c:pt>
                <c:pt idx="13">
                  <c:v>2557</c:v>
                </c:pt>
                <c:pt idx="14">
                  <c:v>2558</c:v>
                </c:pt>
                <c:pt idx="15">
                  <c:v>2559</c:v>
                </c:pt>
                <c:pt idx="16">
                  <c:v>2560</c:v>
                </c:pt>
                <c:pt idx="17">
                  <c:v>2561</c:v>
                </c:pt>
                <c:pt idx="18">
                  <c:v>2562</c:v>
                </c:pt>
                <c:pt idx="19">
                  <c:v>2563</c:v>
                </c:pt>
                <c:pt idx="20">
                  <c:v>2564</c:v>
                </c:pt>
                <c:pt idx="21">
                  <c:v>2565</c:v>
                </c:pt>
              </c:strCache>
            </c:strRef>
          </c:cat>
          <c:val>
            <c:numRef>
              <c:f>Sheet1!$B$8:$B$29</c:f>
              <c:numCache>
                <c:formatCode>0.00</c:formatCode>
                <c:ptCount val="22"/>
                <c:pt idx="0">
                  <c:v>2.4642586431531037</c:v>
                </c:pt>
                <c:pt idx="1">
                  <c:v>2.6044331804689045</c:v>
                </c:pt>
                <c:pt idx="2" formatCode="#,##0.00;[Red]\-#,##0.00;\ ">
                  <c:v>2.727559477940352</c:v>
                </c:pt>
                <c:pt idx="3" formatCode="#,##0.00;[Red]\-#,##0.00;\ ">
                  <c:v>3.024161095379593</c:v>
                </c:pt>
                <c:pt idx="4" formatCode="#,##0.00;[Red]\-#,##0.00;\ ">
                  <c:v>3.0852432559015694</c:v>
                </c:pt>
                <c:pt idx="5" formatCode="#,##0.00;[Red]\-#,##0.00;\ ">
                  <c:v>3.0598693265622865</c:v>
                </c:pt>
                <c:pt idx="6" formatCode="#,##0.00;[Red]\-#,##0.00;\ ">
                  <c:v>3.1678257238022525</c:v>
                </c:pt>
                <c:pt idx="7" formatCode="#,##0.00;[Red]\-#,##0.00;\ ">
                  <c:v>3.2068159001623777</c:v>
                </c:pt>
                <c:pt idx="8" formatCode="#,##0.00;[Red]\-#,##0.00;\ ">
                  <c:v>3.2785562676821942</c:v>
                </c:pt>
                <c:pt idx="9" formatCode="#,##0.00;[Red]\-#,##0.00;\ ">
                  <c:v>3.4538576363381983</c:v>
                </c:pt>
                <c:pt idx="10" formatCode="#,##0.00;[Red]\-#,##0.00;\ ">
                  <c:v>3.5033089687683994</c:v>
                </c:pt>
                <c:pt idx="11" formatCode="#,##0.00;[Red]\-#,##0.00;\ ">
                  <c:v>3.7408134251841481</c:v>
                </c:pt>
                <c:pt idx="12" formatCode="#,##0.00;[Red]\-#,##0.00;\ ">
                  <c:v>3.7410194962302681</c:v>
                </c:pt>
                <c:pt idx="13" formatCode="#,##0.00;[Red]\-#,##0.00;\ ">
                  <c:v>3.846262512945164</c:v>
                </c:pt>
                <c:pt idx="14" formatCode="#,##0.00;[Red]\-#,##0.00;\ ">
                  <c:v>3.8774608733562723</c:v>
                </c:pt>
                <c:pt idx="15" formatCode="#,##0.00;[Red]\-#,##0.00;\ ">
                  <c:v>3.9236392809967291</c:v>
                </c:pt>
                <c:pt idx="16" formatCode="#,##0.00;[Red]\-#,##0.00;\ ">
                  <c:v>3.9050640982316827</c:v>
                </c:pt>
                <c:pt idx="17" formatCode="#,##0.00;[Red]\-#,##0.00;\ ">
                  <c:v>3.9665424142860064</c:v>
                </c:pt>
                <c:pt idx="18" formatCode="#,##0.00;[Red]\-#,##0.00;\ ">
                  <c:v>3.8678812639955855</c:v>
                </c:pt>
                <c:pt idx="19" formatCode="#,##0.00;[Red]\-#,##0.00;\ ">
                  <c:v>3.7437635803323537</c:v>
                </c:pt>
                <c:pt idx="20" formatCode="#,##0.00;[Red]\-#,##0.00;\ ">
                  <c:v>3.6879227620091508</c:v>
                </c:pt>
                <c:pt idx="21" formatCode="#,##0.00;[Red]\-#,##0.00;\ ">
                  <c:v>3.7479229086188295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ED-4A27-929C-D42096DE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52560"/>
        <c:axId val="1427154192"/>
      </c:lineChart>
      <c:catAx>
        <c:axId val="142715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1042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4192"/>
        <c:crossesAt val="0"/>
        <c:auto val="1"/>
        <c:lblAlgn val="ctr"/>
        <c:lblOffset val="100"/>
        <c:tickLblSkip val="1"/>
        <c:noMultiLvlLbl val="0"/>
      </c:catAx>
      <c:valAx>
        <c:axId val="1427154192"/>
        <c:scaling>
          <c:orientation val="minMax"/>
          <c:max val="5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2560"/>
        <c:crosses val="autoZero"/>
        <c:crossBetween val="midCat"/>
        <c:majorUnit val="0.5"/>
        <c:minorUnit val="0.1"/>
      </c:valAx>
      <c:spPr>
        <a:solidFill>
          <a:schemeClr val="bg1"/>
        </a:solidFill>
        <a:ln w="24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30945303689689E-2"/>
          <c:y val="5.7688056562666609E-2"/>
          <c:w val="0.8989132358455193"/>
          <c:h val="0.8286209651919018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33CC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0033CC"/>
                </a:solidFill>
              </a:ln>
            </c:spPr>
          </c:marker>
          <c:cat>
            <c:strRef>
              <c:f>Sheet1!$A$9:$A$28</c:f>
              <c:strCache>
                <c:ptCount val="2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  <c:pt idx="10">
                  <c:v>2556</c:v>
                </c:pt>
                <c:pt idx="11">
                  <c:v>2557</c:v>
                </c:pt>
                <c:pt idx="12">
                  <c:v>2558</c:v>
                </c:pt>
                <c:pt idx="13">
                  <c:v>2559</c:v>
                </c:pt>
                <c:pt idx="14">
                  <c:v>2560</c:v>
                </c:pt>
                <c:pt idx="15">
                  <c:v>2561</c:v>
                </c:pt>
                <c:pt idx="16">
                  <c:v>2562</c:v>
                </c:pt>
                <c:pt idx="17">
                  <c:v>2563</c:v>
                </c:pt>
                <c:pt idx="18">
                  <c:v>2564</c:v>
                </c:pt>
                <c:pt idx="19">
                  <c:v>2565</c:v>
                </c:pt>
              </c:strCache>
            </c:strRef>
          </c:cat>
          <c:val>
            <c:numRef>
              <c:f>Sheet1!$B$9:$B$28</c:f>
              <c:numCache>
                <c:formatCode>0.00</c:formatCode>
                <c:ptCount val="20"/>
                <c:pt idx="0">
                  <c:v>27.820740875872271</c:v>
                </c:pt>
                <c:pt idx="1">
                  <c:v>28.511934761783404</c:v>
                </c:pt>
                <c:pt idx="2">
                  <c:v>28.118900958036328</c:v>
                </c:pt>
                <c:pt idx="3">
                  <c:v>26.879811880122077</c:v>
                </c:pt>
                <c:pt idx="4">
                  <c:v>26.346484499451023</c:v>
                </c:pt>
                <c:pt idx="5" formatCode="#,##0.00;[Red]\-#,##0.00;\ ">
                  <c:v>26.364498426787527</c:v>
                </c:pt>
                <c:pt idx="6" formatCode="#,##0.00;[Red]\-#,##0.00;\ ">
                  <c:v>27.199695625191247</c:v>
                </c:pt>
                <c:pt idx="7" formatCode="#,##0.00;[Red]\-#,##0.00;\ ">
                  <c:v>26.799784688928998</c:v>
                </c:pt>
                <c:pt idx="8" formatCode="#,##0.00;[Red]\-#,##0.00;\ ">
                  <c:v>27.040480118493395</c:v>
                </c:pt>
                <c:pt idx="9" formatCode="#,##0.00;[Red]\-#,##0.00;\ ">
                  <c:v>27.083593924691758</c:v>
                </c:pt>
                <c:pt idx="10" formatCode="#,##0.00;[Red]\-#,##0.00;\ ">
                  <c:v>26.51094314131992</c:v>
                </c:pt>
                <c:pt idx="11" formatCode="#,##0.00;[Red]\-#,##0.00;\ ">
                  <c:v>27.132188711481099</c:v>
                </c:pt>
                <c:pt idx="12" formatCode="#,##0.00;[Red]\-#,##0.00;\ ">
                  <c:v>26.767209631834561</c:v>
                </c:pt>
                <c:pt idx="13" formatCode="#,##0.00;[Red]\-#,##0.00;\ ">
                  <c:v>26.267103305355462</c:v>
                </c:pt>
                <c:pt idx="14" formatCode="#,##0.00;[Red]\-#,##0.00;\ ">
                  <c:v>25.192186463937755</c:v>
                </c:pt>
                <c:pt idx="15" formatCode="#,##0.00;[Red]\-#,##0.00;\ ">
                  <c:v>24.635632123858105</c:v>
                </c:pt>
                <c:pt idx="16" formatCode="#,##0.00;[Red]\-#,##0.00;\ ">
                  <c:v>23.576750311809743</c:v>
                </c:pt>
                <c:pt idx="17" formatCode="#,##0.00;[Red]\-#,##0.00;\ ">
                  <c:v>24.158236664036885</c:v>
                </c:pt>
                <c:pt idx="18" formatCode="#,##0.00;[Red]\-#,##0.00;\ ">
                  <c:v>23.442616810795581</c:v>
                </c:pt>
                <c:pt idx="19" formatCode="#,##0.00;[Red]\-#,##0.00;\ ">
                  <c:v>23.193065141835636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4-4D17-8C3B-BB37E8341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53648"/>
        <c:axId val="1427152016"/>
      </c:lineChart>
      <c:catAx>
        <c:axId val="142715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2016"/>
        <c:crossesAt val="0"/>
        <c:auto val="1"/>
        <c:lblAlgn val="ctr"/>
        <c:lblOffset val="100"/>
        <c:tickLblSkip val="1"/>
        <c:noMultiLvlLbl val="0"/>
      </c:catAx>
      <c:valAx>
        <c:axId val="1427152016"/>
        <c:scaling>
          <c:orientation val="minMax"/>
          <c:max val="32"/>
          <c:min val="2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427153648"/>
        <c:crosses val="autoZero"/>
        <c:crossBetween val="midCat"/>
        <c:majorUnit val="1"/>
        <c:minorUnit val="0.5"/>
      </c:valAx>
      <c:spPr>
        <a:solidFill>
          <a:schemeClr val="bg1"/>
        </a:solidFill>
        <a:ln w="24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6331401118036E-2"/>
          <c:y val="1.6683175812007508E-2"/>
          <c:w val="0.9003489333446173"/>
          <c:h val="0.8512029575944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Petroleum</c:v>
                </c:pt>
              </c:strCache>
            </c:strRef>
          </c:tx>
          <c:spPr>
            <a:ln w="38100">
              <a:solidFill>
                <a:srgbClr val="DAA600"/>
              </a:solidFill>
              <a:prstDash val="solid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Sheet1!$B$2:$B$99</c:f>
              <c:numCache>
                <c:formatCode>#,##0_);[Red]\(#,##0\)</c:formatCode>
                <c:ptCount val="25"/>
                <c:pt idx="0">
                  <c:v>2846</c:v>
                </c:pt>
                <c:pt idx="1">
                  <c:v>2944</c:v>
                </c:pt>
                <c:pt idx="2">
                  <c:v>3357</c:v>
                </c:pt>
                <c:pt idx="3">
                  <c:v>2975</c:v>
                </c:pt>
                <c:pt idx="4">
                  <c:v>2802</c:v>
                </c:pt>
                <c:pt idx="5">
                  <c:v>2789</c:v>
                </c:pt>
                <c:pt idx="6">
                  <c:v>2604</c:v>
                </c:pt>
                <c:pt idx="7">
                  <c:v>2541</c:v>
                </c:pt>
                <c:pt idx="8">
                  <c:v>2572</c:v>
                </c:pt>
                <c:pt idx="9">
                  <c:v>2842</c:v>
                </c:pt>
                <c:pt idx="10">
                  <c:v>3186</c:v>
                </c:pt>
                <c:pt idx="11">
                  <c:v>3567</c:v>
                </c:pt>
                <c:pt idx="12" formatCode="#,##0;[Red]\-#,##0">
                  <c:v>3443</c:v>
                </c:pt>
                <c:pt idx="13" formatCode="#,##0;[Red]\-#,##0">
                  <c:v>3164</c:v>
                </c:pt>
                <c:pt idx="14" formatCode="#,##0;[Red]\-#,##0">
                  <c:v>3397</c:v>
                </c:pt>
                <c:pt idx="15" formatCode="#,##0;[Red]\-#,##0">
                  <c:v>3421</c:v>
                </c:pt>
                <c:pt idx="16" formatCode="#,##0;[Red]\-#,##0">
                  <c:v>3336</c:v>
                </c:pt>
                <c:pt idx="17" formatCode="#,##0;[Red]\-#,##0">
                  <c:v>3232</c:v>
                </c:pt>
                <c:pt idx="18" formatCode="#,##0;[Red]\-#,##0">
                  <c:v>3138</c:v>
                </c:pt>
                <c:pt idx="19" formatCode="#,##0;[Red]\-#,##0">
                  <c:v>3286</c:v>
                </c:pt>
                <c:pt idx="20" formatCode="#,##0;[Red]\-#,##0">
                  <c:v>3207</c:v>
                </c:pt>
                <c:pt idx="21" formatCode="#,##0;[Red]\-#,##0">
                  <c:v>3328</c:v>
                </c:pt>
                <c:pt idx="22" formatCode="#,##0;[Red]\-#,##0">
                  <c:v>3457</c:v>
                </c:pt>
                <c:pt idx="23" formatCode="#,##0;[Red]\-#,##0">
                  <c:v>3719</c:v>
                </c:pt>
                <c:pt idx="24" formatCode="#,##0;[Red]\-#,##0">
                  <c:v>3719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C6-4523-A80B-9FB61E5385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Electricity</c:v>
                </c:pt>
              </c:strCache>
            </c:strRef>
          </c:tx>
          <c:spPr>
            <a:ln w="38100">
              <a:solidFill>
                <a:srgbClr val="0099FF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Sheet1!$C$2:$C$99</c:f>
              <c:numCache>
                <c:formatCode>#,##0_);[Red]\(#,##0\)</c:formatCode>
                <c:ptCount val="25"/>
                <c:pt idx="0">
                  <c:v>1192</c:v>
                </c:pt>
                <c:pt idx="1">
                  <c:v>1203</c:v>
                </c:pt>
                <c:pt idx="2">
                  <c:v>1469</c:v>
                </c:pt>
                <c:pt idx="3">
                  <c:v>1384</c:v>
                </c:pt>
                <c:pt idx="4">
                  <c:v>1487</c:v>
                </c:pt>
                <c:pt idx="5">
                  <c:v>1449</c:v>
                </c:pt>
                <c:pt idx="6">
                  <c:v>1397</c:v>
                </c:pt>
                <c:pt idx="7">
                  <c:v>1400</c:v>
                </c:pt>
                <c:pt idx="8">
                  <c:v>1384</c:v>
                </c:pt>
                <c:pt idx="9">
                  <c:v>1427</c:v>
                </c:pt>
                <c:pt idx="10">
                  <c:v>1366</c:v>
                </c:pt>
                <c:pt idx="11">
                  <c:v>1265</c:v>
                </c:pt>
                <c:pt idx="12" formatCode="#,##0;[Red]\-#,##0">
                  <c:v>1335</c:v>
                </c:pt>
                <c:pt idx="13" formatCode="#,##0;[Red]\-#,##0">
                  <c:v>1279</c:v>
                </c:pt>
                <c:pt idx="14" formatCode="#,##0;[Red]\-#,##0">
                  <c:v>1508</c:v>
                </c:pt>
                <c:pt idx="15" formatCode="#,##0;[Red]\-#,##0">
                  <c:v>1401</c:v>
                </c:pt>
                <c:pt idx="16" formatCode="#,##0;[Red]\-#,##0">
                  <c:v>1487</c:v>
                </c:pt>
                <c:pt idx="17" formatCode="#,##0;[Red]\-#,##0">
                  <c:v>1471</c:v>
                </c:pt>
                <c:pt idx="18" formatCode="#,##0;[Red]\-#,##0">
                  <c:v>1472</c:v>
                </c:pt>
                <c:pt idx="19" formatCode="#,##0;[Red]\-#,##0">
                  <c:v>1462</c:v>
                </c:pt>
                <c:pt idx="20" formatCode="#,##0;[Red]\-#,##0">
                  <c:v>1399</c:v>
                </c:pt>
                <c:pt idx="21" formatCode="#,##0;[Red]\-#,##0">
                  <c:v>1348</c:v>
                </c:pt>
                <c:pt idx="22" formatCode="#,##0;[Red]\-#,##0">
                  <c:v>1362</c:v>
                </c:pt>
                <c:pt idx="23" formatCode="#,##0;[Red]\-#,##0">
                  <c:v>1268</c:v>
                </c:pt>
                <c:pt idx="24" formatCode="#,##0;[Red]\-#,##0">
                  <c:v>1209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C6-4523-A80B-9FB61E5385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38100">
              <a:solidFill>
                <a:srgbClr val="FF3399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Sheet1!$D$2:$D$99</c:f>
              <c:numCache>
                <c:formatCode>#,##0_);[Red]\(#,##0\)</c:formatCode>
                <c:ptCount val="25"/>
                <c:pt idx="0">
                  <c:v>630</c:v>
                </c:pt>
                <c:pt idx="1">
                  <c:v>621</c:v>
                </c:pt>
                <c:pt idx="2">
                  <c:v>683</c:v>
                </c:pt>
                <c:pt idx="3">
                  <c:v>655</c:v>
                </c:pt>
                <c:pt idx="4">
                  <c:v>682</c:v>
                </c:pt>
                <c:pt idx="5">
                  <c:v>678</c:v>
                </c:pt>
                <c:pt idx="6">
                  <c:v>659</c:v>
                </c:pt>
                <c:pt idx="7">
                  <c:v>641</c:v>
                </c:pt>
                <c:pt idx="8">
                  <c:v>598</c:v>
                </c:pt>
                <c:pt idx="9">
                  <c:v>633</c:v>
                </c:pt>
                <c:pt idx="10">
                  <c:v>639</c:v>
                </c:pt>
                <c:pt idx="11">
                  <c:v>646</c:v>
                </c:pt>
                <c:pt idx="12" formatCode="#,##0;[Red]\-#,##0">
                  <c:v>649</c:v>
                </c:pt>
                <c:pt idx="13" formatCode="#,##0;[Red]\-#,##0">
                  <c:v>598</c:v>
                </c:pt>
                <c:pt idx="14" formatCode="#,##0;[Red]\-#,##0">
                  <c:v>708</c:v>
                </c:pt>
                <c:pt idx="15" formatCode="#,##0;[Red]\-#,##0">
                  <c:v>704</c:v>
                </c:pt>
                <c:pt idx="16" formatCode="#,##0;[Red]\-#,##0">
                  <c:v>702</c:v>
                </c:pt>
                <c:pt idx="17" formatCode="#,##0;[Red]\-#,##0">
                  <c:v>686</c:v>
                </c:pt>
                <c:pt idx="18" formatCode="#,##0;[Red]\-#,##0">
                  <c:v>705</c:v>
                </c:pt>
                <c:pt idx="19" formatCode="#,##0;[Red]\-#,##0">
                  <c:v>730</c:v>
                </c:pt>
                <c:pt idx="20" formatCode="#,##0;[Red]\-#,##0">
                  <c:v>693</c:v>
                </c:pt>
                <c:pt idx="21" formatCode="#,##0;[Red]\-#,##0">
                  <c:v>1708</c:v>
                </c:pt>
                <c:pt idx="22" formatCode="#,##0;[Red]\-#,##0">
                  <c:v>946</c:v>
                </c:pt>
                <c:pt idx="23" formatCode="#,##0;[Red]\-#,##0">
                  <c:v>1720</c:v>
                </c:pt>
                <c:pt idx="24" formatCode="#,##0;[Red]\-#,##0">
                  <c:v>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C6-4523-A80B-9FB61E5385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Coal/Lignite</c:v>
                </c:pt>
              </c:strCache>
            </c:strRef>
          </c:tx>
          <c:spPr>
            <a:ln w="38100">
              <a:solidFill>
                <a:srgbClr val="7D7447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Sheet1!$E$2:$E$99</c:f>
              <c:numCache>
                <c:formatCode>#,##0_);[Red]\(#,##0\)</c:formatCode>
                <c:ptCount val="25"/>
                <c:pt idx="0">
                  <c:v>913</c:v>
                </c:pt>
                <c:pt idx="1">
                  <c:v>791</c:v>
                </c:pt>
                <c:pt idx="2">
                  <c:v>930</c:v>
                </c:pt>
                <c:pt idx="3">
                  <c:v>909</c:v>
                </c:pt>
                <c:pt idx="4">
                  <c:v>924</c:v>
                </c:pt>
                <c:pt idx="5">
                  <c:v>913</c:v>
                </c:pt>
                <c:pt idx="6">
                  <c:v>926</c:v>
                </c:pt>
                <c:pt idx="7">
                  <c:v>959</c:v>
                </c:pt>
                <c:pt idx="8">
                  <c:v>929</c:v>
                </c:pt>
                <c:pt idx="9">
                  <c:v>746</c:v>
                </c:pt>
                <c:pt idx="10">
                  <c:v>820</c:v>
                </c:pt>
                <c:pt idx="11">
                  <c:v>934</c:v>
                </c:pt>
                <c:pt idx="12" formatCode="#,##0;[Red]\-#,##0">
                  <c:v>755</c:v>
                </c:pt>
                <c:pt idx="13" formatCode="#,##0;[Red]\-#,##0">
                  <c:v>682</c:v>
                </c:pt>
                <c:pt idx="14" formatCode="#,##0;[Red]\-#,##0">
                  <c:v>744</c:v>
                </c:pt>
                <c:pt idx="15" formatCode="#,##0;[Red]\-#,##0">
                  <c:v>761</c:v>
                </c:pt>
                <c:pt idx="16" formatCode="#,##0;[Red]\-#,##0">
                  <c:v>780</c:v>
                </c:pt>
                <c:pt idx="17" formatCode="#,##0;[Red]\-#,##0">
                  <c:v>754</c:v>
                </c:pt>
                <c:pt idx="18" formatCode="#,##0;[Red]\-#,##0">
                  <c:v>678</c:v>
                </c:pt>
                <c:pt idx="19" formatCode="#,##0;[Red]\-#,##0">
                  <c:v>680</c:v>
                </c:pt>
                <c:pt idx="20" formatCode="#,##0;[Red]\-#,##0">
                  <c:v>647</c:v>
                </c:pt>
                <c:pt idx="21" formatCode="#,##0;[Red]\-#,##0">
                  <c:v>650</c:v>
                </c:pt>
                <c:pt idx="22" formatCode="#,##0;[Red]\-#,##0">
                  <c:v>616</c:v>
                </c:pt>
                <c:pt idx="23" formatCode="#,##0;[Red]\-#,##0">
                  <c:v>667</c:v>
                </c:pt>
                <c:pt idx="24" formatCode="#,##0;[Red]\-#,##0">
                  <c:v>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C6-4523-A80B-9FB61E5385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Renewable Energy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Sheet1!$F$2:$F$99</c:f>
              <c:numCache>
                <c:formatCode>#,##0_);[Red]\(#,##0\)</c:formatCode>
                <c:ptCount val="25"/>
                <c:pt idx="0">
                  <c:v>1198.92</c:v>
                </c:pt>
                <c:pt idx="1">
                  <c:v>1132.8399999999999</c:v>
                </c:pt>
                <c:pt idx="2">
                  <c:v>1197.92</c:v>
                </c:pt>
                <c:pt idx="3">
                  <c:v>501.9</c:v>
                </c:pt>
                <c:pt idx="4">
                  <c:v>497.93</c:v>
                </c:pt>
                <c:pt idx="5">
                  <c:v>496.9</c:v>
                </c:pt>
                <c:pt idx="6">
                  <c:v>657.93</c:v>
                </c:pt>
                <c:pt idx="7">
                  <c:v>501.92</c:v>
                </c:pt>
                <c:pt idx="8">
                  <c:v>497.9</c:v>
                </c:pt>
                <c:pt idx="9">
                  <c:v>496.92</c:v>
                </c:pt>
                <c:pt idx="10">
                  <c:v>494.9</c:v>
                </c:pt>
                <c:pt idx="11">
                  <c:v>521.62900000000002</c:v>
                </c:pt>
                <c:pt idx="12" formatCode="#,##0;[Red]\-#,##0">
                  <c:v>1150.93</c:v>
                </c:pt>
                <c:pt idx="13" formatCode="#,##0;[Red]\-#,##0">
                  <c:v>1070.8399999999999</c:v>
                </c:pt>
                <c:pt idx="14" formatCode="#,##0;[Red]\-#,##0">
                  <c:v>1161.93</c:v>
                </c:pt>
                <c:pt idx="15" formatCode="#,##0;[Red]\-#,##0">
                  <c:v>1138.9000000000001</c:v>
                </c:pt>
                <c:pt idx="16" formatCode="#,##0;[Red]\-#,##0">
                  <c:v>665.93</c:v>
                </c:pt>
                <c:pt idx="17" formatCode="#,##0;[Red]\-#,##0">
                  <c:v>495.9</c:v>
                </c:pt>
                <c:pt idx="18" formatCode="#,##0;[Red]\-#,##0">
                  <c:v>493.93</c:v>
                </c:pt>
                <c:pt idx="19" formatCode="#,##0;[Red]\-#,##0">
                  <c:v>489.93</c:v>
                </c:pt>
                <c:pt idx="20" formatCode="#,##0;[Red]\-#,##0">
                  <c:v>487.9</c:v>
                </c:pt>
                <c:pt idx="21" formatCode="#,##0;[Red]\-#,##0">
                  <c:v>491.93</c:v>
                </c:pt>
                <c:pt idx="22" formatCode="#,##0;[Red]\-#,##0">
                  <c:v>491.92</c:v>
                </c:pt>
                <c:pt idx="23" formatCode="#,##0;[Red]\-#,##0">
                  <c:v>490.923</c:v>
                </c:pt>
                <c:pt idx="24" formatCode="#,##0;[Red]\-#,##0">
                  <c:v>1174.925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C6-4523-A80B-9FB61E53859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Sheet1!$G$2:$G$99</c:f>
              <c:numCache>
                <c:formatCode>#,##0_);[Red]\(#,##0\)</c:formatCode>
                <c:ptCount val="25"/>
                <c:pt idx="0">
                  <c:v>6779.92</c:v>
                </c:pt>
                <c:pt idx="1">
                  <c:v>6691.84</c:v>
                </c:pt>
                <c:pt idx="2">
                  <c:v>7636.92</c:v>
                </c:pt>
                <c:pt idx="3">
                  <c:v>6424.9</c:v>
                </c:pt>
                <c:pt idx="4">
                  <c:v>6392.93</c:v>
                </c:pt>
                <c:pt idx="5">
                  <c:v>6325.9</c:v>
                </c:pt>
                <c:pt idx="6">
                  <c:v>6243.93</c:v>
                </c:pt>
                <c:pt idx="7">
                  <c:v>6042.92</c:v>
                </c:pt>
                <c:pt idx="8">
                  <c:v>5980.9</c:v>
                </c:pt>
                <c:pt idx="9">
                  <c:v>6144.92</c:v>
                </c:pt>
                <c:pt idx="10">
                  <c:v>6505.9</c:v>
                </c:pt>
                <c:pt idx="11">
                  <c:v>6933.6289999999999</c:v>
                </c:pt>
                <c:pt idx="12" formatCode="#,##0;[Red]\-#,##0">
                  <c:v>7332.93</c:v>
                </c:pt>
                <c:pt idx="13" formatCode="#,##0;[Red]\-#,##0">
                  <c:v>6793.84</c:v>
                </c:pt>
                <c:pt idx="14" formatCode="#,##0;[Red]\-#,##0">
                  <c:v>7518.93</c:v>
                </c:pt>
                <c:pt idx="15" formatCode="#,##0;[Red]\-#,##0">
                  <c:v>7425.9</c:v>
                </c:pt>
                <c:pt idx="16" formatCode="#,##0;[Red]\-#,##0">
                  <c:v>6970.93</c:v>
                </c:pt>
                <c:pt idx="17" formatCode="#,##0;[Red]\-#,##0">
                  <c:v>6638.9</c:v>
                </c:pt>
                <c:pt idx="18" formatCode="#,##0;[Red]\-#,##0">
                  <c:v>6486.93</c:v>
                </c:pt>
                <c:pt idx="19" formatCode="#,##0;[Red]\-#,##0">
                  <c:v>6647.93</c:v>
                </c:pt>
                <c:pt idx="20" formatCode="#,##0;[Red]\-#,##0">
                  <c:v>6433.9</c:v>
                </c:pt>
                <c:pt idx="21" formatCode="#,##0;[Red]\-#,##0">
                  <c:v>7525.93</c:v>
                </c:pt>
                <c:pt idx="22" formatCode="#,##0;[Red]\-#,##0">
                  <c:v>6872.92</c:v>
                </c:pt>
                <c:pt idx="23" formatCode="#,##0;[Red]\-#,##0">
                  <c:v>7864.9229999999998</c:v>
                </c:pt>
                <c:pt idx="24" formatCode="#,##0;[Red]\-#,##0">
                  <c:v>7427.9250000000002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C6-4523-A80B-9FB61E53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0205072"/>
        <c:axId val="1420204528"/>
      </c:lineChart>
      <c:catAx>
        <c:axId val="142020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20000"/>
          <a:lstStyle/>
          <a:p>
            <a:pPr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0204528"/>
        <c:crosses val="autoZero"/>
        <c:auto val="1"/>
        <c:lblAlgn val="ctr"/>
        <c:lblOffset val="100"/>
        <c:noMultiLvlLbl val="0"/>
      </c:catAx>
      <c:valAx>
        <c:axId val="1420204528"/>
        <c:scaling>
          <c:orientation val="minMax"/>
          <c:max val="1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020507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52268396142893E-2"/>
          <c:y val="4.6785358162937642E-2"/>
          <c:w val="0.90196084046545111"/>
          <c:h val="0.813120722056874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C000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Sheet1!$A$8:$A$28</c:f>
              <c:strCache>
                <c:ptCount val="20"/>
                <c:pt idx="0">
                  <c:v>2547</c:v>
                </c:pt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  <c:pt idx="17">
                  <c:v>2564</c:v>
                </c:pt>
                <c:pt idx="18">
                  <c:v>2565</c:v>
                </c:pt>
                <c:pt idx="19">
                  <c:v>2566*</c:v>
                </c:pt>
              </c:strCache>
            </c:strRef>
          </c:cat>
          <c:val>
            <c:numRef>
              <c:f>Sheet1!$B$8:$B$28</c:f>
              <c:numCache>
                <c:formatCode>#,##0.000;[Red]\-#,##0.000;\ </c:formatCode>
                <c:ptCount val="20"/>
                <c:pt idx="0">
                  <c:v>0.58122964761164708</c:v>
                </c:pt>
                <c:pt idx="1">
                  <c:v>0.57054636034258466</c:v>
                </c:pt>
                <c:pt idx="2">
                  <c:v>0.57113579404115888</c:v>
                </c:pt>
                <c:pt idx="3">
                  <c:v>0.57059258805119051</c:v>
                </c:pt>
                <c:pt idx="4">
                  <c:v>0.55988510913376976</c:v>
                </c:pt>
                <c:pt idx="5">
                  <c:v>0.55988510913376965</c:v>
                </c:pt>
                <c:pt idx="6">
                  <c:v>0.55138082140585387</c:v>
                </c:pt>
                <c:pt idx="7">
                  <c:v>0.53020727060904171</c:v>
                </c:pt>
                <c:pt idx="8">
                  <c:v>0.52978545357857654</c:v>
                </c:pt>
                <c:pt idx="9">
                  <c:v>0.53174488690172228</c:v>
                </c:pt>
                <c:pt idx="10">
                  <c:v>0.53247875503713271</c:v>
                </c:pt>
                <c:pt idx="11">
                  <c:v>0.50736512172098835</c:v>
                </c:pt>
                <c:pt idx="12">
                  <c:v>0.49287266030515786</c:v>
                </c:pt>
                <c:pt idx="13">
                  <c:v>0.47063709384601005</c:v>
                </c:pt>
                <c:pt idx="14">
                  <c:v>0.45941632178419883</c:v>
                </c:pt>
                <c:pt idx="15">
                  <c:v>0.44576800759295515</c:v>
                </c:pt>
                <c:pt idx="16">
                  <c:v>0.44161999593807139</c:v>
                </c:pt>
                <c:pt idx="17">
                  <c:v>0.43329211072089452</c:v>
                </c:pt>
                <c:pt idx="18">
                  <c:v>0.40734211784617047</c:v>
                </c:pt>
                <c:pt idx="19">
                  <c:v>0.39375836899399269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72-4B69-ADED-C55DDB467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4287184"/>
        <c:axId val="1504281200"/>
      </c:lineChart>
      <c:catAx>
        <c:axId val="150428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504281200"/>
        <c:crossesAt val="0"/>
        <c:auto val="1"/>
        <c:lblAlgn val="ctr"/>
        <c:lblOffset val="100"/>
        <c:tickLblSkip val="1"/>
        <c:noMultiLvlLbl val="0"/>
      </c:catAx>
      <c:valAx>
        <c:axId val="1504281200"/>
        <c:scaling>
          <c:orientation val="minMax"/>
          <c:max val="0.8"/>
          <c:min val="0.3000000000000002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504287184"/>
        <c:crosses val="autoZero"/>
        <c:crossBetween val="midCat"/>
        <c:majorUnit val="0.1"/>
        <c:minorUnit val="1.0000000000000005E-2"/>
      </c:valAx>
      <c:spPr>
        <a:solidFill>
          <a:schemeClr val="bg1"/>
        </a:solidFill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73370282496046E-2"/>
          <c:y val="4.6785399912830199E-2"/>
          <c:w val="0.90196084046545111"/>
          <c:h val="0.81312072205687391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C000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Sheet1!$A$10:$A$29</c:f>
              <c:strCache>
                <c:ptCount val="20"/>
                <c:pt idx="0">
                  <c:v>2547</c:v>
                </c:pt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  <c:pt idx="17">
                  <c:v>2564</c:v>
                </c:pt>
                <c:pt idx="18">
                  <c:v>2565</c:v>
                </c:pt>
                <c:pt idx="19">
                  <c:v>2566*</c:v>
                </c:pt>
              </c:strCache>
            </c:strRef>
          </c:cat>
          <c:val>
            <c:numRef>
              <c:f>Sheet1!$B$10:$B$29</c:f>
              <c:numCache>
                <c:formatCode>#,##0.000;[Red]\-#,##0.000;\ </c:formatCode>
                <c:ptCount val="20"/>
                <c:pt idx="0">
                  <c:v>0.64400000000000002</c:v>
                </c:pt>
                <c:pt idx="1">
                  <c:v>0.63400000000000001</c:v>
                </c:pt>
                <c:pt idx="2">
                  <c:v>0.63400000000000001</c:v>
                </c:pt>
                <c:pt idx="3">
                  <c:v>0.63029104342521314</c:v>
                </c:pt>
                <c:pt idx="4">
                  <c:v>0.62377370661413123</c:v>
                </c:pt>
                <c:pt idx="5">
                  <c:v>0.61446253956231267</c:v>
                </c:pt>
                <c:pt idx="6">
                  <c:v>0.6087329233472315</c:v>
                </c:pt>
                <c:pt idx="7">
                  <c:v>0.58446032116769331</c:v>
                </c:pt>
                <c:pt idx="8">
                  <c:v>0.58776415253653325</c:v>
                </c:pt>
                <c:pt idx="9">
                  <c:v>0.58631838957727145</c:v>
                </c:pt>
                <c:pt idx="10">
                  <c:v>0.58717133689590773</c:v>
                </c:pt>
                <c:pt idx="11">
                  <c:v>0.55790283356665482</c:v>
                </c:pt>
                <c:pt idx="12">
                  <c:v>0.5381960220854124</c:v>
                </c:pt>
                <c:pt idx="13">
                  <c:v>0.51158050095646868</c:v>
                </c:pt>
                <c:pt idx="14">
                  <c:v>0.50001345380967732</c:v>
                </c:pt>
                <c:pt idx="15">
                  <c:v>0.48988261318803433</c:v>
                </c:pt>
                <c:pt idx="16">
                  <c:v>0.48642268893908097</c:v>
                </c:pt>
                <c:pt idx="17">
                  <c:v>0.47707795313200552</c:v>
                </c:pt>
                <c:pt idx="18">
                  <c:v>0.445713283726689</c:v>
                </c:pt>
                <c:pt idx="19">
                  <c:v>0.42926417138142292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1D-4DDE-A7F5-60C7EE47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4287728"/>
        <c:axId val="1504280656"/>
      </c:lineChart>
      <c:catAx>
        <c:axId val="150428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504280656"/>
        <c:crossesAt val="0"/>
        <c:auto val="1"/>
        <c:lblAlgn val="ctr"/>
        <c:lblOffset val="100"/>
        <c:tickLblSkip val="1"/>
        <c:noMultiLvlLbl val="0"/>
      </c:catAx>
      <c:valAx>
        <c:axId val="1504280656"/>
        <c:scaling>
          <c:orientation val="minMax"/>
          <c:max val="0.8"/>
          <c:min val="0.30000000000000004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504287728"/>
        <c:crosses val="autoZero"/>
        <c:crossBetween val="midCat"/>
        <c:majorUnit val="0.1"/>
        <c:minorUnit val="1.0000000000000002E-2"/>
      </c:valAx>
      <c:spPr>
        <a:solidFill>
          <a:schemeClr val="bg1"/>
        </a:solidFill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47544129498115E-2"/>
          <c:y val="0.10941210126219203"/>
          <c:w val="0.86700779556736352"/>
          <c:h val="0.77878604579475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rgbClr val="FF9933"/>
            </a:solidFill>
            <a:ln w="381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C99FF"/>
              </a:solidFill>
              <a:ln w="381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472-4AA4-ABA8-F0CE51D73C06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 w="381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472-4AA4-ABA8-F0CE51D73C0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81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472-4AA4-ABA8-F0CE51D73C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6D-473A-AF65-6832A3A8F2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2-4AA4-ABA8-F0CE51D73C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2-4AA4-ABA8-F0CE51D73C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127.1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2-4AA4-ABA8-F0CE51D73C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Crude Oil</c:v>
                </c:pt>
                <c:pt idx="1">
                  <c:v>Condensate</c:v>
                </c:pt>
                <c:pt idx="2">
                  <c:v>Natural Gas</c:v>
                </c:pt>
                <c:pt idx="3">
                  <c:v>Lignite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2.6569227702000604</c:v>
                </c:pt>
                <c:pt idx="1">
                  <c:v>2.9763807077170186</c:v>
                </c:pt>
                <c:pt idx="2">
                  <c:v>2.945400354063008</c:v>
                </c:pt>
                <c:pt idx="3">
                  <c:v>127.13783489351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72-4AA4-ABA8-F0CE51D7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420200176"/>
        <c:axId val="1420200720"/>
      </c:barChart>
      <c:catAx>
        <c:axId val="142020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0200720"/>
        <c:crosses val="autoZero"/>
        <c:auto val="1"/>
        <c:lblAlgn val="ctr"/>
        <c:lblOffset val="100"/>
        <c:noMultiLvlLbl val="0"/>
      </c:catAx>
      <c:valAx>
        <c:axId val="1420200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 w="317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02001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 (ind.RE)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61.694404668729277</c:v>
                </c:pt>
                <c:pt idx="1">
                  <c:v>59.428421296081794</c:v>
                </c:pt>
                <c:pt idx="2">
                  <c:v>54.847357717148668</c:v>
                </c:pt>
                <c:pt idx="3">
                  <c:v>53.973314348813808</c:v>
                </c:pt>
                <c:pt idx="4">
                  <c:v>50.094369669957949</c:v>
                </c:pt>
                <c:pt idx="5">
                  <c:v>47.713007734679742</c:v>
                </c:pt>
                <c:pt idx="6">
                  <c:v>53.779576335147105</c:v>
                </c:pt>
                <c:pt idx="7">
                  <c:v>58.94956068629147</c:v>
                </c:pt>
                <c:pt idx="8">
                  <c:v>57.018122131130625</c:v>
                </c:pt>
                <c:pt idx="9">
                  <c:v>55.253320106473623</c:v>
                </c:pt>
                <c:pt idx="10">
                  <c:v>52.364550234555452</c:v>
                </c:pt>
                <c:pt idx="11">
                  <c:v>52.719701180217903</c:v>
                </c:pt>
                <c:pt idx="12">
                  <c:v>52.948885486421062</c:v>
                </c:pt>
                <c:pt idx="13">
                  <c:v>50.171214751017501</c:v>
                </c:pt>
                <c:pt idx="14" formatCode="#,##0;[Red]\-#,##0;\ ">
                  <c:v>52.46004126859647</c:v>
                </c:pt>
                <c:pt idx="15" formatCode="#,##0;[Red]\-#,##0;\ ">
                  <c:v>53.034821913501709</c:v>
                </c:pt>
                <c:pt idx="16" formatCode="#,##0;[Red]\-#,##0;\ ">
                  <c:v>54.674523380039894</c:v>
                </c:pt>
                <c:pt idx="17" formatCode="#,##0;[Red]\-#,##0;\ ">
                  <c:v>57.453387091989207</c:v>
                </c:pt>
                <c:pt idx="18" formatCode="#,##0;[Red]\-#,##0;\ ">
                  <c:v>60.88745836540982</c:v>
                </c:pt>
                <c:pt idx="19" formatCode="#,##0;[Red]\-#,##0;\ ">
                  <c:v>60.729095254166488</c:v>
                </c:pt>
                <c:pt idx="20" formatCode="#,##0;[Red]\-#,##0;\ ">
                  <c:v>61.606370610735908</c:v>
                </c:pt>
                <c:pt idx="21" formatCode="#,##0;[Red]\-#,##0;\ ">
                  <c:v>61.29391767884912</c:v>
                </c:pt>
                <c:pt idx="22" formatCode="#,##0;[Red]\-#,##0;\ ">
                  <c:v>61.185375500389874</c:v>
                </c:pt>
                <c:pt idx="23" formatCode="#,##0;[Red]\-#,##0;\ ">
                  <c:v>61.225603011453209</c:v>
                </c:pt>
                <c:pt idx="24" formatCode="#,##0;[Red]\-#,##0;\ ">
                  <c:v>58.062068251596763</c:v>
                </c:pt>
                <c:pt idx="25" formatCode="#,##0;[Red]\-#,##0;\ ">
                  <c:v>59.722178162330152</c:v>
                </c:pt>
                <c:pt idx="26" formatCode="#,##0;[Red]\-#,##0;\ ">
                  <c:v>56.580132001814739</c:v>
                </c:pt>
                <c:pt idx="27" formatCode="#,##0;[Red]\-#,##0;\ ">
                  <c:v>54.654691474749448</c:v>
                </c:pt>
                <c:pt idx="28" formatCode="#,##0;[Red]\-#,##0;\ ">
                  <c:v>56.037673812553834</c:v>
                </c:pt>
                <c:pt idx="29" formatCode="#,##0;[Red]\-#,##0;\ ">
                  <c:v>51.364018177042581</c:v>
                </c:pt>
                <c:pt idx="30" formatCode="#,##0;[Red]\-#,##0;\ ">
                  <c:v>47.926578765564898</c:v>
                </c:pt>
                <c:pt idx="31" formatCode="#,##0;[Red]\-#,##0;\ ">
                  <c:v>44.922032024099224</c:v>
                </c:pt>
                <c:pt idx="32" formatCode="#,##0;[Red]\-#,##0;\ ">
                  <c:v>45.864878958555479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8-4CAC-8B41-480B8C97C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261986032"/>
        <c:axId val="1261988208"/>
      </c:barChart>
      <c:catAx>
        <c:axId val="126198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1988208"/>
        <c:crosses val="autoZero"/>
        <c:auto val="1"/>
        <c:lblAlgn val="ctr"/>
        <c:lblOffset val="100"/>
        <c:noMultiLvlLbl val="0"/>
      </c:catAx>
      <c:valAx>
        <c:axId val="1261988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19860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44682631914056E-2"/>
          <c:y val="3.4120200570031893E-2"/>
          <c:w val="0.91049019032034284"/>
          <c:h val="0.8515409760867106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Crude Oil+Condensate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17.863526259228887</c:v>
                </c:pt>
                <c:pt idx="1">
                  <c:v>16.100115421117856</c:v>
                </c:pt>
                <c:pt idx="2">
                  <c:v>14.017856596557349</c:v>
                </c:pt>
                <c:pt idx="3">
                  <c:v>12.358910094563628</c:v>
                </c:pt>
                <c:pt idx="4">
                  <c:v>10.194270580762353</c:v>
                </c:pt>
                <c:pt idx="5">
                  <c:v>8.6957668839610367</c:v>
                </c:pt>
                <c:pt idx="6">
                  <c:v>8.7688258606999643</c:v>
                </c:pt>
                <c:pt idx="7">
                  <c:v>9.7549374560817608</c:v>
                </c:pt>
                <c:pt idx="8">
                  <c:v>10.268916948111695</c:v>
                </c:pt>
                <c:pt idx="9">
                  <c:v>14.503877462476316</c:v>
                </c:pt>
                <c:pt idx="10">
                  <c:v>13.781950730490752</c:v>
                </c:pt>
                <c:pt idx="11">
                  <c:v>15.6</c:v>
                </c:pt>
                <c:pt idx="12">
                  <c:v>17.810025326086933</c:v>
                </c:pt>
                <c:pt idx="13">
                  <c:v>15.180167882281642</c:v>
                </c:pt>
                <c:pt idx="14">
                  <c:v>18.931336994002201</c:v>
                </c:pt>
                <c:pt idx="15">
                  <c:v>20.662976417680898</c:v>
                </c:pt>
                <c:pt idx="16">
                  <c:v>21.333861873810644</c:v>
                </c:pt>
                <c:pt idx="17" formatCode="#,##0;[Red]\-#,##0;\ ">
                  <c:v>22.19735983646521</c:v>
                </c:pt>
                <c:pt idx="18" formatCode="#,##0;[Red]\-#,##0;\ ">
                  <c:v>23.4904904002316</c:v>
                </c:pt>
                <c:pt idx="19" formatCode="#,##0;[Red]\-#,##0;\ ">
                  <c:v>22.783509487712355</c:v>
                </c:pt>
                <c:pt idx="20" formatCode="#,##0;[Red]\-#,##0;\ ">
                  <c:v>22.396666021664377</c:v>
                </c:pt>
                <c:pt idx="21" formatCode="#,##0;[Red]\-#,##0;\ ">
                  <c:v>22.035561479244219</c:v>
                </c:pt>
                <c:pt idx="22" formatCode="#,##0;[Red]\-#,##0;\ ">
                  <c:v>21.400867176313209</c:v>
                </c:pt>
                <c:pt idx="23" formatCode="#,##0;[Red]\-#,##0;\ ">
                  <c:v>21.844777735072892</c:v>
                </c:pt>
                <c:pt idx="24" formatCode="#,##0;[Red]\-#,##0;\ ">
                  <c:v>21.494668569794136</c:v>
                </c:pt>
                <c:pt idx="25" formatCode="#,##0;[Red]\-#,##0;\ ">
                  <c:v>23.235531925194611</c:v>
                </c:pt>
                <c:pt idx="26" formatCode="#,##0;[Red]\-#,##0;\ ">
                  <c:v>21.001276057087946</c:v>
                </c:pt>
                <c:pt idx="27" formatCode="#,##0;[Red]\-#,##0;\ ">
                  <c:v>19.166171695669263</c:v>
                </c:pt>
                <c:pt idx="28" formatCode="#,##0;[Red]\-#,##0;\ ">
                  <c:v>20.816664855356308</c:v>
                </c:pt>
                <c:pt idx="29" formatCode="#,##0;[Red]\-#,##0;\ ">
                  <c:v>19.350801782812074</c:v>
                </c:pt>
                <c:pt idx="30" formatCode="#,##0;[Red]\-#,##0;\ ">
                  <c:v>16.633090523479641</c:v>
                </c:pt>
                <c:pt idx="31" formatCode="#,##0;[Red]\-#,##0;\ ">
                  <c:v>13.323065203114478</c:v>
                </c:pt>
                <c:pt idx="32" formatCode="#,##0;[Red]\-#,##0;\ ">
                  <c:v>13.100261184531814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D0-42B3-8E14-4A1850A869E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Coal+Lignite</c:v>
                </c:pt>
              </c:strCache>
            </c:strRef>
          </c:tx>
          <c:spPr>
            <a:ln w="762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Sheet1!$C$2:$C$35</c:f>
              <c:numCache>
                <c:formatCode>_-* #,##0_-;\-* #,##0_-;_-* "-"??_-;_-@_-</c:formatCode>
                <c:ptCount val="33"/>
                <c:pt idx="0">
                  <c:v>93.610623318329289</c:v>
                </c:pt>
                <c:pt idx="1">
                  <c:v>93.595550400304077</c:v>
                </c:pt>
                <c:pt idx="2">
                  <c:v>89.135319003922575</c:v>
                </c:pt>
                <c:pt idx="3">
                  <c:v>84.935576419204438</c:v>
                </c:pt>
                <c:pt idx="4">
                  <c:v>79.145414288335331</c:v>
                </c:pt>
                <c:pt idx="5">
                  <c:v>72.995554994920099</c:v>
                </c:pt>
                <c:pt idx="6">
                  <c:v>77.62869554877291</c:v>
                </c:pt>
                <c:pt idx="7">
                  <c:v>85.942889892239521</c:v>
                </c:pt>
                <c:pt idx="8">
                  <c:v>74.706222383310333</c:v>
                </c:pt>
                <c:pt idx="9">
                  <c:v>67.217096262594993</c:v>
                </c:pt>
                <c:pt idx="10">
                  <c:v>65.339110738564628</c:v>
                </c:pt>
                <c:pt idx="11">
                  <c:v>62.7</c:v>
                </c:pt>
                <c:pt idx="12">
                  <c:v>54.800641632464064</c:v>
                </c:pt>
                <c:pt idx="13">
                  <c:v>54.957339214608169</c:v>
                </c:pt>
                <c:pt idx="14">
                  <c:v>53.523433935056296</c:v>
                </c:pt>
                <c:pt idx="15">
                  <c:v>43.87277575561501</c:v>
                </c:pt>
                <c:pt idx="16">
                  <c:v>35.948381134732969</c:v>
                </c:pt>
                <c:pt idx="17" formatCode="#,##0;[Red]\-#,##0;\ ">
                  <c:v>32.82544268403143</c:v>
                </c:pt>
                <c:pt idx="18" formatCode="#,##0;[Red]\-#,##0;\ ">
                  <c:v>31.972968908345472</c:v>
                </c:pt>
                <c:pt idx="19" formatCode="#,##0;[Red]\-#,##0;\ ">
                  <c:v>32.298992678645966</c:v>
                </c:pt>
                <c:pt idx="20" formatCode="#,##0;[Red]\-#,##0;\ ">
                  <c:v>37.631387697081053</c:v>
                </c:pt>
                <c:pt idx="21" formatCode="#,##0;[Red]\-#,##0;\ ">
                  <c:v>29.313701909552275</c:v>
                </c:pt>
                <c:pt idx="22" formatCode="#,##0;[Red]\-#,##0;\ ">
                  <c:v>29.592710182085586</c:v>
                </c:pt>
                <c:pt idx="23" formatCode="#,##0;[Red]\-#,##0;\ ">
                  <c:v>26.300387909141104</c:v>
                </c:pt>
                <c:pt idx="24" formatCode="#,##0;[Red]\-#,##0;\ ">
                  <c:v>22.141203823460838</c:v>
                </c:pt>
                <c:pt idx="25" formatCode="#,##0;[Red]\-#,##0;\ ">
                  <c:v>24.177553390237414</c:v>
                </c:pt>
                <c:pt idx="26" formatCode="#,##0;[Red]\-#,##0;\ ">
                  <c:v>22.86332025807582</c:v>
                </c:pt>
                <c:pt idx="27" formatCode="#,##0;[Red]\-#,##0;\ ">
                  <c:v>19.530276243982851</c:v>
                </c:pt>
                <c:pt idx="28" formatCode="#,##0;[Red]\-#,##0;\ ">
                  <c:v>20.781406770087294</c:v>
                </c:pt>
                <c:pt idx="29" formatCode="#,##0;[Red]\-#,##0;\ ">
                  <c:v>18.113383478643421</c:v>
                </c:pt>
                <c:pt idx="30" formatCode="#,##0;[Red]\-#,##0;\ ">
                  <c:v>19.082342603438612</c:v>
                </c:pt>
                <c:pt idx="31" formatCode="#,##0;[Red]\-#,##0;\ ">
                  <c:v>20.230352337170224</c:v>
                </c:pt>
                <c:pt idx="32" formatCode="#,##0;[Red]\-#,##0;\ ">
                  <c:v>17.333391162888351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D0-42B3-8E14-4A1850A869EA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NG</c:v>
                </c:pt>
              </c:strCache>
            </c:strRef>
          </c:tx>
          <c:spPr>
            <a:ln w="76200">
              <a:solidFill>
                <a:srgbClr val="FF3399"/>
              </a:solidFill>
            </a:ln>
          </c:spPr>
          <c:marker>
            <c:symbol val="none"/>
          </c:marker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Sheet1!$D$2:$D$35</c:f>
              <c:numCache>
                <c:formatCode>_-* #,##0_-;\-* #,##0_-;_-* "-"??_-;_-@_-</c:formatCode>
                <c:ptCount val="3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99.872635721810227</c:v>
                </c:pt>
                <c:pt idx="8">
                  <c:v>99.919267775112047</c:v>
                </c:pt>
                <c:pt idx="9">
                  <c:v>92.208835764450697</c:v>
                </c:pt>
                <c:pt idx="10">
                  <c:v>79.271739228092756</c:v>
                </c:pt>
                <c:pt idx="11">
                  <c:v>76.3</c:v>
                </c:pt>
                <c:pt idx="12">
                  <c:v>75.160812261165944</c:v>
                </c:pt>
                <c:pt idx="13">
                  <c:v>74.796533860406214</c:v>
                </c:pt>
                <c:pt idx="14">
                  <c:v>72.760089115064545</c:v>
                </c:pt>
                <c:pt idx="15">
                  <c:v>72.995029839975331</c:v>
                </c:pt>
                <c:pt idx="16">
                  <c:v>73.49684028691415</c:v>
                </c:pt>
                <c:pt idx="17" formatCode="#,##0;[Red]\-#,##0;\ ">
                  <c:v>77.028566986143105</c:v>
                </c:pt>
                <c:pt idx="18" formatCode="#,##0;[Red]\-#,##0;\ ">
                  <c:v>78.806197305305631</c:v>
                </c:pt>
                <c:pt idx="19" formatCode="#,##0;[Red]\-#,##0;\ ">
                  <c:v>80.405609343070125</c:v>
                </c:pt>
                <c:pt idx="20" formatCode="#,##0;[Red]\-#,##0;\ ">
                  <c:v>79.379214128662554</c:v>
                </c:pt>
                <c:pt idx="21" formatCode="#,##0;[Red]\-#,##0;\ ">
                  <c:v>80.775933672292496</c:v>
                </c:pt>
                <c:pt idx="22" formatCode="#,##0;[Red]\-#,##0;\ ">
                  <c:v>79.950400308693006</c:v>
                </c:pt>
                <c:pt idx="23" formatCode="#,##0;[Red]\-#,##0;\ ">
                  <c:v>79.879631939225405</c:v>
                </c:pt>
                <c:pt idx="24" formatCode="#,##0;[Red]\-#,##0;\ ">
                  <c:v>75.290150077330992</c:v>
                </c:pt>
                <c:pt idx="25" formatCode="#,##0;[Red]\-#,##0;\ ">
                  <c:v>75.079027311025641</c:v>
                </c:pt>
                <c:pt idx="26" formatCode="#,##0;[Red]\-#,##0;\ ">
                  <c:v>72.696326531374837</c:v>
                </c:pt>
                <c:pt idx="27" formatCode="#,##0;[Red]\-#,##0;\ ">
                  <c:v>71.787371406910225</c:v>
                </c:pt>
                <c:pt idx="28" formatCode="#,##0;[Red]\-#,##0;\ ">
                  <c:v>72.197225038709533</c:v>
                </c:pt>
                <c:pt idx="29" formatCode="#,##0;[Red]\-#,##0;\ ">
                  <c:v>69.384043178980178</c:v>
                </c:pt>
                <c:pt idx="30" formatCode="#,##0;[Red]\-#,##0;\ ">
                  <c:v>67.780005273553243</c:v>
                </c:pt>
                <c:pt idx="31" formatCode="#,##0;[Red]\-#,##0;\ ">
                  <c:v>61.928656685314053</c:v>
                </c:pt>
                <c:pt idx="32" formatCode="#,##0;[Red]\-#,##0;\ ">
                  <c:v>64.39725655451744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D0-42B3-8E14-4A1850A86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1988752"/>
        <c:axId val="1366435504"/>
      </c:lineChart>
      <c:catAx>
        <c:axId val="126198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66435504"/>
        <c:crosses val="autoZero"/>
        <c:auto val="1"/>
        <c:lblAlgn val="ctr"/>
        <c:lblOffset val="100"/>
        <c:noMultiLvlLbl val="0"/>
      </c:catAx>
      <c:valAx>
        <c:axId val="136643550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198875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7C80"/>
            </a:solidFill>
            <a:ln w="381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763988360295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98-48DA-A599-6DBAC68B34BB}"/>
                </c:ext>
              </c:extLst>
            </c:dLbl>
            <c:dLbl>
              <c:idx val="27"/>
              <c:layout>
                <c:manualLayout>
                  <c:x val="1.4456499368922587E-3"/>
                  <c:y val="-1.003546787208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98-48DA-A599-6DBAC68B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57.576039320560128</c:v>
                </c:pt>
                <c:pt idx="1">
                  <c:v>58.63371215416975</c:v>
                </c:pt>
                <c:pt idx="2">
                  <c:v>57.580576651089522</c:v>
                </c:pt>
                <c:pt idx="3">
                  <c:v>60.95230886056482</c:v>
                </c:pt>
                <c:pt idx="4">
                  <c:v>63.288871678144162</c:v>
                </c:pt>
                <c:pt idx="5">
                  <c:v>72.015239329566555</c:v>
                </c:pt>
                <c:pt idx="6">
                  <c:v>77.077679619275912</c:v>
                </c:pt>
                <c:pt idx="7">
                  <c:v>84.438729567294544</c:v>
                </c:pt>
                <c:pt idx="8">
                  <c:v>79.591339838082177</c:v>
                </c:pt>
                <c:pt idx="9">
                  <c:v>73.985737099894692</c:v>
                </c:pt>
                <c:pt idx="10">
                  <c:v>77.430655342441355</c:v>
                </c:pt>
                <c:pt idx="11">
                  <c:v>74.396864239010824</c:v>
                </c:pt>
                <c:pt idx="12">
                  <c:v>78.804668325841462</c:v>
                </c:pt>
                <c:pt idx="13">
                  <c:v>80.926643953131745</c:v>
                </c:pt>
                <c:pt idx="14">
                  <c:v>79.597579596580275</c:v>
                </c:pt>
                <c:pt idx="15" formatCode="#,##0;[Red]\-#,##0;\ ">
                  <c:v>80.856471290127146</c:v>
                </c:pt>
                <c:pt idx="16" formatCode="#,##0;[Red]\-#,##0;\ ">
                  <c:v>78.734892983536739</c:v>
                </c:pt>
                <c:pt idx="17" formatCode="#,##0;[Red]\-#,##0;\ ">
                  <c:v>82.890156555899367</c:v>
                </c:pt>
                <c:pt idx="18" formatCode="#,##0;[Red]\-#,##0;\ ">
                  <c:v>78.508134396226453</c:v>
                </c:pt>
                <c:pt idx="19" formatCode="#,##0;[Red]\-#,##0;\ ">
                  <c:v>72.62159187921138</c:v>
                </c:pt>
                <c:pt idx="20" formatCode="#,##0;[Red]\-#,##0;\ ">
                  <c:v>77.511929966457615</c:v>
                </c:pt>
                <c:pt idx="21" formatCode="#,##0;[Red]\-#,##0;\ ">
                  <c:v>74.8357389526617</c:v>
                </c:pt>
                <c:pt idx="22" formatCode="#,##0;[Red]\-#,##0;\ ">
                  <c:v>74.587287798568696</c:v>
                </c:pt>
                <c:pt idx="23" formatCode="#,##0;[Red]\-#,##0;\ ">
                  <c:v>66.370673656273823</c:v>
                </c:pt>
                <c:pt idx="24" formatCode="#,##0;[Red]\-#,##0;\ ">
                  <c:v>65.4214072016442</c:v>
                </c:pt>
                <c:pt idx="25" formatCode="#,##0;[Red]\-#,##0;\ ">
                  <c:v>66.108649615500013</c:v>
                </c:pt>
                <c:pt idx="26" formatCode="#,##0;[Red]\-#,##0;\ ">
                  <c:v>61.692144810332927</c:v>
                </c:pt>
                <c:pt idx="27" formatCode="#,##0;[Red]\-#,##0;\ ">
                  <c:v>60.547443263099275</c:v>
                </c:pt>
                <c:pt idx="28" formatCode="#,##0;[Red]\-#,##0;\ ">
                  <c:v>57.318458524233954</c:v>
                </c:pt>
                <c:pt idx="29" formatCode="#,##0;[Red]\-#,##0;\ ">
                  <c:v>53.818484946567366</c:v>
                </c:pt>
                <c:pt idx="30" formatCode="#,##0;[Red]\-#,##0;\ ">
                  <c:v>54.217026524574209</c:v>
                </c:pt>
                <c:pt idx="31" formatCode="#,##0;[Red]\-#,##0;\ ">
                  <c:v>61.657742123422075</c:v>
                </c:pt>
                <c:pt idx="32">
                  <c:v>65.191297151690435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98-48DA-A599-6DBAC68B3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FAR EAST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98-48DA-A599-6DBAC68B34BB}"/>
                </c:ext>
              </c:extLst>
            </c:dLbl>
            <c:dLbl>
              <c:idx val="27"/>
              <c:layout>
                <c:manualLayout>
                  <c:x val="3.0358648674737414E-2"/>
                  <c:y val="2.759753664822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98-48DA-A599-6DBAC68B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Sheet1!$C$2:$C$35</c:f>
              <c:numCache>
                <c:formatCode>0</c:formatCode>
                <c:ptCount val="33"/>
                <c:pt idx="0">
                  <c:v>40.752496509114479</c:v>
                </c:pt>
                <c:pt idx="1">
                  <c:v>35.847024213342728</c:v>
                </c:pt>
                <c:pt idx="2">
                  <c:v>39.563027538737252</c:v>
                </c:pt>
                <c:pt idx="3">
                  <c:v>37.129734583812095</c:v>
                </c:pt>
                <c:pt idx="4">
                  <c:v>34.116029216933143</c:v>
                </c:pt>
                <c:pt idx="5">
                  <c:v>26.243136576266419</c:v>
                </c:pt>
                <c:pt idx="6">
                  <c:v>19.451852677878943</c:v>
                </c:pt>
                <c:pt idx="7">
                  <c:v>14.493835355562224</c:v>
                </c:pt>
                <c:pt idx="8">
                  <c:v>15.554784256840406</c:v>
                </c:pt>
                <c:pt idx="9">
                  <c:v>20.642634694204016</c:v>
                </c:pt>
                <c:pt idx="10">
                  <c:v>17.705715483470787</c:v>
                </c:pt>
                <c:pt idx="11">
                  <c:v>18.821550702649201</c:v>
                </c:pt>
                <c:pt idx="12">
                  <c:v>18.10748842548789</c:v>
                </c:pt>
                <c:pt idx="13">
                  <c:v>14.376491025145738</c:v>
                </c:pt>
                <c:pt idx="14">
                  <c:v>13.343455891485828</c:v>
                </c:pt>
                <c:pt idx="15" formatCode="#,##0;[Red]\-#,##0;\ ">
                  <c:v>11.893437718413789</c:v>
                </c:pt>
                <c:pt idx="16" formatCode="#,##0;[Red]\-#,##0;\ ">
                  <c:v>9.0465619785805274</c:v>
                </c:pt>
                <c:pt idx="17" formatCode="#,##0;[Red]\-#,##0;\ ">
                  <c:v>7.0808831384488524</c:v>
                </c:pt>
                <c:pt idx="18" formatCode="#,##0;[Red]\-#,##0;\ ">
                  <c:v>12.922653362670559</c:v>
                </c:pt>
                <c:pt idx="19" formatCode="#,##0;[Red]\-#,##0;\ ">
                  <c:v>8.9718830166891106</c:v>
                </c:pt>
                <c:pt idx="20" formatCode="#,##0;[Red]\-#,##0;\ ">
                  <c:v>8.0630584979670985</c:v>
                </c:pt>
                <c:pt idx="21" formatCode="#,##0;[Red]\-#,##0;\ ">
                  <c:v>8.0343045430283535</c:v>
                </c:pt>
                <c:pt idx="22" formatCode="#,##0;[Red]\-#,##0;\ ">
                  <c:v>8.6747882186801206</c:v>
                </c:pt>
                <c:pt idx="23" formatCode="#,##0;[Red]\-#,##0;\ ">
                  <c:v>9.6696856560737849</c:v>
                </c:pt>
                <c:pt idx="24" formatCode="#,##0;[Red]\-#,##0;\ ">
                  <c:v>20.003013245188885</c:v>
                </c:pt>
                <c:pt idx="25" formatCode="#,##0;[Red]\-#,##0;\ ">
                  <c:v>19.400977574554112</c:v>
                </c:pt>
                <c:pt idx="26" formatCode="#,##0;[Red]\-#,##0;\ ">
                  <c:v>19.919726296900237</c:v>
                </c:pt>
                <c:pt idx="27" formatCode="#,##0;[Red]\-#,##0;\ ">
                  <c:v>14.91846841237453</c:v>
                </c:pt>
                <c:pt idx="28" formatCode="#,##0;[Red]\-#,##0;\ ">
                  <c:v>14.766916392574345</c:v>
                </c:pt>
                <c:pt idx="29" formatCode="#,##0;[Red]\-#,##0;\ ">
                  <c:v>13.779431473017937</c:v>
                </c:pt>
                <c:pt idx="30" formatCode="#,##0;[Red]\-#,##0;\ ">
                  <c:v>15.558306946557146</c:v>
                </c:pt>
                <c:pt idx="31" formatCode="#,##0;[Red]\-#,##0;\ ">
                  <c:v>12.795258872448381</c:v>
                </c:pt>
                <c:pt idx="32">
                  <c:v>11.202324830588857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98-48DA-A599-6DBAC68B34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98-48DA-A599-6DBAC68B34BB}"/>
                </c:ext>
              </c:extLst>
            </c:dLbl>
            <c:dLbl>
              <c:idx val="27"/>
              <c:layout>
                <c:manualLayout>
                  <c:x val="2.6021698864060642E-2"/>
                  <c:y val="3.51241375522861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98-48DA-A599-6DBAC68B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Sheet1!$D$2:$D$35</c:f>
              <c:numCache>
                <c:formatCode>0</c:formatCode>
                <c:ptCount val="33"/>
                <c:pt idx="0">
                  <c:v>1.6714641703253925</c:v>
                </c:pt>
                <c:pt idx="1">
                  <c:v>5.5192636324875384</c:v>
                </c:pt>
                <c:pt idx="2">
                  <c:v>2.8563958101732374</c:v>
                </c:pt>
                <c:pt idx="3">
                  <c:v>1.917956555623088</c:v>
                </c:pt>
                <c:pt idx="4">
                  <c:v>2.5950991049226966</c:v>
                </c:pt>
                <c:pt idx="5">
                  <c:v>1.7416240941670296</c:v>
                </c:pt>
                <c:pt idx="6">
                  <c:v>3.4704677028451405</c:v>
                </c:pt>
                <c:pt idx="7">
                  <c:v>1.0674350771432357</c:v>
                </c:pt>
                <c:pt idx="8">
                  <c:v>4.8538759050774285</c:v>
                </c:pt>
                <c:pt idx="9">
                  <c:v>5.3716282059012981</c:v>
                </c:pt>
                <c:pt idx="10">
                  <c:v>4.8636291740878654</c:v>
                </c:pt>
                <c:pt idx="11">
                  <c:v>6.7815850583399646</c:v>
                </c:pt>
                <c:pt idx="12">
                  <c:v>3.087843248670644</c:v>
                </c:pt>
                <c:pt idx="13">
                  <c:v>4.6968650217225134</c:v>
                </c:pt>
                <c:pt idx="14">
                  <c:v>7.0589645119339028</c:v>
                </c:pt>
                <c:pt idx="15" formatCode="#,##0;[Red]\-#,##0;\ ">
                  <c:v>7.2500909914590617</c:v>
                </c:pt>
                <c:pt idx="16" formatCode="#,##0;[Red]\-#,##0;\ ">
                  <c:v>12.218545037882727</c:v>
                </c:pt>
                <c:pt idx="17" formatCode="#,##0;[Red]\-#,##0;\ ">
                  <c:v>10.028960305651767</c:v>
                </c:pt>
                <c:pt idx="18" formatCode="#,##0;[Red]\-#,##0;\ ">
                  <c:v>8.5692122411029796</c:v>
                </c:pt>
                <c:pt idx="19" formatCode="#,##0;[Red]\-#,##0;\ ">
                  <c:v>18.406525104099519</c:v>
                </c:pt>
                <c:pt idx="20" formatCode="#,##0;[Red]\-#,##0;\ ">
                  <c:v>14.425011535575299</c:v>
                </c:pt>
                <c:pt idx="21" formatCode="#,##0;[Red]\-#,##0;\ ">
                  <c:v>17.129956504309956</c:v>
                </c:pt>
                <c:pt idx="22" formatCode="#,##0;[Red]\-#,##0;\ ">
                  <c:v>16.737923982751177</c:v>
                </c:pt>
                <c:pt idx="23" formatCode="#,##0;[Red]\-#,##0;\ ">
                  <c:v>23.959640687652396</c:v>
                </c:pt>
                <c:pt idx="24" formatCode="#,##0;[Red]\-#,##0;\ ">
                  <c:v>14.57557955316692</c:v>
                </c:pt>
                <c:pt idx="25" formatCode="#,##0;[Red]\-#,##0;\ ">
                  <c:v>14.490372809945887</c:v>
                </c:pt>
                <c:pt idx="26" formatCode="#,##0;[Red]\-#,##0;\ ">
                  <c:v>18.388128892766833</c:v>
                </c:pt>
                <c:pt idx="27" formatCode="#,##0;[Red]\-#,##0;\ ">
                  <c:v>24.534088324526191</c:v>
                </c:pt>
                <c:pt idx="28" formatCode="#,##0;[Red]\-#,##0;\ ">
                  <c:v>27.914625083191698</c:v>
                </c:pt>
                <c:pt idx="29" formatCode="#,##0;[Red]\-#,##0;\ ">
                  <c:v>32.40208358041469</c:v>
                </c:pt>
                <c:pt idx="30" formatCode="#,##0;[Red]\-#,##0;\ ">
                  <c:v>30.224666528868653</c:v>
                </c:pt>
                <c:pt idx="31" formatCode="#,##0;[Red]\-#,##0;\ ">
                  <c:v>25.546999004129546</c:v>
                </c:pt>
                <c:pt idx="32">
                  <c:v>23.606378017720701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98-48DA-A599-6DBAC68B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73132128"/>
        <c:axId val="1373132672"/>
      </c:barChart>
      <c:catAx>
        <c:axId val="137313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73132672"/>
        <c:crosses val="autoZero"/>
        <c:auto val="1"/>
        <c:lblAlgn val="ctr"/>
        <c:lblOffset val="100"/>
        <c:noMultiLvlLbl val="0"/>
      </c:catAx>
      <c:valAx>
        <c:axId val="137313267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731321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Myanmar</c:v>
                </c:pt>
              </c:strCache>
            </c:strRef>
          </c:tx>
          <c:spPr>
            <a:solidFill>
              <a:srgbClr val="FF7C80"/>
            </a:solidFill>
            <a:ln w="381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697441025071289E-3"/>
                  <c:y val="5.3258543629167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12-4DA1-A947-C7338D6FD481}"/>
                </c:ext>
              </c:extLst>
            </c:dLbl>
            <c:dLbl>
              <c:idx val="19"/>
              <c:layout>
                <c:manualLayout>
                  <c:x val="3.2334370255156723E-2"/>
                  <c:y val="5.10112375346309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2-4DA1-A947-C7338D6FD481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12-4DA1-A947-C7338D6FD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2566*</c:v>
                </c:pt>
              </c:strCache>
            </c:strRef>
          </c:cat>
          <c:val>
            <c:numRef>
              <c:f>Sheet1!$B$2:$B$27</c:f>
              <c:numCache>
                <c:formatCode>_-* #,##0_-;\-* #,##0_-;_-* "-"??_-;_-@_-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 formatCode="#,##0;[Red]\-#,##0;\ ">
                  <c:v>100</c:v>
                </c:pt>
                <c:pt idx="9" formatCode="#,##0;[Red]\-#,##0;\ ">
                  <c:v>100</c:v>
                </c:pt>
                <c:pt idx="10" formatCode="#,##0;[Red]\-#,##0;\ ">
                  <c:v>100</c:v>
                </c:pt>
                <c:pt idx="11" formatCode="#,##0;[Red]\-#,##0;\ ">
                  <c:v>100</c:v>
                </c:pt>
                <c:pt idx="12" formatCode="#,##0;[Red]\-#,##0;\ ">
                  <c:v>100</c:v>
                </c:pt>
                <c:pt idx="13" formatCode="#,##0;[Red]\-#,##0;\ ">
                  <c:v>89.465498604286338</c:v>
                </c:pt>
                <c:pt idx="14" formatCode="#,##0;[Red]\-#,##0;\ ">
                  <c:v>86.364940586161609</c:v>
                </c:pt>
                <c:pt idx="15" formatCode="#,##0;[Red]\-#,##0;\ ">
                  <c:v>81.141608177797949</c:v>
                </c:pt>
                <c:pt idx="16" formatCode="#,##0;[Red]\-#,##0;\ ">
                  <c:v>82.263033390741668</c:v>
                </c:pt>
                <c:pt idx="17" formatCode="#,##0;[Red]\-#,##0;\ ">
                  <c:v>73.157034428150226</c:v>
                </c:pt>
                <c:pt idx="18" formatCode="#,##0;[Red]\-#,##0;\ ">
                  <c:v>68.738161452625647</c:v>
                </c:pt>
                <c:pt idx="19" formatCode="#,##0;[Red]\-#,##0;\ ">
                  <c:v>62.37414983017684</c:v>
                </c:pt>
                <c:pt idx="20" formatCode="#,##0;[Red]\-#,##0;\ ">
                  <c:v>58.148347351499517</c:v>
                </c:pt>
                <c:pt idx="21" formatCode="#,##0;[Red]\-#,##0;\ ">
                  <c:v>52.862843351414647</c:v>
                </c:pt>
                <c:pt idx="22" formatCode="#,##0;[Red]\-#,##0;\ ">
                  <c:v>48.305192893377843</c:v>
                </c:pt>
                <c:pt idx="23" formatCode="#,##0;[Red]\-#,##0;\ ">
                  <c:v>45.518966023304287</c:v>
                </c:pt>
                <c:pt idx="24" formatCode="#,##0;[Red]\-#,##0;\ ">
                  <c:v>42.081764493818888</c:v>
                </c:pt>
                <c:pt idx="25" formatCode="#,##0;[Red]\-#,##0;\ ">
                  <c:v>33.896566290871561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12-4DA1-A947-C7338D6FD4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19"/>
              <c:layout>
                <c:manualLayout>
                  <c:x val="3.3804114357663964E-2"/>
                  <c:y val="-1.27528093836577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12-4DA1-A947-C7338D6FD481}"/>
                </c:ext>
              </c:extLst>
            </c:dLbl>
            <c:dLbl>
              <c:idx val="25"/>
              <c:layout>
                <c:manualLayout>
                  <c:x val="1.4697441025070211E-3"/>
                  <c:y val="-0.21679775952218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12-4DA1-A947-C7338D6FD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2566*</c:v>
                </c:pt>
              </c:strCache>
            </c:strRef>
          </c:cat>
          <c:val>
            <c:numRef>
              <c:f>Sheet1!$C$2:$C$27</c:f>
              <c:numCache>
                <c:formatCode>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#,##0;[Red]\-#,##0;\ ">
                  <c:v>0</c:v>
                </c:pt>
                <c:pt idx="9" formatCode="#,##0;[Red]\-#,##0;\ ">
                  <c:v>0</c:v>
                </c:pt>
                <c:pt idx="10" formatCode="#,##0;[Red]\-#,##0;\ ">
                  <c:v>0</c:v>
                </c:pt>
                <c:pt idx="11" formatCode="#,##0;[Red]\-#,##0;\ ">
                  <c:v>0</c:v>
                </c:pt>
                <c:pt idx="12" formatCode="#,##0;[Red]\-#,##0;\ ">
                  <c:v>0</c:v>
                </c:pt>
                <c:pt idx="13" formatCode="#,##0;[Red]\-#,##0;\ ">
                  <c:v>10.534501395713654</c:v>
                </c:pt>
                <c:pt idx="14" formatCode="#,##0;[Red]\-#,##0;\ ">
                  <c:v>13.63505941383838</c:v>
                </c:pt>
                <c:pt idx="15" formatCode="#,##0;[Red]\-#,##0;\ ">
                  <c:v>18.858391822202051</c:v>
                </c:pt>
                <c:pt idx="16" formatCode="#,##0;[Red]\-#,##0;\ ">
                  <c:v>17.736966609258339</c:v>
                </c:pt>
                <c:pt idx="17" formatCode="#,##0;[Red]\-#,##0;\ ">
                  <c:v>26.842965571849771</c:v>
                </c:pt>
                <c:pt idx="18" formatCode="#,##0;[Red]\-#,##0;\ ">
                  <c:v>31.26183854737436</c:v>
                </c:pt>
                <c:pt idx="19" formatCode="#,##0;[Red]\-#,##0;\ ">
                  <c:v>37.625850169823167</c:v>
                </c:pt>
                <c:pt idx="20" formatCode="#,##0;[Red]\-#,##0;\ ">
                  <c:v>41.851652648500483</c:v>
                </c:pt>
                <c:pt idx="21" formatCode="#,##0;[Red]\-#,##0;\ ">
                  <c:v>47.137156648585361</c:v>
                </c:pt>
                <c:pt idx="22" formatCode="#,##0;[Red]\-#,##0;\ ">
                  <c:v>51.694807106622143</c:v>
                </c:pt>
                <c:pt idx="23" formatCode="#,##0;[Red]\-#,##0;\ ">
                  <c:v>54.481033976695713</c:v>
                </c:pt>
                <c:pt idx="24" formatCode="#,##0;[Red]\-#,##0;\ ">
                  <c:v>57.918235506181105</c:v>
                </c:pt>
                <c:pt idx="25" formatCode="#,##0;[Red]\-#,##0;\ ">
                  <c:v>66.103433709128439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12-4DA1-A947-C7338D6FD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73129408"/>
        <c:axId val="1373129952"/>
      </c:barChart>
      <c:catAx>
        <c:axId val="13731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73129952"/>
        <c:crosses val="autoZero"/>
        <c:auto val="1"/>
        <c:lblAlgn val="ctr"/>
        <c:lblOffset val="100"/>
        <c:noMultiLvlLbl val="0"/>
      </c:catAx>
      <c:valAx>
        <c:axId val="137312995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731294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FF696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FF696D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4C1-4B93-9E20-19569D10D0C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1-4B93-9E20-19569D10D0C8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1-4B93-9E20-19569D10D0C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37.566303108618214</c:v>
                </c:pt>
                <c:pt idx="1">
                  <c:v>39.895354474640584</c:v>
                </c:pt>
                <c:pt idx="2">
                  <c:v>43.689205898954619</c:v>
                </c:pt>
                <c:pt idx="3">
                  <c:v>43.745139253057758</c:v>
                </c:pt>
                <c:pt idx="4">
                  <c:v>42.099463130639194</c:v>
                </c:pt>
                <c:pt idx="5">
                  <c:v>41.497141629899581</c:v>
                </c:pt>
                <c:pt idx="6">
                  <c:v>47.719891406315192</c:v>
                </c:pt>
                <c:pt idx="7">
                  <c:v>53.777345359873905</c:v>
                </c:pt>
                <c:pt idx="8">
                  <c:v>58.18522966293741</c:v>
                </c:pt>
                <c:pt idx="9">
                  <c:v>62.032793704883495</c:v>
                </c:pt>
                <c:pt idx="10">
                  <c:v>68.575655108741344</c:v>
                </c:pt>
                <c:pt idx="11">
                  <c:v>70.92808729195751</c:v>
                </c:pt>
                <c:pt idx="12">
                  <c:v>72.364482508071177</c:v>
                </c:pt>
                <c:pt idx="13">
                  <c:v>70.809102908172747</c:v>
                </c:pt>
                <c:pt idx="14">
                  <c:v>70.080777020790237</c:v>
                </c:pt>
                <c:pt idx="15">
                  <c:v>66.544115421569671</c:v>
                </c:pt>
                <c:pt idx="16" formatCode="#,##0;[Red]\-#,##0;\ ">
                  <c:v>66.82052253530253</c:v>
                </c:pt>
                <c:pt idx="17" formatCode="#,##0;[Red]\-#,##0;\ ">
                  <c:v>70.474473652442512</c:v>
                </c:pt>
                <c:pt idx="18" formatCode="#,##0;[Red]\-#,##0;\ ">
                  <c:v>71.680145319589968</c:v>
                </c:pt>
                <c:pt idx="19" formatCode="#,##0;[Red]\-#,##0;\ ">
                  <c:v>71.855250620498083</c:v>
                </c:pt>
                <c:pt idx="20" formatCode="#,##0;[Red]\-#,##0;\ ">
                  <c:v>65.976828433569125</c:v>
                </c:pt>
                <c:pt idx="21" formatCode="#,##0;[Red]\-#,##0;\ ">
                  <c:v>66.506601883803611</c:v>
                </c:pt>
                <c:pt idx="22" formatCode="#,##0;[Red]\-#,##0;\ ">
                  <c:v>65.791563291425177</c:v>
                </c:pt>
                <c:pt idx="23" formatCode="#,##0;[Red]\-#,##0;\ ">
                  <c:v>64.676724352615295</c:v>
                </c:pt>
                <c:pt idx="24" formatCode="#,##0;[Red]\-#,##0;\ ">
                  <c:v>66.854300850313422</c:v>
                </c:pt>
                <c:pt idx="25" formatCode="#,##0;[Red]\-#,##0;\ ">
                  <c:v>63.184143511442137</c:v>
                </c:pt>
                <c:pt idx="26" formatCode="#,##0;[Red]\-#,##0;\ ">
                  <c:v>60.17142186876606</c:v>
                </c:pt>
                <c:pt idx="27" formatCode="#,##0;[Red]\-#,##0;\ ">
                  <c:v>56.873409693933866</c:v>
                </c:pt>
                <c:pt idx="28" formatCode="#,##0;[Red]\-#,##0;\ ">
                  <c:v>57.456696423707577</c:v>
                </c:pt>
                <c:pt idx="29" formatCode="#,##0;[Red]\-#,##0;\ ">
                  <c:v>55.26519646715554</c:v>
                </c:pt>
                <c:pt idx="30" formatCode="#,##0;[Red]\-#,##0;\ ">
                  <c:v>53.936011094883632</c:v>
                </c:pt>
                <c:pt idx="31" formatCode="#,##0;[Red]\-#,##0;\ ">
                  <c:v>53.112467450722555</c:v>
                </c:pt>
                <c:pt idx="32" formatCode="#,##0;[Red]\-#,##0;\ ">
                  <c:v>50.516165392612898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C1-4B93-9E20-19569D10D0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Coal &amp; Lignite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4C1-4B93-9E20-19569D10D0C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C1-4B93-9E20-19569D10D0C8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C1-4B93-9E20-19569D10D0C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Sheet1!$C$2:$C$35</c:f>
              <c:numCache>
                <c:formatCode>_-* #,##0_-;\-* #,##0_-;_-* "-"??_-;_-@_-</c:formatCode>
                <c:ptCount val="33"/>
                <c:pt idx="0">
                  <c:v>27.182546689690916</c:v>
                </c:pt>
                <c:pt idx="1">
                  <c:v>25.761698158113479</c:v>
                </c:pt>
                <c:pt idx="2">
                  <c:v>21.105602690888325</c:v>
                </c:pt>
                <c:pt idx="3">
                  <c:v>19.633555795153836</c:v>
                </c:pt>
                <c:pt idx="4">
                  <c:v>18.853561589733442</c:v>
                </c:pt>
                <c:pt idx="5">
                  <c:v>20.023490989545714</c:v>
                </c:pt>
                <c:pt idx="6">
                  <c:v>20.36872380045137</c:v>
                </c:pt>
                <c:pt idx="7">
                  <c:v>18.20014989075343</c:v>
                </c:pt>
                <c:pt idx="8">
                  <c:v>17.987482049227353</c:v>
                </c:pt>
                <c:pt idx="9">
                  <c:v>18.476796917554562</c:v>
                </c:pt>
                <c:pt idx="10">
                  <c:v>19.540044146611308</c:v>
                </c:pt>
                <c:pt idx="11">
                  <c:v>17.340076359951144</c:v>
                </c:pt>
                <c:pt idx="12">
                  <c:v>16.300266039326385</c:v>
                </c:pt>
                <c:pt idx="13">
                  <c:v>16.002193409713652</c:v>
                </c:pt>
                <c:pt idx="14">
                  <c:v>15.292715643558877</c:v>
                </c:pt>
                <c:pt idx="15">
                  <c:v>17.241140271080379</c:v>
                </c:pt>
                <c:pt idx="16" formatCode="#,##0;[Red]\-#,##0;\ ">
                  <c:v>21.003859597004048</c:v>
                </c:pt>
                <c:pt idx="17" formatCode="#,##0;[Red]\-#,##0;\ ">
                  <c:v>20.80518567381014</c:v>
                </c:pt>
                <c:pt idx="18" formatCode="#,##0;[Red]\-#,##0;\ ">
                  <c:v>20.084577960253366</c:v>
                </c:pt>
                <c:pt idx="19" formatCode="#,##0;[Red]\-#,##0;\ ">
                  <c:v>18.057525797615021</c:v>
                </c:pt>
                <c:pt idx="20" formatCode="#,##0;[Red]\-#,##0;\ ">
                  <c:v>19.325824514211089</c:v>
                </c:pt>
                <c:pt idx="21" formatCode="#,##0;[Red]\-#,##0;\ ">
                  <c:v>19.26783608833237</c:v>
                </c:pt>
                <c:pt idx="22" formatCode="#,##0;[Red]\-#,##0;\ ">
                  <c:v>19.509453584345806</c:v>
                </c:pt>
                <c:pt idx="23" formatCode="#,##0;[Red]\-#,##0;\ ">
                  <c:v>20.197361157267206</c:v>
                </c:pt>
                <c:pt idx="24" formatCode="#,##0;[Red]\-#,##0;\ ">
                  <c:v>17.988429787413825</c:v>
                </c:pt>
                <c:pt idx="25" formatCode="#,##0;[Red]\-#,##0;\ ">
                  <c:v>18.585743154273192</c:v>
                </c:pt>
                <c:pt idx="26" formatCode="#,##0;[Red]\-#,##0;\ ">
                  <c:v>17.762709694643657</c:v>
                </c:pt>
                <c:pt idx="27" formatCode="#,##0;[Red]\-#,##0;\ ">
                  <c:v>17.510528416819295</c:v>
                </c:pt>
                <c:pt idx="28" formatCode="#,##0;[Red]\-#,##0;\ ">
                  <c:v>16.894191813868339</c:v>
                </c:pt>
                <c:pt idx="29" formatCode="#,##0;[Red]\-#,##0;\ ">
                  <c:v>17.873307135675464</c:v>
                </c:pt>
                <c:pt idx="30" formatCode="#,##0;[Red]\-#,##0;\ ">
                  <c:v>17.196824573457796</c:v>
                </c:pt>
                <c:pt idx="31" formatCode="#,##0;[Red]\-#,##0;\ ">
                  <c:v>16.458055246857676</c:v>
                </c:pt>
                <c:pt idx="32" formatCode="#,##0;[Red]\-#,##0;\ ">
                  <c:v>15.705385140567463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4C1-4B93-9E20-19569D10D0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B4C1-4B93-9E20-19569D10D0C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Sheet1!$D$2:$D$35</c:f>
              <c:numCache>
                <c:formatCode>_-* #,##0_-;\-* #,##0_-;_-* "-"??_-;_-@_-</c:formatCode>
                <c:ptCount val="33"/>
                <c:pt idx="0">
                  <c:v>25.139193221086693</c:v>
                </c:pt>
                <c:pt idx="1">
                  <c:v>26.240257255119186</c:v>
                </c:pt>
                <c:pt idx="2">
                  <c:v>28.505719083280567</c:v>
                </c:pt>
                <c:pt idx="3">
                  <c:v>29.222464307537376</c:v>
                </c:pt>
                <c:pt idx="4">
                  <c:v>29.803784677987792</c:v>
                </c:pt>
                <c:pt idx="5">
                  <c:v>29.108084242923464</c:v>
                </c:pt>
                <c:pt idx="6">
                  <c:v>23.254824905075274</c:v>
                </c:pt>
                <c:pt idx="7">
                  <c:v>20.362397510686193</c:v>
                </c:pt>
                <c:pt idx="8">
                  <c:v>17.226888583928254</c:v>
                </c:pt>
                <c:pt idx="9">
                  <c:v>9.901247538799792</c:v>
                </c:pt>
                <c:pt idx="10">
                  <c:v>2.6038318437585084</c:v>
                </c:pt>
                <c:pt idx="11">
                  <c:v>1.9394647785237931</c:v>
                </c:pt>
                <c:pt idx="12">
                  <c:v>2.1508284828659421</c:v>
                </c:pt>
                <c:pt idx="13">
                  <c:v>4.5978926302500822</c:v>
                </c:pt>
                <c:pt idx="14">
                  <c:v>5.8664648528861978</c:v>
                </c:pt>
                <c:pt idx="15">
                  <c:v>5.576233787983023</c:v>
                </c:pt>
                <c:pt idx="16" formatCode="#,##0;[Red]\-#,##0;\ ">
                  <c:v>2.0519406710766201</c:v>
                </c:pt>
                <c:pt idx="17" formatCode="#,##0;[Red]\-#,##0;\ ">
                  <c:v>0.70171517543632245</c:v>
                </c:pt>
                <c:pt idx="18" formatCode="#,##0;[Red]\-#,##0;\ ">
                  <c:v>0.35311838425120978</c:v>
                </c:pt>
                <c:pt idx="19" formatCode="#,##0;[Red]\-#,##0;\ ">
                  <c:v>0.37551305463837165</c:v>
                </c:pt>
                <c:pt idx="20" formatCode="#,##0;[Red]\-#,##0;\ ">
                  <c:v>0.82366757861067441</c:v>
                </c:pt>
                <c:pt idx="21" formatCode="#,##0;[Red]\-#,##0;\ ">
                  <c:v>0.77593965970889822</c:v>
                </c:pt>
                <c:pt idx="22" formatCode="#,##0;[Red]\-#,##0;\ ">
                  <c:v>0.79780325007383501</c:v>
                </c:pt>
                <c:pt idx="23" formatCode="#,##0;[Red]\-#,##0;\ ">
                  <c:v>0.89721024841250252</c:v>
                </c:pt>
                <c:pt idx="24" formatCode="#,##0;[Red]\-#,##0;\ ">
                  <c:v>0.47991221995882566</c:v>
                </c:pt>
                <c:pt idx="25" formatCode="#,##0;[Red]\-#,##0;\ ">
                  <c:v>0.24617456130285034</c:v>
                </c:pt>
                <c:pt idx="26" formatCode="#,##0;[Red]\-#,##0;\ ">
                  <c:v>0.16419286974804179</c:v>
                </c:pt>
                <c:pt idx="27" formatCode="#,##0;[Red]\-#,##0;\ ">
                  <c:v>8.6680186565424658E-2</c:v>
                </c:pt>
                <c:pt idx="28" formatCode="#,##0;[Red]\-#,##0;\ ">
                  <c:v>0.53042570640669218</c:v>
                </c:pt>
                <c:pt idx="29" formatCode="#,##0;[Red]\-#,##0;\ ">
                  <c:v>0.35023280297765802</c:v>
                </c:pt>
                <c:pt idx="30" formatCode="#,##0;[Red]\-#,##0;\ ">
                  <c:v>0.34159023400153571</c:v>
                </c:pt>
                <c:pt idx="31" formatCode="#,##0;[Red]\-#,##0;\ ">
                  <c:v>0.80229628227509509</c:v>
                </c:pt>
                <c:pt idx="32" formatCode="#,##0;[Red]\-#,##0;\ ">
                  <c:v>1.4118503760418799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4C1-4B93-9E20-19569D10D0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B4C1-4B93-9E20-19569D10D0C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C1-4B93-9E20-19569D10D0C8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C1-4B93-9E20-19569D10D0C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Sheet1!$E$2:$E$35</c:f>
              <c:numCache>
                <c:formatCode>_-* #,##0_-;\-* #,##0_-;_-* "-"??_-;_-@_-</c:formatCode>
                <c:ptCount val="33"/>
                <c:pt idx="0">
                  <c:v>8.8839268962264661</c:v>
                </c:pt>
                <c:pt idx="1">
                  <c:v>7.2319267864573185</c:v>
                </c:pt>
                <c:pt idx="2">
                  <c:v>5.6461344620493525</c:v>
                </c:pt>
                <c:pt idx="3">
                  <c:v>6.1183871246384891</c:v>
                </c:pt>
                <c:pt idx="4">
                  <c:v>8.1965588981137998</c:v>
                </c:pt>
                <c:pt idx="5">
                  <c:v>8.2178006556424954</c:v>
                </c:pt>
                <c:pt idx="6">
                  <c:v>7.581880590091278</c:v>
                </c:pt>
                <c:pt idx="7">
                  <c:v>5.5825589798678905</c:v>
                </c:pt>
                <c:pt idx="8">
                  <c:v>3.6872855745507116</c:v>
                </c:pt>
                <c:pt idx="9">
                  <c:v>5.9819194550115471</c:v>
                </c:pt>
                <c:pt idx="10">
                  <c:v>5.9443634625536257</c:v>
                </c:pt>
                <c:pt idx="11">
                  <c:v>6.6217382516377956</c:v>
                </c:pt>
                <c:pt idx="12">
                  <c:v>6.0870427208127653</c:v>
                </c:pt>
                <c:pt idx="13">
                  <c:v>4.6241629925513434</c:v>
                </c:pt>
                <c:pt idx="14">
                  <c:v>4.2071639015641118</c:v>
                </c:pt>
                <c:pt idx="15">
                  <c:v>5.601839178634898</c:v>
                </c:pt>
                <c:pt idx="16" formatCode="#,##0;[Red]\-#,##0;\ ">
                  <c:v>5.4149352766390937</c:v>
                </c:pt>
                <c:pt idx="17" formatCode="#,##0;[Red]\-#,##0;\ ">
                  <c:v>4.6894119157840137</c:v>
                </c:pt>
                <c:pt idx="18" formatCode="#,##0;[Red]\-#,##0;\ ">
                  <c:v>4.6952174748624467</c:v>
                </c:pt>
                <c:pt idx="19" formatCode="#,##0;[Red]\-#,##0;\ ">
                  <c:v>3.2438219741791596</c:v>
                </c:pt>
                <c:pt idx="20" formatCode="#,##0;[Red]\-#,##0;\ ">
                  <c:v>4.8357158101834381</c:v>
                </c:pt>
                <c:pt idx="21" formatCode="#,##0;[Red]\-#,##0;\ ">
                  <c:v>4.6974857773759489</c:v>
                </c:pt>
                <c:pt idx="22" formatCode="#,##0;[Red]\-#,##0;\ ">
                  <c:v>2.9867114705203286</c:v>
                </c:pt>
                <c:pt idx="23" formatCode="#,##0;[Red]\-#,##0;\ ">
                  <c:v>2.7757579447855045</c:v>
                </c:pt>
                <c:pt idx="24" formatCode="#,##0;[Red]\-#,##0;\ ">
                  <c:v>1.9562044963694014</c:v>
                </c:pt>
                <c:pt idx="25" formatCode="#,##0;[Red]\-#,##0;\ ">
                  <c:v>1.7746101916306327</c:v>
                </c:pt>
                <c:pt idx="26" formatCode="#,##0;[Red]\-#,##0;\ ">
                  <c:v>2.3300144251000536</c:v>
                </c:pt>
                <c:pt idx="27" formatCode="#,##0;[Red]\-#,##0;\ ">
                  <c:v>3.7162291185465595</c:v>
                </c:pt>
                <c:pt idx="28" formatCode="#,##0;[Red]\-#,##0;\ ">
                  <c:v>2.9756032042964922</c:v>
                </c:pt>
                <c:pt idx="29" formatCode="#,##0;[Red]\-#,##0;\ ">
                  <c:v>2.2035610158150378</c:v>
                </c:pt>
                <c:pt idx="30" formatCode="#,##0;[Red]\-#,##0;\ ">
                  <c:v>2.1648206932223761</c:v>
                </c:pt>
                <c:pt idx="31" formatCode="#,##0;[Red]\-#,##0;\ ">
                  <c:v>3.0573049056995774</c:v>
                </c:pt>
                <c:pt idx="32" formatCode="#,##0;[Red]\-#,##0;\ ">
                  <c:v>4.409548533281372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4C1-4B93-9E20-19569D10D0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Imported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B4C1-4B93-9E20-19569D10D0C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C1-4B93-9E20-19569D10D0C8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C1-4B93-9E20-19569D10D0C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Sheet1!$F$2:$F$35</c:f>
              <c:numCache>
                <c:formatCode>_-* #,##0_-;\-* #,##0_-;_-* "-"??_-;_-@_-</c:formatCode>
                <c:ptCount val="33"/>
                <c:pt idx="0">
                  <c:v>1.1695308647321248</c:v>
                </c:pt>
                <c:pt idx="1">
                  <c:v>0.83448840352765219</c:v>
                </c:pt>
                <c:pt idx="2">
                  <c:v>1.0073420045952097</c:v>
                </c:pt>
                <c:pt idx="3">
                  <c:v>1.2099148115433835</c:v>
                </c:pt>
                <c:pt idx="4">
                  <c:v>0.86916076029726275</c:v>
                </c:pt>
                <c:pt idx="5">
                  <c:v>0.91757556200116475</c:v>
                </c:pt>
                <c:pt idx="6">
                  <c:v>0.79825790181143486</c:v>
                </c:pt>
                <c:pt idx="7">
                  <c:v>1.7801537266069405</c:v>
                </c:pt>
                <c:pt idx="8">
                  <c:v>2.4393185102997221</c:v>
                </c:pt>
                <c:pt idx="9">
                  <c:v>3.01180602398773</c:v>
                </c:pt>
                <c:pt idx="10">
                  <c:v>2.7743761340076167</c:v>
                </c:pt>
                <c:pt idx="11">
                  <c:v>2.5277098453088418</c:v>
                </c:pt>
                <c:pt idx="12">
                  <c:v>2.0888285617603457</c:v>
                </c:pt>
                <c:pt idx="13">
                  <c:v>2.649078804591753</c:v>
                </c:pt>
                <c:pt idx="14">
                  <c:v>3.2432815587775492</c:v>
                </c:pt>
                <c:pt idx="15">
                  <c:v>3.6301479336365072</c:v>
                </c:pt>
                <c:pt idx="16" formatCode="#,##0;[Red]\-#,##0;\ ">
                  <c:v>3.0527670180328923</c:v>
                </c:pt>
                <c:pt idx="17" formatCode="#,##0;[Red]\-#,##0;\ ">
                  <c:v>1.8779891485096667</c:v>
                </c:pt>
                <c:pt idx="18" formatCode="#,##0;[Red]\-#,##0;\ ">
                  <c:v>1.6523599329708383</c:v>
                </c:pt>
                <c:pt idx="19" formatCode="#,##0;[Red]\-#,##0;\ ">
                  <c:v>4.4007987530280914</c:v>
                </c:pt>
                <c:pt idx="20" formatCode="#,##0;[Red]\-#,##0;\ ">
                  <c:v>6.5661615762174756</c:v>
                </c:pt>
                <c:pt idx="21" formatCode="#,##0;[Red]\-#,##0;\ ">
                  <c:v>5.8653968824877571</c:v>
                </c:pt>
                <c:pt idx="22" formatCode="#,##0;[Red]\-#,##0;\ ">
                  <c:v>6.9378652286203923</c:v>
                </c:pt>
                <c:pt idx="23" formatCode="#,##0;[Red]\-#,##0;\ ">
                  <c:v>6.5903969519826937</c:v>
                </c:pt>
                <c:pt idx="24" formatCode="#,##0;[Red]\-#,##0;\ ">
                  <c:v>7.4979219014095904</c:v>
                </c:pt>
                <c:pt idx="25" formatCode="#,##0;[Red]\-#,##0;\ ">
                  <c:v>9.9298624065559125</c:v>
                </c:pt>
                <c:pt idx="26" formatCode="#,##0;[Red]\-#,##0;\ ">
                  <c:v>12.142946810311191</c:v>
                </c:pt>
                <c:pt idx="27" formatCode="#,##0;[Red]\-#,##0;\ ">
                  <c:v>13.045884378447091</c:v>
                </c:pt>
                <c:pt idx="28" formatCode="#,##0;[Red]\-#,##0;\ ">
                  <c:v>12.047102132384561</c:v>
                </c:pt>
                <c:pt idx="29" formatCode="#,##0;[Red]\-#,##0;\ ">
                  <c:v>14.343318112657821</c:v>
                </c:pt>
                <c:pt idx="30" formatCode="#,##0;[Red]\-#,##0;\ ">
                  <c:v>15.905398624377581</c:v>
                </c:pt>
                <c:pt idx="31" formatCode="#,##0;[Red]\-#,##0;\ ">
                  <c:v>16.43444694629213</c:v>
                </c:pt>
                <c:pt idx="32" formatCode="#,##0;[Red]\-#,##0;\ ">
                  <c:v>14.416427060315003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4C1-4B93-9E20-19569D10D0C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Renewable Energy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Pt>
            <c:idx val="25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D-B4C1-4B93-9E20-19569D10D0C8}"/>
              </c:ext>
            </c:extLst>
          </c:dPt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4C1-4B93-9E20-19569D10D0C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Sheet1!$G$2:$G$35</c:f>
              <c:numCache>
                <c:formatCode>_-* #,##0.0_-;\-* #,##0.0_-;_-* "-"??_-;_-@_-</c:formatCode>
                <c:ptCount val="33"/>
                <c:pt idx="0">
                  <c:v>5.8499219645610334E-2</c:v>
                </c:pt>
                <c:pt idx="1">
                  <c:v>3.6274922141768355E-2</c:v>
                </c:pt>
                <c:pt idx="2">
                  <c:v>4.5995860231914217E-2</c:v>
                </c:pt>
                <c:pt idx="3">
                  <c:v>7.0531121917255676E-2</c:v>
                </c:pt>
                <c:pt idx="4">
                  <c:v>0.1774683946288548</c:v>
                </c:pt>
                <c:pt idx="5">
                  <c:v>0.2359081159250136</c:v>
                </c:pt>
                <c:pt idx="6">
                  <c:v>0.27693890296440088</c:v>
                </c:pt>
                <c:pt idx="7">
                  <c:v>0.29739594517834034</c:v>
                </c:pt>
                <c:pt idx="8">
                  <c:v>0.43705483505901033</c:v>
                </c:pt>
                <c:pt idx="9" formatCode="_-* #,##0_-;\-* #,##0_-;_-* &quot;-&quot;??_-;_-@_-">
                  <c:v>0.50236877631539045</c:v>
                </c:pt>
                <c:pt idx="10" formatCode="_-* #,##0_-;\-* #,##0_-;_-* &quot;-&quot;??_-;_-@_-">
                  <c:v>0.5627674052313304</c:v>
                </c:pt>
                <c:pt idx="11" formatCode="_-* #,##0_-;\-* #,##0_-;_-* &quot;-&quot;??_-;_-@_-">
                  <c:v>0.64271073844631921</c:v>
                </c:pt>
                <c:pt idx="12" formatCode="_-* #,##0_-;\-* #,##0_-;_-* &quot;-&quot;??_-;_-@_-">
                  <c:v>1.0085523002798356</c:v>
                </c:pt>
                <c:pt idx="13" formatCode="_-* #,##0_-;\-* #,##0_-;_-* &quot;-&quot;??_-;_-@_-">
                  <c:v>1.3173363641213138</c:v>
                </c:pt>
                <c:pt idx="14" formatCode="_-* #,##0_-;\-* #,##0_-;_-* &quot;-&quot;??_-;_-@_-">
                  <c:v>1.3095348250026633</c:v>
                </c:pt>
                <c:pt idx="15" formatCode="_-* #,##0_-;\-* #,##0_-;_-* &quot;-&quot;??_-;_-@_-">
                  <c:v>1.4065232711020357</c:v>
                </c:pt>
                <c:pt idx="16" formatCode="#,##0;[Red]\-#,##0;\ ">
                  <c:v>1.6559747890395409</c:v>
                </c:pt>
                <c:pt idx="17" formatCode="#,##0;[Red]\-#,##0;\ ">
                  <c:v>1.4512265254898442</c:v>
                </c:pt>
                <c:pt idx="18" formatCode="#,##0;[Red]\-#,##0;\ ">
                  <c:v>1.5345817342296726</c:v>
                </c:pt>
                <c:pt idx="19" formatCode="#,##0;[Red]\-#,##0;\ ">
                  <c:v>2.0670882171868321</c:v>
                </c:pt>
                <c:pt idx="20" formatCode="#,##0;[Red]\-#,##0;\ ">
                  <c:v>2.4718026113111522</c:v>
                </c:pt>
                <c:pt idx="21" formatCode="#,##0;[Red]\-#,##0;\ ">
                  <c:v>2.8867390583713317</c:v>
                </c:pt>
                <c:pt idx="22" formatCode="#,##0;[Red]\-#,##0;\ ">
                  <c:v>3.9766080192065316</c:v>
                </c:pt>
                <c:pt idx="23" formatCode="#,##0;[Red]\-#,##0;\ ">
                  <c:v>4.862550169035238</c:v>
                </c:pt>
                <c:pt idx="24" formatCode="#,##0;[Red]\-#,##0;\ ">
                  <c:v>5.2232367301238511</c:v>
                </c:pt>
                <c:pt idx="25" formatCode="#,##0;[Red]\-#,##0;\ ">
                  <c:v>6.2794686004081264</c:v>
                </c:pt>
                <c:pt idx="26" formatCode="#,##0;[Red]\-#,##0;\ ">
                  <c:v>7.4287191389144693</c:v>
                </c:pt>
                <c:pt idx="27" formatCode="#,##0;[Red]\-#,##0;\ ">
                  <c:v>8.7672645701780283</c:v>
                </c:pt>
                <c:pt idx="28" formatCode="#,##0;[Red]\-#,##0;\ ">
                  <c:v>10.095982748513173</c:v>
                </c:pt>
                <c:pt idx="29" formatCode="#,##0;[Red]\-#,##0;\ ">
                  <c:v>9.9643837332769145</c:v>
                </c:pt>
                <c:pt idx="30" formatCode="#,##0;[Red]\-#,##0;\ ">
                  <c:v>10.455355836634531</c:v>
                </c:pt>
                <c:pt idx="31" formatCode="#,##0;[Red]\-#,##0;\ ">
                  <c:v>10.13542858298683</c:v>
                </c:pt>
                <c:pt idx="32" formatCode="#,##0;[Red]\-#,##0;\ ">
                  <c:v>13.540616707814507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4C1-4B93-9E20-19569D10D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73130496"/>
        <c:axId val="1373131040"/>
      </c:barChart>
      <c:catAx>
        <c:axId val="13731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373131040"/>
        <c:crosses val="autoZero"/>
        <c:auto val="1"/>
        <c:lblAlgn val="ctr"/>
        <c:lblOffset val="100"/>
        <c:noMultiLvlLbl val="0"/>
      </c:catAx>
      <c:valAx>
        <c:axId val="137313104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3731304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71502559385068E-2"/>
          <c:y val="8.1885088405190959E-2"/>
          <c:w val="0.91480477578724928"/>
          <c:h val="0.79586129143709183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0000CC"/>
              </a:solidFill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4925">
                <a:solidFill>
                  <a:srgbClr val="0000CC"/>
                </a:solidFill>
              </a:ln>
            </c:spPr>
          </c:marker>
          <c:cat>
            <c:strRef>
              <c:f>Sheet1!$A$81:$A$105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Sheet1!$B$81:$B$105</c:f>
              <c:numCache>
                <c:formatCode>0.00</c:formatCode>
                <c:ptCount val="25"/>
                <c:pt idx="0">
                  <c:v>4.3952</c:v>
                </c:pt>
                <c:pt idx="1">
                  <c:v>5.0968999999999998</c:v>
                </c:pt>
                <c:pt idx="2">
                  <c:v>5.1718999999999999</c:v>
                </c:pt>
                <c:pt idx="3">
                  <c:v>5.0260999999999996</c:v>
                </c:pt>
                <c:pt idx="4">
                  <c:v>4.6741999999999999</c:v>
                </c:pt>
                <c:pt idx="5">
                  <c:v>4.6910999999999996</c:v>
                </c:pt>
                <c:pt idx="6">
                  <c:v>4.4001000000000001</c:v>
                </c:pt>
                <c:pt idx="7">
                  <c:v>3.9308999999999998</c:v>
                </c:pt>
                <c:pt idx="8">
                  <c:v>4.1371000000000002</c:v>
                </c:pt>
                <c:pt idx="9">
                  <c:v>3.5459000000000001</c:v>
                </c:pt>
                <c:pt idx="10">
                  <c:v>4.7449000000000003</c:v>
                </c:pt>
                <c:pt idx="11">
                  <c:v>4.7618999999999998</c:v>
                </c:pt>
                <c:pt idx="12">
                  <c:v>4.4676999999999998</c:v>
                </c:pt>
                <c:pt idx="13">
                  <c:v>3.5720999999999998</c:v>
                </c:pt>
                <c:pt idx="14">
                  <c:v>3.7429999999999999</c:v>
                </c:pt>
                <c:pt idx="15">
                  <c:v>3.5421</c:v>
                </c:pt>
                <c:pt idx="16">
                  <c:v>3.4272</c:v>
                </c:pt>
                <c:pt idx="17">
                  <c:v>3.5240999999999998</c:v>
                </c:pt>
                <c:pt idx="18">
                  <c:v>3.3761000000000001</c:v>
                </c:pt>
                <c:pt idx="19">
                  <c:v>3.0560999999999998</c:v>
                </c:pt>
                <c:pt idx="20">
                  <c:v>3.3759999999999999</c:v>
                </c:pt>
                <c:pt idx="21">
                  <c:v>4.234</c:v>
                </c:pt>
                <c:pt idx="22">
                  <c:v>4.5429000000000004</c:v>
                </c:pt>
                <c:pt idx="23">
                  <c:v>4.8540999999999999</c:v>
                </c:pt>
                <c:pt idx="24">
                  <c:v>4.5599999999999996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57-46D9-9B82-436E209E2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131584"/>
        <c:axId val="1267857120"/>
      </c:lineChart>
      <c:catAx>
        <c:axId val="137313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67857120"/>
        <c:crossesAt val="0"/>
        <c:auto val="1"/>
        <c:lblAlgn val="ctr"/>
        <c:lblOffset val="100"/>
        <c:noMultiLvlLbl val="0"/>
      </c:catAx>
      <c:valAx>
        <c:axId val="1267857120"/>
        <c:scaling>
          <c:orientation val="minMax"/>
          <c:max val="6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373131584"/>
        <c:crosses val="autoZero"/>
        <c:crossBetween val="midCat"/>
        <c:majorUnit val="0.5"/>
        <c:minorUnit val="0.1"/>
      </c:valAx>
      <c:spPr>
        <a:noFill/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0.9369</cdr:x>
      <cdr:y>0.60893</cdr:y>
    </cdr:from>
    <cdr:to>
      <cdr:x>1</cdr:x>
      <cdr:y>0.70352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0644" y="3082407"/>
          <a:ext cx="554332" cy="47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h-TH" sz="1200" b="1" dirty="0">
              <a:latin typeface="Tahoma" pitchFamily="34" charset="0"/>
              <a:ea typeface="Tahoma" pitchFamily="34" charset="0"/>
              <a:cs typeface="Tahoma" pitchFamily="34" charset="0"/>
            </a:rPr>
            <a:t> 65</a:t>
          </a:r>
          <a:endParaRPr lang="en-US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0.90877</cdr:x>
      <cdr:y>0.61592</cdr:y>
    </cdr:from>
    <cdr:to>
      <cdr:x>0.97187</cdr:x>
      <cdr:y>0.71051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83514" y="3117830"/>
          <a:ext cx="554332" cy="47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latin typeface="Tahoma" pitchFamily="34" charset="0"/>
              <a:ea typeface="Tahoma" pitchFamily="34" charset="0"/>
              <a:cs typeface="Tahoma" pitchFamily="34" charset="0"/>
            </a:rPr>
            <a:t>57</a:t>
          </a:r>
          <a:endParaRPr lang="en-US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0.87385</cdr:x>
      <cdr:y>0.12168</cdr:y>
    </cdr:from>
    <cdr:to>
      <cdr:x>0.91785</cdr:x>
      <cdr:y>0.17731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7550932" y="605888"/>
          <a:ext cx="38020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ahoma" pitchFamily="34" charset="0"/>
              <a:ea typeface="Tahoma" pitchFamily="34" charset="0"/>
              <a:cs typeface="Tahoma" pitchFamily="34" charset="0"/>
            </a:rPr>
            <a:t>54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0.73392</cdr:x>
      <cdr:y>0.19124</cdr:y>
    </cdr:from>
    <cdr:to>
      <cdr:x>0.84898</cdr:x>
      <cdr:y>0.41201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68B1B1C-E86C-09A2-B675-BAAE77190A11}"/>
            </a:ext>
          </a:extLst>
        </cdr:cNvPr>
        <cdr:cNvSpPr txBox="1"/>
      </cdr:nvSpPr>
      <cdr:spPr>
        <a:xfrm xmlns:a="http://schemas.openxmlformats.org/drawingml/2006/main">
          <a:off x="58326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0.9096</cdr:x>
      <cdr:y>0.02306</cdr:y>
    </cdr:from>
    <cdr:to>
      <cdr:x>1</cdr:x>
      <cdr:y>0.08622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169CABDE-2E28-4709-9B80-41D464187AD3}"/>
            </a:ext>
          </a:extLst>
        </cdr:cNvPr>
        <cdr:cNvSpPr txBox="1"/>
      </cdr:nvSpPr>
      <cdr:spPr>
        <a:xfrm xmlns:a="http://schemas.openxmlformats.org/drawingml/2006/main">
          <a:off x="7244768" y="95511"/>
          <a:ext cx="71846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*ม.ค. 66</a:t>
          </a:r>
          <a:endParaRPr lang="en-US" sz="1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72175" cy="496412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20" y="3"/>
            <a:ext cx="2972174" cy="496412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>
              <a:defRPr sz="1200"/>
            </a:lvl1pPr>
          </a:lstStyle>
          <a:p>
            <a:fld id="{E0F6C836-1561-4F78-9D02-20884ECA725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635"/>
            <a:ext cx="2972175" cy="496412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20" y="9428635"/>
            <a:ext cx="2972174" cy="496412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>
              <a:defRPr sz="1200"/>
            </a:lvl1pPr>
          </a:lstStyle>
          <a:p>
            <a:fld id="{A7D4EFA2-CA18-4E1F-817B-464073E32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6332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4"/>
            <a:ext cx="2971800" cy="496332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/>
            </a:lvl1pPr>
          </a:lstStyle>
          <a:p>
            <a:fld id="{C3B8AE8E-3576-4182-9B1E-20F1D0BD585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2" y="4715158"/>
            <a:ext cx="5486400" cy="4466987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91"/>
            <a:ext cx="2971800" cy="496332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9428591"/>
            <a:ext cx="2971800" cy="496332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/>
            </a:lvl1pPr>
          </a:lstStyle>
          <a:p>
            <a:fld id="{8D6354EF-8473-4BAC-AEA1-9B5E130A6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4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4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387E398-E98F-4E13-98A4-7F621CACE2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F184DCB-B73B-47FC-B9C1-6AE160AB8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h-TH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 Elasticity </a:t>
            </a:r>
            <a:r>
              <a:rPr lang="th-TH" altLang="th-TH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ช่วง 10 ปี</a:t>
            </a:r>
            <a:endParaRPr lang="en-US" altLang="th-TH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FD44D80-1667-42B0-AA01-E9B718D22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D9548-EA65-42A2-AD2A-6AD794C6605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928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Electricity Elasticity</a:t>
            </a:r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ช่วง 10 ปี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354EF-8473-4BAC-AEA1-9B5E130A6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09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4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หลักเกณฑ์การเปรียบเทียบดัชนีชี้วัดพลังงาน</a:t>
            </a:r>
            <a:r>
              <a:rPr lang="en-US" baseline="0" dirty="0"/>
              <a:t> </a:t>
            </a:r>
            <a:r>
              <a:rPr lang="th-TH" dirty="0"/>
              <a:t>(เปรียบเทียบกับช่วงเดียวกันของปีก่อนหน้า)</a:t>
            </a:r>
          </a:p>
          <a:p>
            <a:r>
              <a:rPr lang="th-TH" dirty="0"/>
              <a:t>ความมั่นคงด้านพลังงาน</a:t>
            </a:r>
          </a:p>
          <a:p>
            <a:r>
              <a:rPr lang="en-US" dirty="0"/>
              <a:t>R/P ratio   </a:t>
            </a:r>
          </a:p>
          <a:p>
            <a:r>
              <a:rPr lang="en-US" dirty="0"/>
              <a:t>	: </a:t>
            </a:r>
            <a:r>
              <a:rPr lang="th-TH" dirty="0"/>
              <a:t>จำนวนปี </a:t>
            </a:r>
            <a:r>
              <a:rPr lang="en-US" dirty="0"/>
              <a:t>R/P ratio </a:t>
            </a:r>
            <a:r>
              <a:rPr lang="th-TH" dirty="0"/>
              <a:t>มากกว่าปีก่อนหน้า ดี (หน้ายิ้ม)</a:t>
            </a:r>
          </a:p>
          <a:p>
            <a:r>
              <a:rPr lang="th-TH" dirty="0"/>
              <a:t>	: จำนวนปี </a:t>
            </a:r>
            <a:r>
              <a:rPr lang="en-US" dirty="0"/>
              <a:t>R/P ratio </a:t>
            </a:r>
            <a:r>
              <a:rPr lang="th-TH" dirty="0"/>
              <a:t>น้อยกว่าปีก่อนหน้า แย่ (หน้าบึ้ง)</a:t>
            </a:r>
          </a:p>
          <a:p>
            <a:r>
              <a:rPr lang="th-TH" dirty="0"/>
              <a:t>อัตราส่วนการพึ่งพาตนเองในการจัดหาพลังงานขั้นต้น</a:t>
            </a:r>
          </a:p>
          <a:p>
            <a:r>
              <a:rPr lang="th-TH" dirty="0"/>
              <a:t>	: มากกว่าช่วงเดียวกันของปีก่อนหน้า ดี (หน้ายิ้ม)</a:t>
            </a:r>
          </a:p>
          <a:p>
            <a:r>
              <a:rPr lang="th-TH" dirty="0"/>
              <a:t>	: น้อยกว่าช่วงเดียวกันของปีก่อนหน้า แย่ (หน้าบึ้ง)</a:t>
            </a:r>
          </a:p>
          <a:p>
            <a:r>
              <a:rPr lang="th-TH" dirty="0"/>
              <a:t>                   : เท่ากับช่วงเดียวกันของปีก่อนหน้า ปกติ (หน้าปกติ)</a:t>
            </a:r>
          </a:p>
          <a:p>
            <a:r>
              <a:rPr lang="th-TH" dirty="0"/>
              <a:t>ปริมาณการผลิตไบโอดีเซล  </a:t>
            </a:r>
            <a:r>
              <a:rPr lang="en-US" dirty="0"/>
              <a:t>B100 </a:t>
            </a:r>
            <a:r>
              <a:rPr lang="th-TH" dirty="0"/>
              <a:t>และการผลิตเอทานอล</a:t>
            </a:r>
          </a:p>
          <a:p>
            <a:r>
              <a:rPr lang="th-TH" dirty="0"/>
              <a:t>	: ปริมาณการผลิตเพิ่มขึ้น ดี (หน้ายิ้ม)</a:t>
            </a:r>
          </a:p>
          <a:p>
            <a:r>
              <a:rPr lang="th-TH" dirty="0"/>
              <a:t>	: ปริมาณการผลิตลดลง แย่ (หน้าบึ้ง)</a:t>
            </a:r>
          </a:p>
          <a:p>
            <a:r>
              <a:rPr lang="th-TH" dirty="0"/>
              <a:t>สัดส่วนมูลค่าการนำเข้าพลังงานต่อมูลค่าการนำเข้าทั้งหมด 	</a:t>
            </a:r>
          </a:p>
          <a:p>
            <a:r>
              <a:rPr lang="th-TH" dirty="0"/>
              <a:t>	: สัดส่วนมูลค่าการนำเข้าพลังงานลดลง  ดี (หน้ายิ้ม)</a:t>
            </a:r>
          </a:p>
          <a:p>
            <a:r>
              <a:rPr lang="th-TH" dirty="0"/>
              <a:t>	: สัดส่วนมูลค่าการนำเข้าพลังงานสูงขึ้น แย่ (หน้าบึ้ง)</a:t>
            </a:r>
          </a:p>
          <a:p>
            <a:r>
              <a:rPr lang="th-TH" dirty="0"/>
              <a:t>สัดส่วนมูลค่าการส่งออกพลังงานต่อมูลค่าการส่งออกทั้งหมด 	</a:t>
            </a:r>
          </a:p>
          <a:p>
            <a:r>
              <a:rPr lang="th-TH" dirty="0"/>
              <a:t>	: สัดส่วนมูลค่าการส่งออกพลังงานสูงขึ้น  ดี (หน้ายิ้ม)</a:t>
            </a:r>
          </a:p>
          <a:p>
            <a:r>
              <a:rPr lang="th-TH" dirty="0"/>
              <a:t>	: สัดส่วนมูลค่าการส่งออกพลังงานลดลง แย่ (หน้าบึ้ง)</a:t>
            </a:r>
          </a:p>
          <a:p>
            <a:endParaRPr lang="th-TH" dirty="0"/>
          </a:p>
          <a:p>
            <a:r>
              <a:rPr lang="th-TH" dirty="0"/>
              <a:t>ประสิทธิภาพการใช้พลังงาน</a:t>
            </a:r>
          </a:p>
          <a:p>
            <a:r>
              <a:rPr lang="th-TH" dirty="0"/>
              <a:t>ความยืดหยุ่นการใช้พลังงาน / ความยืดหยุ่นการใช้ไฟฟ้า</a:t>
            </a:r>
          </a:p>
          <a:p>
            <a:r>
              <a:rPr lang="th-TH" dirty="0"/>
              <a:t>	: ค่าระหว่าง 0.95 – 1.05 คงที่ (หน้าปกติ)  </a:t>
            </a:r>
          </a:p>
          <a:p>
            <a:r>
              <a:rPr lang="th-TH" dirty="0"/>
              <a:t>	: ค่าต่ำกว่า 0.95 ดี (หน้ายิ้ม)</a:t>
            </a:r>
          </a:p>
          <a:p>
            <a:r>
              <a:rPr lang="th-TH" dirty="0"/>
              <a:t>	: ค่าสูงกว่า 1.05 แย่ (หน้าบึ้ง)</a:t>
            </a:r>
          </a:p>
          <a:p>
            <a:r>
              <a:rPr lang="th-TH" dirty="0"/>
              <a:t>ความเข้มข้นการใช้พลังงาน / การใช้ไฟฟ้าต่อ </a:t>
            </a:r>
            <a:r>
              <a:rPr lang="en-US" dirty="0"/>
              <a:t>GDP / </a:t>
            </a:r>
            <a:r>
              <a:rPr lang="th-TH" dirty="0"/>
              <a:t>การใช้พลังงานขั้นสุดท้ายต่อหัวประชากร / การใช้ไฟฟ้าต่อหัวประชากร</a:t>
            </a:r>
          </a:p>
          <a:p>
            <a:r>
              <a:rPr lang="th-TH" dirty="0"/>
              <a:t>	: ค่าต่อหน่วยลดลง ดี (หน้ายิ้ม)</a:t>
            </a:r>
          </a:p>
          <a:p>
            <a:r>
              <a:rPr lang="th-TH" dirty="0"/>
              <a:t>	: ค่าต่อหน่วยเพิ่มขึ้น แย่ (หน้าบึ้ง)</a:t>
            </a:r>
          </a:p>
          <a:p>
            <a:endParaRPr lang="th-TH" dirty="0"/>
          </a:p>
          <a:p>
            <a:r>
              <a:rPr lang="th-TH" dirty="0"/>
              <a:t>พลังงานและสิ่งแวดล้อม</a:t>
            </a:r>
          </a:p>
          <a:p>
            <a:r>
              <a:rPr lang="th-TH" dirty="0"/>
              <a:t>การปล่อยก๊าซ </a:t>
            </a:r>
            <a:r>
              <a:rPr lang="en-US" dirty="0"/>
              <a:t>CO2 </a:t>
            </a:r>
            <a:r>
              <a:rPr lang="th-TH" dirty="0"/>
              <a:t>ต่อการใช้พลังงาน / ต่อหัวประชากร / ต่อ </a:t>
            </a:r>
            <a:r>
              <a:rPr lang="en-US" dirty="0"/>
              <a:t>GDP / </a:t>
            </a:r>
            <a:r>
              <a:rPr lang="th-TH" dirty="0"/>
              <a:t>ต่อหน่วยการผลิตไฟฟ้า</a:t>
            </a:r>
          </a:p>
          <a:p>
            <a:r>
              <a:rPr lang="th-TH" dirty="0"/>
              <a:t>	: ค่าต่อหน่วยลดลง ดี (หน้ายิ้ม)</a:t>
            </a:r>
          </a:p>
          <a:p>
            <a:r>
              <a:rPr lang="th-TH" dirty="0"/>
              <a:t>	: ค่าต่อหน่วยเพิ่มขึ้น แย่ (หน้าบึ้ง)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12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83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2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9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7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EB21E-C4D7-4D7F-8587-3A65EAB7EC06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8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2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5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E8575-AA10-4946-A978-2792ED378EA0}" type="slidenum">
              <a:rPr lang="en-US" sz="28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1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9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9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7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3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5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Autofit/>
          </a:bodyPr>
          <a:lstStyle/>
          <a:p>
            <a:r>
              <a:rPr lang="th-TH" sz="5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ดัชนีชี้วัดพลังงาน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6462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6462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D:\1. EPPO\3. Energy Graph\Energy Graph_ปรับรูปแบบใหม่\Chapter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384" r="6468" b="27490"/>
          <a:stretch/>
        </p:blipFill>
        <p:spPr bwMode="auto">
          <a:xfrm>
            <a:off x="-27296" y="3203074"/>
            <a:ext cx="9171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0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096860404"/>
              </p:ext>
            </p:extLst>
          </p:nvPr>
        </p:nvGraphicFramePr>
        <p:xfrm>
          <a:off x="179512" y="1387516"/>
          <a:ext cx="8712968" cy="506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4280" y="20889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สัดส่วนการใช้เชื้อเพลิงในการผลิตไฟฟ้า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36512" y="1124744"/>
            <a:ext cx="90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7356" y="1310571"/>
            <a:ext cx="15711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พลังงานหมุนเวียน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11960" y="4242574"/>
            <a:ext cx="1468672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724128" y="2303305"/>
            <a:ext cx="145424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ถ่านหิน/ลิกไนต์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64208" y="2329135"/>
            <a:ext cx="643125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น้ำมัน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92280" y="1781660"/>
            <a:ext cx="579005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นำเข้า</a:t>
            </a: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67744" y="1627632"/>
            <a:ext cx="676788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พลังน้ำ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481" y="6391200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กฟผ.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PEA,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กฟน.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10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437721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6184" y="270892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243192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63" y="19707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0896" y="155679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440748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270892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6806" y="2439297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1889" y="19124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8720" y="155679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47914" y="4480407"/>
            <a:ext cx="444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9618" y="276208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65322" y="2100594"/>
            <a:ext cx="39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44957" y="156684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01108" y="44481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3434" y="271995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55440" y="2510521"/>
            <a:ext cx="26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2400" y="19278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98151" y="155679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3E22D2-0330-418C-A50E-F77326A410A4}"/>
              </a:ext>
            </a:extLst>
          </p:cNvPr>
          <p:cNvSpPr txBox="1"/>
          <p:nvPr/>
        </p:nvSpPr>
        <p:spPr>
          <a:xfrm>
            <a:off x="7619585" y="6456098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30A6ED-D93F-4B13-80BF-8BA0821F242E}"/>
              </a:ext>
            </a:extLst>
          </p:cNvPr>
          <p:cNvSpPr txBox="1"/>
          <p:nvPr/>
        </p:nvSpPr>
        <p:spPr>
          <a:xfrm>
            <a:off x="8521239" y="2606961"/>
            <a:ext cx="26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7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922613"/>
              </p:ext>
            </p:extLst>
          </p:nvPr>
        </p:nvGraphicFramePr>
        <p:xfrm>
          <a:off x="321323" y="1029825"/>
          <a:ext cx="8362751" cy="41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83458" y="1124744"/>
            <a:ext cx="369332" cy="340958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7809" y="5192722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th-TH" sz="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th-TH" sz="9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" name="Picture 2" descr="D:\7. Infographic EPPO\Picture icon\Community-Banner\skyline.pn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1082021" y="3669790"/>
            <a:ext cx="7817464" cy="8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07071"/>
              </p:ext>
            </p:extLst>
          </p:nvPr>
        </p:nvGraphicFramePr>
        <p:xfrm>
          <a:off x="758593" y="5247868"/>
          <a:ext cx="7925481" cy="1218420"/>
        </p:xfrm>
        <a:graphic>
          <a:graphicData uri="http://schemas.openxmlformats.org/drawingml/2006/table">
            <a:tbl>
              <a:tblPr/>
              <a:tblGrid>
                <a:gridCol w="79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27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1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ก.พ.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เม.ย.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5.21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5.50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4.82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4.99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5.26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5.11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5.25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5.17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5.03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4.67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4.69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4.40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3.93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3.55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3.74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3.38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3.38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4.85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0551"/>
                  </a:ext>
                </a:extLst>
              </a:tr>
              <a:tr h="18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63595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8" name="Rectangle 3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5288" y="87301"/>
            <a:ext cx="6120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ปริมาณการผลิตไบโอดีเซล 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B100</a:t>
            </a:r>
            <a:endParaRPr lang="th-TH" sz="2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3568" y="6631468"/>
            <a:ext cx="1518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กรมธุรกิจพลังงาน</a:t>
            </a:r>
            <a:endParaRPr lang="en-US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159" y="1751686"/>
            <a:ext cx="710981" cy="652496"/>
            <a:chOff x="8412510" y="798503"/>
            <a:chExt cx="710981" cy="652496"/>
          </a:xfrm>
        </p:grpSpPr>
        <p:sp>
          <p:nvSpPr>
            <p:cNvPr id="36" name="Striped Right Arrow 35"/>
            <p:cNvSpPr/>
            <p:nvPr/>
          </p:nvSpPr>
          <p:spPr>
            <a:xfrm rot="5400000">
              <a:off x="8556981" y="1254032"/>
              <a:ext cx="252325" cy="141610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412510" y="798503"/>
              <a:ext cx="710981" cy="473621"/>
              <a:chOff x="1064038" y="3738245"/>
              <a:chExt cx="710981" cy="473621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64038" y="3980672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29509" y="3950256"/>
                <a:ext cx="544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4.40</a:t>
                </a:r>
              </a:p>
            </p:txBody>
          </p:sp>
          <p:pic>
            <p:nvPicPr>
              <p:cNvPr id="43" name="Picture 64" descr="Y:\Infographic\Picture icon\Green icon\19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796" y="3738245"/>
                <a:ext cx="340223" cy="32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8263468" y="1633260"/>
            <a:ext cx="716914" cy="693631"/>
            <a:chOff x="8412510" y="757368"/>
            <a:chExt cx="716914" cy="693631"/>
          </a:xfrm>
        </p:grpSpPr>
        <p:sp>
          <p:nvSpPr>
            <p:cNvPr id="29" name="Striped Right Arrow 28"/>
            <p:cNvSpPr/>
            <p:nvPr/>
          </p:nvSpPr>
          <p:spPr>
            <a:xfrm rot="5400000">
              <a:off x="8556981" y="1254032"/>
              <a:ext cx="252325" cy="141610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412510" y="757368"/>
              <a:ext cx="716914" cy="499586"/>
              <a:chOff x="1064038" y="3697110"/>
              <a:chExt cx="716914" cy="49958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64038" y="3980672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13835" y="3933242"/>
                <a:ext cx="544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4.56</a:t>
                </a:r>
              </a:p>
            </p:txBody>
          </p:sp>
          <p:pic>
            <p:nvPicPr>
              <p:cNvPr id="48" name="Picture 64" descr="Y:\Infographic\Picture icon\Green icon\19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729" y="3697110"/>
                <a:ext cx="340223" cy="32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8564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73474"/>
              </p:ext>
            </p:extLst>
          </p:nvPr>
        </p:nvGraphicFramePr>
        <p:xfrm>
          <a:off x="404545" y="1115314"/>
          <a:ext cx="8590798" cy="41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05902"/>
              </p:ext>
            </p:extLst>
          </p:nvPr>
        </p:nvGraphicFramePr>
        <p:xfrm>
          <a:off x="570910" y="5295499"/>
          <a:ext cx="8085153" cy="1302549"/>
        </p:xfrm>
        <a:graphic>
          <a:graphicData uri="http://schemas.openxmlformats.org/drawingml/2006/table">
            <a:tbl>
              <a:tblPr/>
              <a:tblGrid>
                <a:gridCol w="82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7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1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1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0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4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ก.พ.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เม.ย.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2.97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2.75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4.59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4.79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4.45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4.17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3.76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3.89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4.00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3.48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2.74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3.24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3760"/>
                  </a:ext>
                </a:extLst>
              </a:tr>
              <a:tr h="254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5.61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624031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105464" y="3844783"/>
            <a:ext cx="7661322" cy="742836"/>
            <a:chOff x="1175519" y="3775697"/>
            <a:chExt cx="7542601" cy="892578"/>
          </a:xfrm>
        </p:grpSpPr>
        <p:pic>
          <p:nvPicPr>
            <p:cNvPr id="32" name="Picture 2" descr="D:\7. Infographic EPPO\Picture icon\Community-Banner\WhereYouLiveMattersPict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775697"/>
              <a:ext cx="4434152" cy="89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7. Infographic EPPO\Picture icon\Community-Banner\WhereYouLiveMattersPict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/>
          </p:blipFill>
          <p:spPr bwMode="auto">
            <a:xfrm flipH="1">
              <a:off x="1175519" y="3775902"/>
              <a:ext cx="4229513" cy="89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179198" y="2118021"/>
            <a:ext cx="953729" cy="499993"/>
            <a:chOff x="8198208" y="1093364"/>
            <a:chExt cx="953729" cy="499993"/>
          </a:xfrm>
        </p:grpSpPr>
        <p:sp>
          <p:nvSpPr>
            <p:cNvPr id="60" name="Striped Right Arrow 59"/>
            <p:cNvSpPr/>
            <p:nvPr/>
          </p:nvSpPr>
          <p:spPr>
            <a:xfrm rot="5400000" flipH="1">
              <a:off x="8508786" y="1088692"/>
              <a:ext cx="233934" cy="243278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198208" y="1114070"/>
              <a:ext cx="953729" cy="479287"/>
              <a:chOff x="8028384" y="496004"/>
              <a:chExt cx="953729" cy="479287"/>
            </a:xfrm>
          </p:grpSpPr>
          <p:pic>
            <p:nvPicPr>
              <p:cNvPr id="62" name="Picture 6" descr="D:\7. Infographic EPPO\Picture icon\Green Icon\Green (15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8624" y="496004"/>
                <a:ext cx="383489" cy="408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ounded Rectangle 62"/>
              <p:cNvSpPr/>
              <p:nvPr/>
            </p:nvSpPr>
            <p:spPr>
              <a:xfrm>
                <a:off x="8028384" y="700217"/>
                <a:ext cx="722645" cy="232597"/>
              </a:xfrm>
              <a:prstGeom prst="roundRect">
                <a:avLst>
                  <a:gd name="adj" fmla="val 50000"/>
                </a:avLst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062715" y="683944"/>
                <a:ext cx="6539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5.61</a:t>
                </a:r>
              </a:p>
            </p:txBody>
          </p:sp>
          <p:pic>
            <p:nvPicPr>
              <p:cNvPr id="66" name="Picture 7" descr="D:\7. Infographic EPPO\Picture icon\Color Icon\Bio (4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7576" y="630410"/>
                <a:ext cx="349573" cy="344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-14827" y="-65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6" name="Rectangle 35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95288" y="128245"/>
            <a:ext cx="8208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ปริมาณการผลิตเอทานอล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6244" y="1106312"/>
            <a:ext cx="369332" cy="34280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72362" y="5077036"/>
            <a:ext cx="885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th-TH" sz="1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th-TH" sz="10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42503" y="6467672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17874" y="2343596"/>
            <a:ext cx="953729" cy="499993"/>
            <a:chOff x="8198208" y="1093364"/>
            <a:chExt cx="953729" cy="499993"/>
          </a:xfrm>
        </p:grpSpPr>
        <p:sp>
          <p:nvSpPr>
            <p:cNvPr id="47" name="Striped Right Arrow 46"/>
            <p:cNvSpPr/>
            <p:nvPr/>
          </p:nvSpPr>
          <p:spPr>
            <a:xfrm rot="5400000" flipH="1">
              <a:off x="8508786" y="1088692"/>
              <a:ext cx="233934" cy="243278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198208" y="1114070"/>
              <a:ext cx="953729" cy="479287"/>
              <a:chOff x="8028384" y="496004"/>
              <a:chExt cx="953729" cy="479287"/>
            </a:xfrm>
          </p:grpSpPr>
          <p:pic>
            <p:nvPicPr>
              <p:cNvPr id="49" name="Picture 6" descr="D:\7. Infographic EPPO\Picture icon\Green Icon\Green (15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8624" y="496004"/>
                <a:ext cx="383489" cy="408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Rounded Rectangle 52"/>
              <p:cNvSpPr/>
              <p:nvPr/>
            </p:nvSpPr>
            <p:spPr>
              <a:xfrm>
                <a:off x="8028384" y="700217"/>
                <a:ext cx="722645" cy="232597"/>
              </a:xfrm>
              <a:prstGeom prst="roundRect">
                <a:avLst>
                  <a:gd name="adj" fmla="val 50000"/>
                </a:avLst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062716" y="672045"/>
                <a:ext cx="6539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5.14</a:t>
                </a:r>
              </a:p>
            </p:txBody>
          </p:sp>
          <p:pic>
            <p:nvPicPr>
              <p:cNvPr id="55" name="Picture 7" descr="D:\7. Infographic EPPO\Picture icon\Color Icon\Bio (4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7576" y="630410"/>
                <a:ext cx="349573" cy="344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ADC37-0FF5-4D9B-BBDB-E0298C6B1C5E}"/>
              </a:ext>
            </a:extLst>
          </p:cNvPr>
          <p:cNvSpPr/>
          <p:nvPr/>
        </p:nvSpPr>
        <p:spPr>
          <a:xfrm>
            <a:off x="611560" y="6631468"/>
            <a:ext cx="1518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กรมธุรกิจพลังงาน</a:t>
            </a:r>
            <a:endParaRPr lang="en-US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0" name="Rectangle 9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50795"/>
              </p:ext>
            </p:extLst>
          </p:nvPr>
        </p:nvGraphicFramePr>
        <p:xfrm>
          <a:off x="446880" y="1415017"/>
          <a:ext cx="851760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-7144"/>
            <a:ext cx="9144000" cy="845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59" y="135279"/>
            <a:ext cx="8707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สัดส่วนมูลค่าการนำเข้าพลังงานต่อมูลค่าการนำเข้าทั้งหมด</a:t>
            </a:r>
            <a:endParaRPr lang="th-TH" sz="2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405" y="986062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6470752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ธปท.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สนพ.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14939"/>
              </p:ext>
            </p:extLst>
          </p:nvPr>
        </p:nvGraphicFramePr>
        <p:xfrm>
          <a:off x="446881" y="1463298"/>
          <a:ext cx="82502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6" name="Rectangle 5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43399" y="1052736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815" y="148927"/>
            <a:ext cx="9067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สัดส่วนมูลค่าการส่งออกพลังงานต่อมูลค่าการส่งออกทั้งหมด</a:t>
            </a:r>
            <a:endParaRPr lang="th-TH" sz="2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6470752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ธปท.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สนพ.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14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1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>
            <a:extLst>
              <a:ext uri="{FF2B5EF4-FFF2-40B4-BE49-F238E27FC236}">
                <a16:creationId xmlns:a16="http://schemas.microsoft.com/office/drawing/2014/main" id="{A8A58395-5AAE-423F-84B7-A80286A5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65888"/>
            <a:ext cx="19065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Source: NESDB, EPPO, DEDE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063798-3B9C-4F4A-A470-829AA2A848EA}"/>
              </a:ext>
            </a:extLst>
          </p:cNvPr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3CB2CE-AE20-41F8-A8BF-B2BFADCC769F}"/>
                </a:ext>
              </a:extLst>
            </p:cNvPr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4CC240-165B-424E-93FF-9C1CFD62B39A}"/>
                </a:ext>
              </a:extLst>
            </p:cNvPr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8E97F2-1AEB-414C-960A-416D05957ABC}"/>
                </a:ext>
              </a:extLst>
            </p:cNvPr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4" name="Rectangle 5">
            <a:extLst>
              <a:ext uri="{FF2B5EF4-FFF2-40B4-BE49-F238E27FC236}">
                <a16:creationId xmlns:a16="http://schemas.microsoft.com/office/drawing/2014/main" id="{CF0F8D7A-70AD-4ACA-964B-00B58A86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8588"/>
            <a:ext cx="82089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ความยืดหยุ่นการใช้พลังงาน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57F3ADFF-9BD9-4F91-B990-6E22EA67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1075"/>
            <a:ext cx="777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ความยืดหยุ่นการใช้พลังงาน (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Energy Elasticity)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พ.ศ. 255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-256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5366" name="Text Box 3">
            <a:extLst>
              <a:ext uri="{FF2B5EF4-FFF2-40B4-BE49-F238E27FC236}">
                <a16:creationId xmlns:a16="http://schemas.microsoft.com/office/drawing/2014/main" id="{CDF2EEE8-168F-4FD6-AFD2-1A73DE8C0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19838"/>
            <a:ext cx="34671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Remark: Final Energy Demand </a:t>
            </a:r>
            <a:r>
              <a:rPr kumimoji="0" lang="en-US" altLang="en-US" sz="9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Included</a:t>
            </a: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Renewable Energy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02C2FE-3496-45A4-8001-8DA241CE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54" y="1516761"/>
            <a:ext cx="6996430" cy="43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39552" y="6498996"/>
            <a:ext cx="2428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Source: NESDB, MEA, PEA, EGAT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0" name="Rectangle 9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5288" y="128245"/>
            <a:ext cx="8208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ความยืดหยุ่นการใช้ไฟฟ้า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386" y="105341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ความยืดหยุ่นการใช้ไฟฟ้า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Electricity Elasticity)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-256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9876" y="6353298"/>
            <a:ext cx="2763887" cy="12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Remark: Final Energy Demand </a:t>
            </a:r>
            <a:r>
              <a:rPr kumimoji="0" lang="en-US" sz="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Included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Renewable Energy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C1D9C0-485D-4EE8-B013-4BCA7C0A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1671986"/>
            <a:ext cx="7161943" cy="41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9" name="Rectangle 18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06896" y="16866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ความเข้มข้นของการใช้พลังงาน (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Intensity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9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02803" y="3311115"/>
            <a:ext cx="367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329407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ความเข้มข้นของการใช้พลังงาน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Intensity : EI)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Energy Consumption :FEC) / GDP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69965" y="6569675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782" y="65654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: chain volume measures (reference year = 2002)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17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67924"/>
              </p:ext>
            </p:extLst>
          </p:nvPr>
        </p:nvGraphicFramePr>
        <p:xfrm>
          <a:off x="582328" y="1196752"/>
          <a:ext cx="82502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911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14535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การใช้ไฟฟ้าต่อ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GDP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66799" y="3275111"/>
            <a:ext cx="36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พันล้านบาท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032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: chain volume measures (reference year = 2002)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285" y="6315759"/>
            <a:ext cx="58348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Consumption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6559460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กฟผ.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กฟน.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PEA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18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22216"/>
              </p:ext>
            </p:extLst>
          </p:nvPr>
        </p:nvGraphicFramePr>
        <p:xfrm>
          <a:off x="582328" y="1196752"/>
          <a:ext cx="82502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48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8"/>
          <p:cNvSpPr txBox="1">
            <a:spLocks noChangeArrowheads="1"/>
          </p:cNvSpPr>
          <p:nvPr/>
        </p:nvSpPr>
        <p:spPr bwMode="auto">
          <a:xfrm>
            <a:off x="6804248" y="5302361"/>
            <a:ext cx="19431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TOE/</a:t>
            </a:r>
            <a:r>
              <a:rPr lang="th-TH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หัวประชากร</a:t>
            </a:r>
            <a:endParaRPr lang="th-TH" sz="105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288" y="957263"/>
            <a:ext cx="8497887" cy="4343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275329"/>
              </p:ext>
            </p:extLst>
          </p:nvPr>
        </p:nvGraphicFramePr>
        <p:xfrm>
          <a:off x="395288" y="868363"/>
          <a:ext cx="8424933" cy="44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40591" y="1052736"/>
            <a:ext cx="400110" cy="36670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TOE/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5177"/>
              </p:ext>
            </p:extLst>
          </p:nvPr>
        </p:nvGraphicFramePr>
        <p:xfrm>
          <a:off x="546789" y="5621892"/>
          <a:ext cx="8222055" cy="692068"/>
        </p:xfrm>
        <a:graphic>
          <a:graphicData uri="http://schemas.openxmlformats.org/drawingml/2006/table">
            <a:tbl>
              <a:tblPr/>
              <a:tblGrid>
                <a:gridCol w="6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7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09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8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8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8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8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1807662550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val="3443781454"/>
                    </a:ext>
                  </a:extLst>
                </a:gridCol>
              </a:tblGrid>
              <a:tr h="346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พ.ศ.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2551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2552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FEC/POP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1.30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1.32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1.17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1.28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40701" y="6329781"/>
            <a:ext cx="58348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Energy Consumption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7944" y="6568308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ปค.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3" name="Rectangle 12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4"/>
          <p:cNvSpPr>
            <a:spLocks noChangeArrowheads="1"/>
          </p:cNvSpPr>
          <p:nvPr/>
        </p:nvSpPr>
        <p:spPr bwMode="auto">
          <a:xfrm>
            <a:off x="396552" y="1588"/>
            <a:ext cx="849662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การใช้พลังงานขั้นสุดท้ายต่อหัวประชากร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68344" y="3429000"/>
            <a:ext cx="931168" cy="1290822"/>
            <a:chOff x="7467246" y="3129235"/>
            <a:chExt cx="1132266" cy="1590587"/>
          </a:xfrm>
        </p:grpSpPr>
        <p:pic>
          <p:nvPicPr>
            <p:cNvPr id="45" name="Picture 2" descr="D:\7. Infographic EPPO\Picture icon\Color Icon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246" y="3129235"/>
              <a:ext cx="1132266" cy="113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7474568" y="3703253"/>
              <a:ext cx="1102696" cy="1016569"/>
              <a:chOff x="331586" y="2220736"/>
              <a:chExt cx="1102696" cy="1016569"/>
            </a:xfrm>
          </p:grpSpPr>
          <p:pic>
            <p:nvPicPr>
              <p:cNvPr id="48" name="Picture 6" descr="D:\7. Infographic EPPO\Picture icon\Color Icon\Grid-Scale-Icon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C"/>
                  </a:clrFrom>
                  <a:clrTo>
                    <a:srgbClr val="FF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15" t="8504" r="10720" b="4973"/>
              <a:stretch/>
            </p:blipFill>
            <p:spPr bwMode="auto">
              <a:xfrm>
                <a:off x="844999" y="2220736"/>
                <a:ext cx="589283" cy="87772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D:\7. Infographic EPPO\Picture icon\Color Icon\Building (7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586" y="2400993"/>
                <a:ext cx="766449" cy="836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7" name="Picture 5" descr="D:\7. Infographic EPPO\Picture icon\Color Icon\c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08" y="4083001"/>
            <a:ext cx="623201" cy="71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3568" y="1901973"/>
            <a:ext cx="790225" cy="547617"/>
            <a:chOff x="717684" y="2089295"/>
            <a:chExt cx="790225" cy="547617"/>
          </a:xfrm>
        </p:grpSpPr>
        <p:sp>
          <p:nvSpPr>
            <p:cNvPr id="51" name="Striped Right Arrow 50"/>
            <p:cNvSpPr/>
            <p:nvPr/>
          </p:nvSpPr>
          <p:spPr>
            <a:xfrm rot="5400000">
              <a:off x="941511" y="2473719"/>
              <a:ext cx="178558" cy="147828"/>
            </a:xfrm>
            <a:prstGeom prst="striped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17684" y="2089295"/>
              <a:ext cx="790225" cy="428418"/>
              <a:chOff x="717684" y="2089295"/>
              <a:chExt cx="790225" cy="428418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17684" y="2279956"/>
                <a:ext cx="596225" cy="216024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8514" y="2256103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1.00</a:t>
                </a: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170117" y="2089295"/>
                <a:ext cx="337792" cy="379748"/>
                <a:chOff x="3802160" y="2989063"/>
                <a:chExt cx="1102696" cy="1093899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3802160" y="2989063"/>
                  <a:ext cx="1102696" cy="1016569"/>
                  <a:chOff x="331586" y="2220736"/>
                  <a:chExt cx="1102696" cy="1016569"/>
                </a:xfrm>
              </p:grpSpPr>
              <p:pic>
                <p:nvPicPr>
                  <p:cNvPr id="57" name="Picture 6" descr="D:\7. Infographic EPPO\Picture icon\Color Icon\Grid-Scale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15" t="8504" r="10720" b="4973"/>
                  <a:stretch/>
                </p:blipFill>
                <p:spPr bwMode="auto">
                  <a:xfrm>
                    <a:off x="844999" y="2220736"/>
                    <a:ext cx="589283" cy="87772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8" name="Picture 3" descr="D:\7. Infographic EPPO\Picture icon\Color Icon\Building (7)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586" y="2400993"/>
                    <a:ext cx="766449" cy="8363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6" name="Picture 5" descr="D:\7. Infographic EPPO\Picture icon\Color Icon\car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200" y="3368811"/>
                  <a:ext cx="623201" cy="714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8" name="Group 67"/>
          <p:cNvGrpSpPr/>
          <p:nvPr/>
        </p:nvGrpSpPr>
        <p:grpSpPr>
          <a:xfrm>
            <a:off x="8305324" y="1264254"/>
            <a:ext cx="790225" cy="547617"/>
            <a:chOff x="717684" y="2089295"/>
            <a:chExt cx="790225" cy="547617"/>
          </a:xfrm>
        </p:grpSpPr>
        <p:sp>
          <p:nvSpPr>
            <p:cNvPr id="69" name="Striped Right Arrow 68"/>
            <p:cNvSpPr/>
            <p:nvPr/>
          </p:nvSpPr>
          <p:spPr>
            <a:xfrm rot="5400000">
              <a:off x="941511" y="2473719"/>
              <a:ext cx="178558" cy="147828"/>
            </a:xfrm>
            <a:prstGeom prst="striped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17684" y="2089295"/>
              <a:ext cx="790225" cy="428418"/>
              <a:chOff x="717684" y="2089295"/>
              <a:chExt cx="790225" cy="428418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717684" y="2279956"/>
                <a:ext cx="596225" cy="216024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48514" y="2256103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1.28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170117" y="2089295"/>
                <a:ext cx="337792" cy="379748"/>
                <a:chOff x="3802160" y="2989063"/>
                <a:chExt cx="1102696" cy="1093899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3802160" y="2989063"/>
                  <a:ext cx="1102696" cy="1016569"/>
                  <a:chOff x="331586" y="2220736"/>
                  <a:chExt cx="1102696" cy="1016569"/>
                </a:xfrm>
              </p:grpSpPr>
              <p:pic>
                <p:nvPicPr>
                  <p:cNvPr id="76" name="Picture 6" descr="D:\7. Infographic EPPO\Picture icon\Color Icon\Grid-Scale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15" t="8504" r="10720" b="4973"/>
                  <a:stretch/>
                </p:blipFill>
                <p:spPr bwMode="auto">
                  <a:xfrm>
                    <a:off x="844999" y="2220736"/>
                    <a:ext cx="589283" cy="87772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7" name="Picture 3" descr="D:\7. Infographic EPPO\Picture icon\Color Icon\Building (7)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586" y="2400993"/>
                    <a:ext cx="766449" cy="8363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75" name="Picture 5" descr="D:\7. Infographic EPPO\Picture icon\Color Icon\car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200" y="3368811"/>
                  <a:ext cx="623201" cy="714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19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7304" y="-49134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93223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ดัชนีชี้วัดพลังงาน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7855" y="970372"/>
            <a:ext cx="2619970" cy="459498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 w="825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906" y="1031179"/>
            <a:ext cx="227409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ความมั่นคงด้านพลังงาน</a:t>
            </a:r>
          </a:p>
        </p:txBody>
      </p:sp>
      <p:pic>
        <p:nvPicPr>
          <p:cNvPr id="11" name="Picture 10" descr="D:\7. Infographic EPPO\Picture icon\Color Icon\10156-1-f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21782" b="15468"/>
          <a:stretch/>
        </p:blipFill>
        <p:spPr bwMode="auto">
          <a:xfrm>
            <a:off x="78715" y="783754"/>
            <a:ext cx="642078" cy="7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62551" y="1045131"/>
            <a:ext cx="2867025" cy="619239"/>
            <a:chOff x="3162551" y="831896"/>
            <a:chExt cx="2867025" cy="619239"/>
          </a:xfrm>
        </p:grpSpPr>
        <p:sp>
          <p:nvSpPr>
            <p:cNvPr id="13" name="Rounded Rectangle 12"/>
            <p:cNvSpPr/>
            <p:nvPr/>
          </p:nvSpPr>
          <p:spPr>
            <a:xfrm>
              <a:off x="3399476" y="978618"/>
              <a:ext cx="2630100" cy="45949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8255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2116" y="1061370"/>
              <a:ext cx="2525515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ประสิทธิภาพการใช้พลังงาน</a:t>
              </a:r>
            </a:p>
          </p:txBody>
        </p:sp>
        <p:pic>
          <p:nvPicPr>
            <p:cNvPr id="15" name="Picture 9" descr="D:\7. Infographic EPPO\Picture icon\Green Icon\house-with-green-energy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551" y="831896"/>
              <a:ext cx="473850" cy="61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152312" y="1801559"/>
            <a:ext cx="2887143" cy="3980646"/>
            <a:chOff x="3152312" y="1801559"/>
            <a:chExt cx="2887143" cy="3980646"/>
          </a:xfrm>
        </p:grpSpPr>
        <p:grpSp>
          <p:nvGrpSpPr>
            <p:cNvPr id="17" name="Group 16"/>
            <p:cNvGrpSpPr/>
            <p:nvPr/>
          </p:nvGrpSpPr>
          <p:grpSpPr>
            <a:xfrm>
              <a:off x="3159136" y="2538477"/>
              <a:ext cx="2880319" cy="472588"/>
              <a:chOff x="3152312" y="2309110"/>
              <a:chExt cx="2880319" cy="47258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132910" y="2309110"/>
                <a:ext cx="899721" cy="471166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192735" y="2390830"/>
                <a:ext cx="780587" cy="299974"/>
                <a:chOff x="5192735" y="2390830"/>
                <a:chExt cx="780587" cy="299974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192735" y="2407455"/>
                  <a:ext cx="780587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0.8979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152312" y="2309762"/>
                <a:ext cx="1944216" cy="471935"/>
                <a:chOff x="3152312" y="2309762"/>
                <a:chExt cx="1944216" cy="4719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152312" y="2309762"/>
                  <a:ext cx="1944216" cy="4711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165607" y="2320032"/>
                  <a:ext cx="19104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ความยืดหยุ่นการใช้ไฟฟ้า 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(พ.ศ. 25</a:t>
                  </a:r>
                  <a:r>
                    <a:rPr lang="en-US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6-2565)</a:t>
                  </a:r>
                  <a:endPara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3152312" y="3090388"/>
              <a:ext cx="2880319" cy="660963"/>
              <a:chOff x="3152312" y="2696078"/>
              <a:chExt cx="2880319" cy="66096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132910" y="2696078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192735" y="2863053"/>
                <a:ext cx="780587" cy="299974"/>
                <a:chOff x="5192735" y="2390830"/>
                <a:chExt cx="780587" cy="299974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7.9</a:t>
                  </a: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3152312" y="2696718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165607" y="2724015"/>
                <a:ext cx="183844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ความเข้มข้นของการใช้พลังงาน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(EI)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TOE/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ล้านบาท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53785" y="1801559"/>
              <a:ext cx="2880319" cy="660963"/>
              <a:chOff x="3152312" y="2696078"/>
              <a:chExt cx="2880319" cy="66096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132910" y="2696078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192735" y="2863053"/>
                <a:ext cx="780587" cy="299974"/>
                <a:chOff x="5192735" y="2390830"/>
                <a:chExt cx="780587" cy="299974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0.3282</a:t>
                  </a: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3152312" y="2696718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165607" y="2724015"/>
                <a:ext cx="183844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ความยืดหยุ่นการใช้พลังงาน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(EE)</a:t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(พ.ศ. 2556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2565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53785" y="3827307"/>
              <a:ext cx="2880319" cy="471818"/>
              <a:chOff x="3152312" y="2309110"/>
              <a:chExt cx="2880319" cy="47181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132910" y="2309110"/>
                <a:ext cx="899721" cy="471166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192735" y="2390830"/>
                <a:ext cx="780587" cy="299974"/>
                <a:chOff x="5192735" y="2390830"/>
                <a:chExt cx="780587" cy="29997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18.5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152312" y="2309762"/>
                <a:ext cx="1944216" cy="471166"/>
                <a:chOff x="3152312" y="2309762"/>
                <a:chExt cx="1944216" cy="47116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152312" y="2309762"/>
                  <a:ext cx="1944216" cy="4711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165607" y="2320032"/>
                  <a:ext cx="1910449" cy="407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การใช้ไฟฟ้าต่อ </a:t>
                  </a:r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GDP</a:t>
                  </a:r>
                  <a:r>
                    <a:rPr lang="th-TH" sz="800" spc="-1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** 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</a:t>
                  </a:r>
                  <a:r>
                    <a:rPr lang="en-US" sz="85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GWh</a:t>
                  </a:r>
                  <a:r>
                    <a:rPr lang="en-US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/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พันล้านบาท</a:t>
                  </a:r>
                  <a:r>
                    <a:rPr lang="en-US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</a:t>
                  </a: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152643" y="4380957"/>
              <a:ext cx="2880319" cy="660963"/>
              <a:chOff x="3152643" y="4136190"/>
              <a:chExt cx="2880319" cy="6609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33241" y="4136190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193066" y="4303165"/>
                <a:ext cx="780587" cy="299974"/>
                <a:chOff x="5192735" y="2390830"/>
                <a:chExt cx="780587" cy="299974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</a:t>
                  </a:r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endPara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52643" y="4136830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65938" y="4164127"/>
                <a:ext cx="191159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การใช้พลังงานขั้นสุดท้ายต่อหัวประชากร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TOE/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หัวประชากร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52643" y="5121242"/>
              <a:ext cx="2880319" cy="660963"/>
              <a:chOff x="3152643" y="4136190"/>
              <a:chExt cx="2880319" cy="66096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133241" y="4136190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193066" y="4303165"/>
                <a:ext cx="780587" cy="299974"/>
                <a:chOff x="5192735" y="2390830"/>
                <a:chExt cx="780587" cy="299974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985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3152643" y="4136830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65938" y="4164127"/>
                <a:ext cx="191159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การใช้ไฟฟ้า</a:t>
                </a:r>
                <a:b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ต่อหัวประชากร</a:t>
                </a:r>
                <a:r>
                  <a:rPr lang="th-TH" sz="9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**</a:t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kWh/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หัวประชากร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989277" y="1196752"/>
            <a:ext cx="3074515" cy="799841"/>
            <a:chOff x="5989277" y="1196752"/>
            <a:chExt cx="3074515" cy="799841"/>
          </a:xfrm>
        </p:grpSpPr>
        <p:sp>
          <p:nvSpPr>
            <p:cNvPr id="62" name="Rounded Rectangle 61"/>
            <p:cNvSpPr/>
            <p:nvPr/>
          </p:nvSpPr>
          <p:spPr>
            <a:xfrm>
              <a:off x="6372200" y="1395384"/>
              <a:ext cx="2691592" cy="45949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8255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65873" y="1456191"/>
              <a:ext cx="227409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พลังงานและสิ่งแวดล้อม</a:t>
              </a:r>
            </a:p>
          </p:txBody>
        </p:sp>
        <p:pic>
          <p:nvPicPr>
            <p:cNvPr id="64" name="Picture 7" descr="D:\7. Infographic EPPO\Picture icon\Green Icon\centrale-avec-le-globe-vert-1410272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707"/>
            <a:stretch/>
          </p:blipFill>
          <p:spPr bwMode="auto">
            <a:xfrm>
              <a:off x="5989277" y="1196752"/>
              <a:ext cx="783180" cy="799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6175090" y="1925976"/>
            <a:ext cx="2888702" cy="3024832"/>
            <a:chOff x="6176979" y="2017088"/>
            <a:chExt cx="2888702" cy="2865690"/>
          </a:xfrm>
        </p:grpSpPr>
        <p:grpSp>
          <p:nvGrpSpPr>
            <p:cNvPr id="66" name="Group 65"/>
            <p:cNvGrpSpPr/>
            <p:nvPr/>
          </p:nvGrpSpPr>
          <p:grpSpPr>
            <a:xfrm>
              <a:off x="6185362" y="2017088"/>
              <a:ext cx="2880319" cy="660962"/>
              <a:chOff x="6185362" y="1556792"/>
              <a:chExt cx="2880319" cy="66096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1.87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ต่อการใช้พลังงาน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พันตัน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/KTOE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178121" y="2752396"/>
              <a:ext cx="2880319" cy="660962"/>
              <a:chOff x="6185362" y="1556792"/>
              <a:chExt cx="2880319" cy="66096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3.75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ต่อหัวประชากร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ตัน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หัวประชากร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184220" y="3486508"/>
              <a:ext cx="2880319" cy="660962"/>
              <a:chOff x="6185362" y="1556792"/>
              <a:chExt cx="2880319" cy="66096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23.19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GDP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ตัน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ล้านบาท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176979" y="4221816"/>
              <a:ext cx="2880319" cy="660962"/>
              <a:chOff x="6185362" y="1556792"/>
              <a:chExt cx="2880319" cy="66096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0.394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ต่อหน่วยการผลิตไฟฟ้า*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กิโลกรัม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/kWh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</p:grp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3059832" y="5805264"/>
            <a:ext cx="3134461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* ม.ค. 2566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** ปี 2565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*** ข้อมูลปี 256</a:t>
            </a:r>
            <a:r>
              <a:rPr lang="en-US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  <a:p>
            <a:pPr eaLnBrk="1" hangingPunct="1"/>
            <a:endParaRPr lang="th-TH" altLang="th-TH" sz="9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58259" y="1825491"/>
            <a:ext cx="2894926" cy="4616755"/>
            <a:chOff x="113430" y="1575635"/>
            <a:chExt cx="2894926" cy="4616755"/>
          </a:xfrm>
        </p:grpSpPr>
        <p:grpSp>
          <p:nvGrpSpPr>
            <p:cNvPr id="95" name="Group 94"/>
            <p:cNvGrpSpPr/>
            <p:nvPr/>
          </p:nvGrpSpPr>
          <p:grpSpPr>
            <a:xfrm>
              <a:off x="120799" y="2533022"/>
              <a:ext cx="2880319" cy="703430"/>
              <a:chOff x="120799" y="2539026"/>
              <a:chExt cx="2880319" cy="70343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101397" y="2539026"/>
                <a:ext cx="899721" cy="702778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2161222" y="2720549"/>
                <a:ext cx="780587" cy="299974"/>
                <a:chOff x="2147928" y="1639342"/>
                <a:chExt cx="780587" cy="299974"/>
              </a:xfrm>
            </p:grpSpPr>
            <p:sp>
              <p:nvSpPr>
                <p:cNvPr id="134" name="Rounded Rectangle 133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46</a:t>
                  </a:r>
                  <a:endPara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2" name="Rectangle 131"/>
              <p:cNvSpPr/>
              <p:nvPr/>
            </p:nvSpPr>
            <p:spPr>
              <a:xfrm>
                <a:off x="120799" y="2539678"/>
                <a:ext cx="1944216" cy="702778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21394" y="2574499"/>
                <a:ext cx="2008684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อัตราส่วนการพึ่งพาตนเองในการจัดหาพลังงาน</a:t>
                </a:r>
                <a:b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ขั้นต้น</a:t>
                </a:r>
                <a:r>
                  <a:rPr lang="th-TH" sz="800" spc="-9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%)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22112" y="3320612"/>
              <a:ext cx="2880319" cy="585013"/>
              <a:chOff x="122112" y="3389632"/>
              <a:chExt cx="2880319" cy="58501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102710" y="3392103"/>
                <a:ext cx="899721" cy="582542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2162535" y="3498020"/>
                <a:ext cx="780587" cy="320271"/>
                <a:chOff x="2147928" y="1619045"/>
                <a:chExt cx="780587" cy="320271"/>
              </a:xfrm>
            </p:grpSpPr>
            <p:sp>
              <p:nvSpPr>
                <p:cNvPr id="128" name="Rounded Rectangle 127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2264493" y="1619045"/>
                  <a:ext cx="5768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4.56</a:t>
                  </a:r>
                </a:p>
              </p:txBody>
            </p:sp>
          </p:grpSp>
          <p:sp>
            <p:nvSpPr>
              <p:cNvPr id="126" name="Rectangle 125"/>
              <p:cNvSpPr/>
              <p:nvPr/>
            </p:nvSpPr>
            <p:spPr>
              <a:xfrm>
                <a:off x="122112" y="3389632"/>
                <a:ext cx="1944216" cy="582542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35407" y="3449418"/>
                <a:ext cx="1930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spc="-4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ปริมาณการผลิตไบโอดีเซล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B100</a:t>
                </a:r>
                <a:r>
                  <a:rPr lang="th-TH" sz="800" spc="-9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(ล้านลิตร/วัน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28037" y="4654708"/>
              <a:ext cx="2880319" cy="1537682"/>
              <a:chOff x="128037" y="5220008"/>
              <a:chExt cx="2880319" cy="153768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28037" y="5220660"/>
                <a:ext cx="1944216" cy="1537030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108635" y="5220008"/>
                <a:ext cx="899721" cy="1537030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41332" y="5240027"/>
                <a:ext cx="1924995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สัดส่วนมูลค่าพลังงาน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</a:p>
              <a:p>
                <a:pPr marL="266700" indent="-179388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มูลค่าการนำเข้าพลังงานต่อมูลค่า           การนำเข้าทั้งหมด </a:t>
                </a:r>
                <a:r>
                  <a:rPr lang="th-TH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%)</a:t>
                </a:r>
                <a:endParaRPr lang="th-TH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66700" indent="-179388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มูลค่าการส่งออกพลังงานต่อมูลค่า         การส่งออกทั้งหมด </a:t>
                </a:r>
                <a:r>
                  <a:rPr lang="th-TH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%)</a:t>
                </a:r>
                <a:endParaRPr lang="th-TH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2167585" y="5586240"/>
                <a:ext cx="780587" cy="299974"/>
                <a:chOff x="2147928" y="1639342"/>
                <a:chExt cx="780587" cy="299974"/>
              </a:xfrm>
            </p:grpSpPr>
            <p:sp>
              <p:nvSpPr>
                <p:cNvPr id="122" name="Rounded Rectangle 121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19.8</a:t>
                  </a: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2169858" y="6257564"/>
                <a:ext cx="780587" cy="299974"/>
                <a:chOff x="2147928" y="1639342"/>
                <a:chExt cx="780587" cy="299974"/>
              </a:xfrm>
            </p:grpSpPr>
            <p:sp>
              <p:nvSpPr>
                <p:cNvPr id="120" name="Rounded Rectangle 119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Wingdings 3"/>
                    </a:rPr>
                    <a:t>3.</a:t>
                  </a:r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Wingdings 3"/>
                    </a:rPr>
                    <a:t>4</a:t>
                  </a:r>
                  <a:endPara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113430" y="1575635"/>
              <a:ext cx="2880319" cy="875794"/>
              <a:chOff x="113430" y="1575635"/>
              <a:chExt cx="2880319" cy="875794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094028" y="1575635"/>
                <a:ext cx="899721" cy="875142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13430" y="1576287"/>
                <a:ext cx="1944216" cy="875142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6725" y="1612906"/>
                <a:ext cx="1852987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R/P ratio</a:t>
                </a:r>
                <a:r>
                  <a:rPr lang="th-TH" sz="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***</a:t>
                </a:r>
                <a:endPara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" indent="6350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>
                    <a:tab pos="266700" algn="l"/>
                  </a:tabLst>
                </a:pP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น้ำมันดิบ  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(ปี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th-TH" sz="9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" indent="6350">
                  <a:spcBef>
                    <a:spcPts val="300"/>
                  </a:spcBef>
                  <a:buFont typeface="Wingdings" pitchFamily="2" charset="2"/>
                  <a:buChar char="§"/>
                  <a:tabLst>
                    <a:tab pos="266700" algn="l"/>
                  </a:tabLst>
                </a:pP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ก๊าซธรรมชาติ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th-TH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(ปี</a:t>
                </a:r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155478" y="1765517"/>
                <a:ext cx="780587" cy="276999"/>
                <a:chOff x="2155478" y="2835684"/>
                <a:chExt cx="780587" cy="276999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2155478" y="2864000"/>
                  <a:ext cx="780587" cy="248683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240368" y="2835684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Wingdings 3"/>
                    </a:rPr>
                    <a:t>2.7</a:t>
                  </a:r>
                  <a:endPara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152606" y="2061582"/>
                <a:ext cx="780587" cy="276999"/>
                <a:chOff x="2161232" y="3123123"/>
                <a:chExt cx="780587" cy="276999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2161232" y="3151439"/>
                  <a:ext cx="780587" cy="248683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246122" y="3123123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2.9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120132" y="3988370"/>
              <a:ext cx="2880319" cy="585013"/>
              <a:chOff x="122112" y="3389632"/>
              <a:chExt cx="2880319" cy="5850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2102710" y="3392103"/>
                <a:ext cx="899721" cy="582542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2162535" y="3518317"/>
                <a:ext cx="780587" cy="299974"/>
                <a:chOff x="2147928" y="1639342"/>
                <a:chExt cx="780587" cy="299974"/>
              </a:xfrm>
            </p:grpSpPr>
            <p:sp>
              <p:nvSpPr>
                <p:cNvPr id="104" name="Rounded Rectangle 103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5.61</a:t>
                  </a:r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122112" y="3389632"/>
                <a:ext cx="1944216" cy="582542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35407" y="3449418"/>
                <a:ext cx="1930921" cy="40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spc="-4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ปริมาณการผลิตเอทานอล</a:t>
                </a:r>
                <a:r>
                  <a:rPr lang="th-TH" sz="800" spc="-9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(ล้านลิตร/วัน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6281446" y="5806441"/>
            <a:ext cx="2781204" cy="905376"/>
            <a:chOff x="6303804" y="5624865"/>
            <a:chExt cx="2781204" cy="1095148"/>
          </a:xfrm>
        </p:grpSpPr>
        <p:sp>
          <p:nvSpPr>
            <p:cNvPr id="137" name="Rounded Rectangle 136"/>
            <p:cNvSpPr/>
            <p:nvPr/>
          </p:nvSpPr>
          <p:spPr>
            <a:xfrm>
              <a:off x="6303804" y="5624865"/>
              <a:ext cx="2764591" cy="1095148"/>
            </a:xfrm>
            <a:prstGeom prst="roundRect">
              <a:avLst>
                <a:gd name="adj" fmla="val 13755"/>
              </a:avLst>
            </a:prstGeom>
            <a:noFill/>
            <a:ln w="22225">
              <a:solidFill>
                <a:srgbClr val="4D3B6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369397" y="5728831"/>
              <a:ext cx="846926" cy="310346"/>
              <a:chOff x="6242755" y="5710097"/>
              <a:chExt cx="846926" cy="310346"/>
            </a:xfrm>
          </p:grpSpPr>
          <p:pic>
            <p:nvPicPr>
              <p:cNvPr id="144" name="Picture 7" descr="D:\7. Infographic EPPO\Picture icon\Emoticon\Happy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2755" y="5710097"/>
                <a:ext cx="278774" cy="278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" name="Text Box 56"/>
              <p:cNvSpPr txBox="1">
                <a:spLocks noChangeArrowheads="1"/>
              </p:cNvSpPr>
              <p:nvPr/>
            </p:nvSpPr>
            <p:spPr bwMode="auto">
              <a:xfrm>
                <a:off x="6415330" y="5758833"/>
                <a:ext cx="67435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:r>
                  <a:rPr lang="th-TH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ดี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6943670" y="5766579"/>
              <a:ext cx="902970" cy="284488"/>
              <a:chOff x="6951567" y="5747845"/>
              <a:chExt cx="902970" cy="284488"/>
            </a:xfrm>
          </p:grpSpPr>
          <p:pic>
            <p:nvPicPr>
              <p:cNvPr id="142" name="Picture 8" descr="D:\7. Infographic EPPO\Picture icon\Emoticon\Concer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1567" y="5747845"/>
                <a:ext cx="285131" cy="284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Text Box 56"/>
              <p:cNvSpPr txBox="1">
                <a:spLocks noChangeArrowheads="1"/>
              </p:cNvSpPr>
              <p:nvPr/>
            </p:nvSpPr>
            <p:spPr bwMode="auto">
              <a:xfrm>
                <a:off x="7172705" y="5764811"/>
                <a:ext cx="681832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:r>
                  <a:rPr lang="th-TH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ปกติ</a:t>
                </a:r>
              </a:p>
            </p:txBody>
          </p:sp>
        </p:grpSp>
        <p:sp>
          <p:nvSpPr>
            <p:cNvPr id="140" name="Text Box 56"/>
            <p:cNvSpPr txBox="1">
              <a:spLocks noChangeArrowheads="1"/>
            </p:cNvSpPr>
            <p:nvPr/>
          </p:nvSpPr>
          <p:spPr bwMode="auto">
            <a:xfrm>
              <a:off x="8003876" y="5792755"/>
              <a:ext cx="10811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th-TH" sz="105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= </a:t>
              </a:r>
              <a:r>
                <a:rPr lang="th-TH" altLang="th-TH" sz="105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ควรปรับปรุง</a:t>
              </a:r>
            </a:p>
          </p:txBody>
        </p:sp>
        <p:sp>
          <p:nvSpPr>
            <p:cNvPr id="141" name="Text Box 56"/>
            <p:cNvSpPr txBox="1">
              <a:spLocks noChangeArrowheads="1"/>
            </p:cNvSpPr>
            <p:nvPr/>
          </p:nvSpPr>
          <p:spPr bwMode="auto">
            <a:xfrm>
              <a:off x="6329175" y="6126965"/>
              <a:ext cx="2635313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altLang="th-TH" sz="8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เปรียบเทียบกับค่าดัชนีชี้วัดพลังงานช่วงเดียวกัน</a:t>
              </a:r>
            </a:p>
            <a:p>
              <a:pPr algn="ctr" eaLnBrk="1" hangingPunct="1"/>
              <a:r>
                <a:rPr lang="th-TH" altLang="th-TH" sz="8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ของปีก่อนหน้า ยกเว้น ความยืดหยุ่นการใช้พลังงาน   และความยืดหยุ่นการใช้ไฟฟ้า เปรียบเทียบกับค่า </a:t>
              </a:r>
              <a:r>
                <a:rPr lang="en-US" altLang="th-TH" sz="8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1.0</a:t>
              </a:r>
            </a:p>
          </p:txBody>
        </p:sp>
      </p:grpSp>
      <p:pic>
        <p:nvPicPr>
          <p:cNvPr id="151" name="Picture 3" descr="D:\7. Infographic EPPO\Picture icon\Emoticon\Improve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97" y="5923599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TextBox 167"/>
          <p:cNvSpPr txBox="1"/>
          <p:nvPr/>
        </p:nvSpPr>
        <p:spPr>
          <a:xfrm>
            <a:off x="7164288" y="548680"/>
            <a:ext cx="189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ม.ค.2566</a:t>
            </a:r>
          </a:p>
        </p:txBody>
      </p:sp>
      <p:pic>
        <p:nvPicPr>
          <p:cNvPr id="173" name="Picture 7" descr="D:\7. Infographic EPPO\Picture icon\Emoticon\Happ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08" y="2169715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3" descr="D:\7. Infographic EPPO\Picture icon\Emoticon\Improve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68" y="2350150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7" descr="D:\7. Infographic EPPO\Picture icon\Emoticon\Happ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34" y="2758813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B16910BA-F054-4B3D-B248-49BB64459185}"/>
              </a:ext>
            </a:extLst>
          </p:cNvPr>
          <p:cNvSpPr txBox="1"/>
          <p:nvPr/>
        </p:nvSpPr>
        <p:spPr>
          <a:xfrm>
            <a:off x="6188384" y="5004760"/>
            <a:ext cx="1911591" cy="60016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2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br>
              <a:rPr lang="th-TH" sz="12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ต่อหน่วยการใช้ไฟฟ้า*</a:t>
            </a:r>
            <a:endParaRPr lang="en-US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85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กิโลกรัม 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/kWh</a:t>
            </a:r>
            <a:r>
              <a:rPr lang="en-US" sz="85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B6A138F-907B-4642-B3A1-1D61877EF89E}"/>
              </a:ext>
            </a:extLst>
          </p:cNvPr>
          <p:cNvSpPr/>
          <p:nvPr/>
        </p:nvSpPr>
        <p:spPr>
          <a:xfrm>
            <a:off x="8162929" y="4999390"/>
            <a:ext cx="899721" cy="617711"/>
          </a:xfrm>
          <a:prstGeom prst="rect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ounded Rectangle 133">
            <a:extLst>
              <a:ext uri="{FF2B5EF4-FFF2-40B4-BE49-F238E27FC236}">
                <a16:creationId xmlns:a16="http://schemas.microsoft.com/office/drawing/2014/main" id="{D2CC1AA1-5164-496E-953E-59CE2C2F98ED}"/>
              </a:ext>
            </a:extLst>
          </p:cNvPr>
          <p:cNvSpPr/>
          <p:nvPr/>
        </p:nvSpPr>
        <p:spPr>
          <a:xfrm>
            <a:off x="8250966" y="5138230"/>
            <a:ext cx="739919" cy="270766"/>
          </a:xfrm>
          <a:prstGeom prst="roundRect">
            <a:avLst>
              <a:gd name="adj" fmla="val 290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0.429</a:t>
            </a:r>
          </a:p>
        </p:txBody>
      </p:sp>
      <p:pic>
        <p:nvPicPr>
          <p:cNvPr id="182" name="Picture 7" descr="D:\7. Infographic EPPO\Picture icon\Emoticon\Happy.png">
            <a:extLst>
              <a:ext uri="{FF2B5EF4-FFF2-40B4-BE49-F238E27FC236}">
                <a16:creationId xmlns:a16="http://schemas.microsoft.com/office/drawing/2014/main" id="{9E2BB53E-F3C5-41FA-AD91-51351B36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66" y="5295584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355A49BB-A76A-4FAE-BF25-B3DBFB9E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85" y="5445224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7" descr="D:\7. Infographic EPPO\Picture icon\Emoticon\Happy.png">
            <a:extLst>
              <a:ext uri="{FF2B5EF4-FFF2-40B4-BE49-F238E27FC236}">
                <a16:creationId xmlns:a16="http://schemas.microsoft.com/office/drawing/2014/main" id="{DAFD1E75-DC67-4396-AD46-E682941F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01" y="6166674"/>
            <a:ext cx="251968" cy="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7" descr="D:\7. Infographic EPPO\Picture icon\Emoticon\Happy.png">
            <a:extLst>
              <a:ext uri="{FF2B5EF4-FFF2-40B4-BE49-F238E27FC236}">
                <a16:creationId xmlns:a16="http://schemas.microsoft.com/office/drawing/2014/main" id="{EC6153F0-5CEB-4BFE-8008-C5A7EF9B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54" y="3890273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7" descr="D:\7. Infographic EPPO\Picture icon\Emoticon\Happy.png">
            <a:extLst>
              <a:ext uri="{FF2B5EF4-FFF2-40B4-BE49-F238E27FC236}">
                <a16:creationId xmlns:a16="http://schemas.microsoft.com/office/drawing/2014/main" id="{7133E0BD-DE4B-4436-80C4-13EC3CB4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19" y="2031471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4781BEB2-4833-4BE8-97F3-36206C93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84" y="5472003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7" descr="D:\7. Infographic EPPO\Picture icon\Emoticon\Happy.png">
            <a:extLst>
              <a:ext uri="{FF2B5EF4-FFF2-40B4-BE49-F238E27FC236}">
                <a16:creationId xmlns:a16="http://schemas.microsoft.com/office/drawing/2014/main" id="{4E33A225-5E5B-456D-B1A0-8E78B8E8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92" y="3845182"/>
            <a:ext cx="251968" cy="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7" descr="D:\7. Infographic EPPO\Picture icon\Emoticon\Happy.png">
            <a:extLst>
              <a:ext uri="{FF2B5EF4-FFF2-40B4-BE49-F238E27FC236}">
                <a16:creationId xmlns:a16="http://schemas.microsoft.com/office/drawing/2014/main" id="{1CE4881E-8368-4072-9D2C-B9E7A37A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98" y="4556512"/>
            <a:ext cx="251968" cy="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72D7C8B2-39B8-44FF-AD80-8EA77F7B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45" y="3426631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62D238D2-68A2-4746-8467-088F6DFD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7" y="4097313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C6E4A4D3-5961-458C-B809-E64AB2C8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84" y="4713921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7" descr="D:\7. Infographic EPPO\Picture icon\Emoticon\Happy.png">
            <a:extLst>
              <a:ext uri="{FF2B5EF4-FFF2-40B4-BE49-F238E27FC236}">
                <a16:creationId xmlns:a16="http://schemas.microsoft.com/office/drawing/2014/main" id="{A68688E7-93B4-491F-97C0-C98650CC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2323767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1260CF14-D0DB-45D9-8BE6-0A9D1108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62" y="3057711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" descr="D:\7. Infographic EPPO\Picture icon\Emoticon\Improve-2.png">
            <a:extLst>
              <a:ext uri="{FF2B5EF4-FFF2-40B4-BE49-F238E27FC236}">
                <a16:creationId xmlns:a16="http://schemas.microsoft.com/office/drawing/2014/main" id="{A2A37EE7-936E-45B0-A008-DC92139D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38" y="3070623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7" descr="D:\7. Infographic EPPO\Picture icon\Emoticon\Happy.png">
            <a:extLst>
              <a:ext uri="{FF2B5EF4-FFF2-40B4-BE49-F238E27FC236}">
                <a16:creationId xmlns:a16="http://schemas.microsoft.com/office/drawing/2014/main" id="{6D6B5A53-F045-4735-ABA9-701AB8D4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4554287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4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288" y="957263"/>
            <a:ext cx="8497887" cy="4343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42876"/>
              </p:ext>
            </p:extLst>
          </p:nvPr>
        </p:nvGraphicFramePr>
        <p:xfrm>
          <a:off x="504125" y="1012485"/>
          <a:ext cx="8389028" cy="42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40701" y="6309320"/>
            <a:ext cx="58348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Consumption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2" name="Rectangle 11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308304" y="2996952"/>
            <a:ext cx="1147192" cy="1612714"/>
            <a:chOff x="7308304" y="3136897"/>
            <a:chExt cx="1147192" cy="1612714"/>
          </a:xfrm>
        </p:grpSpPr>
        <p:pic>
          <p:nvPicPr>
            <p:cNvPr id="18" name="Picture 2" descr="D:\7. Infographic EPPO\Picture icon\Color Icon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136897"/>
              <a:ext cx="1147192" cy="114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7. Infographic EPPO\Picture icon\Color Icon\electricity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8323">
              <a:off x="7336130" y="3818567"/>
              <a:ext cx="947523" cy="9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94788" y="2060848"/>
            <a:ext cx="853635" cy="487910"/>
            <a:chOff x="817950" y="2375581"/>
            <a:chExt cx="853635" cy="487910"/>
          </a:xfrm>
        </p:grpSpPr>
        <p:sp>
          <p:nvSpPr>
            <p:cNvPr id="20" name="Striped Right Arrow 19"/>
            <p:cNvSpPr/>
            <p:nvPr/>
          </p:nvSpPr>
          <p:spPr>
            <a:xfrm rot="5400000">
              <a:off x="1081284" y="2700298"/>
              <a:ext cx="178558" cy="147828"/>
            </a:xfrm>
            <a:prstGeom prst="stripedRightArrow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17950" y="2375581"/>
              <a:ext cx="853635" cy="358663"/>
              <a:chOff x="817950" y="2375581"/>
              <a:chExt cx="853635" cy="35866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857457" y="2506535"/>
                <a:ext cx="690207" cy="216024"/>
              </a:xfrm>
              <a:prstGeom prst="roundRect">
                <a:avLst>
                  <a:gd name="adj" fmla="val 50000"/>
                </a:avLst>
              </a:prstGeom>
              <a:solidFill>
                <a:srgbClr val="6633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17950" y="2472634"/>
                <a:ext cx="6593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,943</a:t>
                </a:r>
                <a:endPara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026" name="Picture 2" descr="D:\7. Infographic EPPO\Picture icon\Color Icon\energy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413" y="2375581"/>
                <a:ext cx="285172" cy="285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8269927" y="987878"/>
            <a:ext cx="853635" cy="487910"/>
            <a:chOff x="8244408" y="940619"/>
            <a:chExt cx="853635" cy="487910"/>
          </a:xfrm>
        </p:grpSpPr>
        <p:sp>
          <p:nvSpPr>
            <p:cNvPr id="41" name="Striped Right Arrow 40"/>
            <p:cNvSpPr/>
            <p:nvPr/>
          </p:nvSpPr>
          <p:spPr>
            <a:xfrm rot="5400000">
              <a:off x="8617170" y="1265336"/>
              <a:ext cx="178558" cy="147828"/>
            </a:xfrm>
            <a:prstGeom prst="stripedRightArrow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244408" y="940619"/>
              <a:ext cx="853635" cy="358663"/>
              <a:chOff x="817950" y="2375581"/>
              <a:chExt cx="853635" cy="358663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857457" y="2506535"/>
                <a:ext cx="690207" cy="216024"/>
              </a:xfrm>
              <a:prstGeom prst="roundRect">
                <a:avLst>
                  <a:gd name="adj" fmla="val 50000"/>
                </a:avLst>
              </a:prstGeom>
              <a:solidFill>
                <a:srgbClr val="6633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7950" y="2472634"/>
                <a:ext cx="6593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2,985</a:t>
                </a:r>
                <a:endPara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5" name="Picture 2" descr="D:\7. Infographic EPPO\Picture icon\Color Icon\energy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413" y="2375581"/>
                <a:ext cx="285172" cy="285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Rectangle 104"/>
          <p:cNvSpPr>
            <a:spLocks noChangeArrowheads="1"/>
          </p:cNvSpPr>
          <p:nvPr/>
        </p:nvSpPr>
        <p:spPr bwMode="auto">
          <a:xfrm>
            <a:off x="396552" y="-12060"/>
            <a:ext cx="849662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การใช้ไฟฟ้าต่อหัวประชากร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591" y="1052736"/>
            <a:ext cx="400110" cy="36670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kWh/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108"/>
          <p:cNvSpPr txBox="1">
            <a:spLocks noChangeArrowheads="1"/>
          </p:cNvSpPr>
          <p:nvPr/>
        </p:nvSpPr>
        <p:spPr bwMode="auto">
          <a:xfrm>
            <a:off x="6773679" y="5304754"/>
            <a:ext cx="1943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kWh/</a:t>
            </a: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หัวประชากร</a:t>
            </a:r>
            <a:endParaRPr lang="th-TH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2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2211"/>
              </p:ext>
            </p:extLst>
          </p:nvPr>
        </p:nvGraphicFramePr>
        <p:xfrm>
          <a:off x="421556" y="5577902"/>
          <a:ext cx="8221444" cy="675656"/>
        </p:xfrm>
        <a:graphic>
          <a:graphicData uri="http://schemas.openxmlformats.org/drawingml/2006/table">
            <a:tbl>
              <a:tblPr/>
              <a:tblGrid>
                <a:gridCol w="67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3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9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3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3862778119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val="2096252963"/>
                    </a:ext>
                  </a:extLst>
                </a:gridCol>
              </a:tblGrid>
              <a:tr h="3378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พ.ศ.</a:t>
                      </a:r>
                      <a:endParaRPr lang="en-US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2549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2551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2552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ELC/POP</a:t>
                      </a:r>
                      <a:endParaRPr kumimoji="0" lang="th-TH" sz="95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943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035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337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537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2,796</a:t>
                      </a:r>
                      <a:endParaRPr lang="th-TH" sz="9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2,821</a:t>
                      </a:r>
                      <a:endParaRPr lang="th-TH" sz="9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856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th-TH" sz="9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878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985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635896" y="6559460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ปค.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กฟผ.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กฟน.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PEA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20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0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72263"/>
              </p:ext>
            </p:extLst>
          </p:nvPr>
        </p:nvGraphicFramePr>
        <p:xfrm>
          <a:off x="635030" y="1337166"/>
          <a:ext cx="7977830" cy="389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069577" y="3429000"/>
            <a:ext cx="1439393" cy="1370313"/>
            <a:chOff x="6766513" y="3186677"/>
            <a:chExt cx="1486534" cy="1376608"/>
          </a:xfrm>
        </p:grpSpPr>
        <p:pic>
          <p:nvPicPr>
            <p:cNvPr id="23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458640" y="3186677"/>
              <a:ext cx="794407" cy="1085865"/>
            </a:xfrm>
            <a:prstGeom prst="rect">
              <a:avLst/>
            </a:prstGeom>
            <a:noFill/>
          </p:spPr>
        </p:pic>
        <p:pic>
          <p:nvPicPr>
            <p:cNvPr id="24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13" y="3409678"/>
              <a:ext cx="1033242" cy="103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7. Infographic EPPO\Picture icon\Color Icon\ca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79645" y="3729608"/>
              <a:ext cx="792755" cy="83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8103753" y="2732826"/>
            <a:ext cx="670996" cy="554975"/>
            <a:chOff x="8148049" y="2397464"/>
            <a:chExt cx="670996" cy="554975"/>
          </a:xfrm>
        </p:grpSpPr>
        <p:sp>
          <p:nvSpPr>
            <p:cNvPr id="56" name="Striped Right Arrow 55"/>
            <p:cNvSpPr/>
            <p:nvPr/>
          </p:nvSpPr>
          <p:spPr>
            <a:xfrm rot="5400000">
              <a:off x="8389935" y="2789246"/>
              <a:ext cx="178558" cy="147828"/>
            </a:xfrm>
            <a:prstGeom prst="stripedRightArrow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148049" y="2397464"/>
              <a:ext cx="670996" cy="432048"/>
              <a:chOff x="1226949" y="2711675"/>
              <a:chExt cx="670996" cy="43204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251655" y="2711675"/>
                <a:ext cx="646290" cy="409196"/>
                <a:chOff x="1283405" y="2659764"/>
                <a:chExt cx="646290" cy="409196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1283405" y="2852936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61" name="Picture 4" descr="D:\7. Infographic EPPO\Picture icon\Color Icon\fire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41" y="2659764"/>
                  <a:ext cx="219854" cy="3029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9" name="TextBox 58"/>
              <p:cNvSpPr txBox="1"/>
              <p:nvPr/>
            </p:nvSpPr>
            <p:spPr>
              <a:xfrm>
                <a:off x="1226949" y="2882113"/>
                <a:ext cx="576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1.87</a:t>
                </a:r>
                <a:endPara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45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484162"/>
              </p:ext>
            </p:extLst>
          </p:nvPr>
        </p:nvGraphicFramePr>
        <p:xfrm>
          <a:off x="530479" y="5414880"/>
          <a:ext cx="8236073" cy="1095471"/>
        </p:xfrm>
        <a:graphic>
          <a:graphicData uri="http://schemas.openxmlformats.org/drawingml/2006/table">
            <a:tbl>
              <a:tblPr/>
              <a:tblGrid>
                <a:gridCol w="82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0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9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3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1.97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892736" y="1916832"/>
            <a:ext cx="654928" cy="465751"/>
            <a:chOff x="2561620" y="1585165"/>
            <a:chExt cx="654928" cy="465751"/>
          </a:xfrm>
        </p:grpSpPr>
        <p:sp>
          <p:nvSpPr>
            <p:cNvPr id="71" name="Striped Right Arrow 70"/>
            <p:cNvSpPr/>
            <p:nvPr/>
          </p:nvSpPr>
          <p:spPr>
            <a:xfrm rot="5400000">
              <a:off x="2794085" y="1887723"/>
              <a:ext cx="178558" cy="147828"/>
            </a:xfrm>
            <a:prstGeom prst="stripedRightArrow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561620" y="1585165"/>
              <a:ext cx="654928" cy="342030"/>
              <a:chOff x="1243017" y="2796052"/>
              <a:chExt cx="654928" cy="34203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251655" y="2796052"/>
                <a:ext cx="646290" cy="324819"/>
                <a:chOff x="1283405" y="2744141"/>
                <a:chExt cx="646290" cy="324819"/>
              </a:xfrm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1283405" y="2852936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6" name="Picture 4" descr="D:\7. Infographic EPPO\Picture icon\Color Icon\fire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41" y="2744141"/>
                  <a:ext cx="219854" cy="3029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TextBox 73"/>
              <p:cNvSpPr txBox="1"/>
              <p:nvPr/>
            </p:nvSpPr>
            <p:spPr>
              <a:xfrm>
                <a:off x="1243017" y="2876472"/>
                <a:ext cx="576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2.13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-28475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1" name="Rectangle 30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79138" y="143184"/>
            <a:ext cx="8640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ต่อการใช้พลังงาน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1161127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KTOE</a:t>
            </a:r>
            <a:endParaRPr lang="th-TH" sz="14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588573" y="5242848"/>
            <a:ext cx="1943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พันตัน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/KTOE</a:t>
            </a:r>
            <a:endParaRPr lang="th-TH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0256" y="6559460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 Box 282"/>
          <p:cNvSpPr txBox="1">
            <a:spLocks noChangeArrowheads="1"/>
          </p:cNvSpPr>
          <p:nvPr/>
        </p:nvSpPr>
        <p:spPr bwMode="auto">
          <a:xfrm>
            <a:off x="523583" y="5138696"/>
            <a:ext cx="50405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 หมายถึงการใช้พลังงานขั้นต้นโดยรวมถึงการใช้พลังงานทดแทน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51447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910BF2-5825-4FC9-83AA-E5451D2A1FE5}"/>
              </a:ext>
            </a:extLst>
          </p:cNvPr>
          <p:cNvSpPr txBox="1"/>
          <p:nvPr/>
        </p:nvSpPr>
        <p:spPr>
          <a:xfrm>
            <a:off x="8030949" y="1243176"/>
            <a:ext cx="78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2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01789"/>
              </p:ext>
            </p:extLst>
          </p:nvPr>
        </p:nvGraphicFramePr>
        <p:xfrm>
          <a:off x="595591" y="1052736"/>
          <a:ext cx="813779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812360" y="3789040"/>
            <a:ext cx="723291" cy="795922"/>
            <a:chOff x="7348347" y="3592066"/>
            <a:chExt cx="856063" cy="943176"/>
          </a:xfrm>
        </p:grpSpPr>
        <p:pic>
          <p:nvPicPr>
            <p:cNvPr id="21" name="Picture 9" descr="D:\7. Infographic EPPO\Picture icon\Color Icon\refer-a-clien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347" y="3592066"/>
              <a:ext cx="848106" cy="84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7. Infographic EPPO\Picture icon\Color Icon\user_m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224" y="3933056"/>
              <a:ext cx="602186" cy="60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8249674" y="1641606"/>
            <a:ext cx="586208" cy="619440"/>
            <a:chOff x="7868559" y="1587740"/>
            <a:chExt cx="586208" cy="619440"/>
          </a:xfrm>
        </p:grpSpPr>
        <p:grpSp>
          <p:nvGrpSpPr>
            <p:cNvPr id="24" name="Group 23"/>
            <p:cNvGrpSpPr/>
            <p:nvPr/>
          </p:nvGrpSpPr>
          <p:grpSpPr>
            <a:xfrm>
              <a:off x="7868559" y="1587740"/>
              <a:ext cx="576064" cy="619440"/>
              <a:chOff x="7868559" y="1587740"/>
              <a:chExt cx="576064" cy="619440"/>
            </a:xfrm>
          </p:grpSpPr>
          <p:sp>
            <p:nvSpPr>
              <p:cNvPr id="26" name="Striped Right Arrow 25"/>
              <p:cNvSpPr/>
              <p:nvPr/>
            </p:nvSpPr>
            <p:spPr>
              <a:xfrm rot="5400000">
                <a:off x="8085739" y="2043987"/>
                <a:ext cx="178558" cy="147828"/>
              </a:xfrm>
              <a:prstGeom prst="stripedRightArrow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7868559" y="1587740"/>
                <a:ext cx="576064" cy="473661"/>
                <a:chOff x="7868559" y="1587740"/>
                <a:chExt cx="576064" cy="473661"/>
              </a:xfrm>
            </p:grpSpPr>
            <p:pic>
              <p:nvPicPr>
                <p:cNvPr id="28" name="Picture 3" descr="D:\7. Infographic EPPO\Picture icon\Color Icon\Users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140" y="1587740"/>
                  <a:ext cx="331145" cy="331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Rounded Rectangle 28"/>
                <p:cNvSpPr/>
                <p:nvPr/>
              </p:nvSpPr>
              <p:spPr>
                <a:xfrm>
                  <a:off x="7868559" y="1845377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66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7878016" y="1816364"/>
              <a:ext cx="576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3.75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839" y="2593536"/>
            <a:ext cx="597825" cy="763456"/>
            <a:chOff x="2241866" y="2573530"/>
            <a:chExt cx="586208" cy="619440"/>
          </a:xfrm>
        </p:grpSpPr>
        <p:grpSp>
          <p:nvGrpSpPr>
            <p:cNvPr id="31" name="Group 30"/>
            <p:cNvGrpSpPr/>
            <p:nvPr/>
          </p:nvGrpSpPr>
          <p:grpSpPr>
            <a:xfrm>
              <a:off x="2241866" y="2573530"/>
              <a:ext cx="576064" cy="619440"/>
              <a:chOff x="7868559" y="1587740"/>
              <a:chExt cx="576064" cy="619440"/>
            </a:xfrm>
          </p:grpSpPr>
          <p:sp>
            <p:nvSpPr>
              <p:cNvPr id="33" name="Striped Right Arrow 32"/>
              <p:cNvSpPr/>
              <p:nvPr/>
            </p:nvSpPr>
            <p:spPr>
              <a:xfrm rot="5400000">
                <a:off x="8085739" y="2043987"/>
                <a:ext cx="178558" cy="147828"/>
              </a:xfrm>
              <a:prstGeom prst="stripedRightArrow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7868559" y="1587740"/>
                <a:ext cx="576064" cy="473661"/>
                <a:chOff x="7868559" y="1587740"/>
                <a:chExt cx="576064" cy="473661"/>
              </a:xfrm>
            </p:grpSpPr>
            <p:pic>
              <p:nvPicPr>
                <p:cNvPr id="35" name="Picture 3" descr="D:\7. Infographic EPPO\Picture icon\Color Icon\Users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140" y="1587740"/>
                  <a:ext cx="331145" cy="331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5"/>
                <p:cNvSpPr/>
                <p:nvPr/>
              </p:nvSpPr>
              <p:spPr>
                <a:xfrm>
                  <a:off x="7868559" y="1845377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66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251323" y="2802154"/>
              <a:ext cx="576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2.46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8475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47" name="Rectangle 46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98"/>
          <p:cNvSpPr>
            <a:spLocks noChangeArrowheads="1"/>
          </p:cNvSpPr>
          <p:nvPr/>
        </p:nvSpPr>
        <p:spPr bwMode="auto">
          <a:xfrm>
            <a:off x="534135" y="102984"/>
            <a:ext cx="6342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ต่อหัวประชากร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8118" y="1161127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584" y="6595604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ปค.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8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87521"/>
              </p:ext>
            </p:extLst>
          </p:nvPr>
        </p:nvGraphicFramePr>
        <p:xfrm>
          <a:off x="827585" y="5936647"/>
          <a:ext cx="7787051" cy="595385"/>
        </p:xfrm>
        <a:graphic>
          <a:graphicData uri="http://schemas.openxmlformats.org/drawingml/2006/table">
            <a:tbl>
              <a:tblPr/>
              <a:tblGrid>
                <a:gridCol w="64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1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94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0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6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15716"/>
              </p:ext>
            </p:extLst>
          </p:nvPr>
        </p:nvGraphicFramePr>
        <p:xfrm>
          <a:off x="816953" y="5341255"/>
          <a:ext cx="7797683" cy="595385"/>
        </p:xfrm>
        <a:graphic>
          <a:graphicData uri="http://schemas.openxmlformats.org/drawingml/2006/table">
            <a:tbl>
              <a:tblPr/>
              <a:tblGrid>
                <a:gridCol w="64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9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1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3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9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6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2544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</a:t>
                      </a: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 Box 94"/>
          <p:cNvSpPr txBox="1">
            <a:spLocks noChangeArrowheads="1"/>
          </p:cNvSpPr>
          <p:nvPr/>
        </p:nvSpPr>
        <p:spPr bwMode="auto">
          <a:xfrm>
            <a:off x="6445697" y="5088952"/>
            <a:ext cx="1943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หัวประชากร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27584" y="50851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 จากกรมการปกครอง (ปค.) กระทรวงมหาดไทย</a:t>
            </a:r>
          </a:p>
        </p:txBody>
      </p:sp>
    </p:spTree>
    <p:extLst>
      <p:ext uri="{BB962C8B-B14F-4D97-AF65-F5344CB8AC3E}">
        <p14:creationId xmlns:p14="http://schemas.microsoft.com/office/powerpoint/2010/main" val="35815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8313" y="981075"/>
            <a:ext cx="8280400" cy="4464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30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077012"/>
              </p:ext>
            </p:extLst>
          </p:nvPr>
        </p:nvGraphicFramePr>
        <p:xfrm>
          <a:off x="837210" y="5477811"/>
          <a:ext cx="7777112" cy="1064173"/>
        </p:xfrm>
        <a:graphic>
          <a:graphicData uri="http://schemas.openxmlformats.org/drawingml/2006/table">
            <a:tbl>
              <a:tblPr/>
              <a:tblGrid>
                <a:gridCol w="76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9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1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0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24.64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24.16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23.44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23.19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74922"/>
              </p:ext>
            </p:extLst>
          </p:nvPr>
        </p:nvGraphicFramePr>
        <p:xfrm>
          <a:off x="684659" y="794684"/>
          <a:ext cx="8064054" cy="422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472998" y="3789040"/>
            <a:ext cx="1168037" cy="638299"/>
            <a:chOff x="1835696" y="3017670"/>
            <a:chExt cx="1336903" cy="883487"/>
          </a:xfrm>
        </p:grpSpPr>
        <p:pic>
          <p:nvPicPr>
            <p:cNvPr id="47" name="Picture 2" descr="D:\7. 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140968"/>
              <a:ext cx="1048871" cy="66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D:\7. Infographic EPPO\Picture icon\Color Icon\cartoon-money-stacks-19918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017670"/>
              <a:ext cx="913044" cy="88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971600" y="1745314"/>
            <a:ext cx="757063" cy="507003"/>
            <a:chOff x="934617" y="1154220"/>
            <a:chExt cx="757063" cy="507003"/>
          </a:xfrm>
        </p:grpSpPr>
        <p:sp>
          <p:nvSpPr>
            <p:cNvPr id="55" name="Striped Right Arrow 54"/>
            <p:cNvSpPr/>
            <p:nvPr/>
          </p:nvSpPr>
          <p:spPr>
            <a:xfrm rot="5400000">
              <a:off x="1187533" y="1498030"/>
              <a:ext cx="178558" cy="147828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34617" y="1154220"/>
              <a:ext cx="757063" cy="367718"/>
              <a:chOff x="1233489" y="2182841"/>
              <a:chExt cx="757063" cy="36771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1233489" y="2315034"/>
                <a:ext cx="697088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8" name="Picture 11" descr="D:\7. Infographic EPPO\Picture icon\Color Icon\chang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34887" y="2182841"/>
                <a:ext cx="255665" cy="24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233489" y="2288949"/>
                <a:ext cx="597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27.82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207425" y="3068960"/>
            <a:ext cx="757063" cy="520651"/>
            <a:chOff x="2095184" y="1422656"/>
            <a:chExt cx="757063" cy="520651"/>
          </a:xfrm>
        </p:grpSpPr>
        <p:sp>
          <p:nvSpPr>
            <p:cNvPr id="61" name="Striped Right Arrow 60"/>
            <p:cNvSpPr/>
            <p:nvPr/>
          </p:nvSpPr>
          <p:spPr>
            <a:xfrm rot="5400000">
              <a:off x="2338888" y="1780114"/>
              <a:ext cx="178558" cy="147828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095184" y="1422656"/>
              <a:ext cx="757063" cy="373701"/>
              <a:chOff x="1233489" y="2182841"/>
              <a:chExt cx="757063" cy="37370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1233489" y="2315034"/>
                <a:ext cx="697088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4" name="Picture 11" descr="D:\7. Infographic EPPO\Picture icon\Color Icon\chang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34887" y="2182841"/>
                <a:ext cx="255665" cy="24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233489" y="2294932"/>
                <a:ext cx="597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23.19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-28475" y="5293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29" name="Rectangle 28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98"/>
          <p:cNvSpPr>
            <a:spLocks noChangeArrowheads="1"/>
          </p:cNvSpPr>
          <p:nvPr/>
        </p:nvSpPr>
        <p:spPr bwMode="auto">
          <a:xfrm>
            <a:off x="531356" y="118081"/>
            <a:ext cx="5264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GDP</a:t>
            </a:r>
            <a:endParaRPr lang="th-TH" sz="28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60" y="1133831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40" name="Text Box 91"/>
          <p:cNvSpPr txBox="1">
            <a:spLocks noChangeArrowheads="1"/>
          </p:cNvSpPr>
          <p:nvPr/>
        </p:nvSpPr>
        <p:spPr bwMode="auto">
          <a:xfrm>
            <a:off x="7164288" y="5229200"/>
            <a:ext cx="1342646" cy="24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09525" y="6595604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282"/>
          <p:cNvSpPr txBox="1">
            <a:spLocks noChangeArrowheads="1"/>
          </p:cNvSpPr>
          <p:nvPr/>
        </p:nvSpPr>
        <p:spPr bwMode="auto">
          <a:xfrm>
            <a:off x="927902" y="5157192"/>
            <a:ext cx="56358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 (CVM) </a:t>
            </a:r>
            <a:r>
              <a:rPr lang="th-TH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จากสำนักงานคณะกรรมการพัฒนาการเศรษฐกิจและสังคมแห่งชาติ ณ ปีอ้างอิง พ.ศ. 2545 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4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288" y="957263"/>
            <a:ext cx="8497887" cy="455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331828"/>
              </p:ext>
            </p:extLst>
          </p:nvPr>
        </p:nvGraphicFramePr>
        <p:xfrm>
          <a:off x="683568" y="980728"/>
          <a:ext cx="7947223" cy="41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0156" y="2107321"/>
            <a:ext cx="920973" cy="549442"/>
            <a:chOff x="1283321" y="1810071"/>
            <a:chExt cx="920973" cy="549442"/>
          </a:xfrm>
        </p:grpSpPr>
        <p:sp>
          <p:nvSpPr>
            <p:cNvPr id="22" name="Rounded Rectangle 21"/>
            <p:cNvSpPr/>
            <p:nvPr/>
          </p:nvSpPr>
          <p:spPr>
            <a:xfrm>
              <a:off x="1283321" y="1987077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Striped Right Arrow 20"/>
            <p:cNvSpPr/>
            <p:nvPr/>
          </p:nvSpPr>
          <p:spPr>
            <a:xfrm rot="5400000">
              <a:off x="1460291" y="2196320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8" y="1810071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296377" y="1976820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0.581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43515" y="3196148"/>
            <a:ext cx="888353" cy="689950"/>
            <a:chOff x="1115616" y="1240095"/>
            <a:chExt cx="888353" cy="689950"/>
          </a:xfrm>
        </p:grpSpPr>
        <p:sp>
          <p:nvSpPr>
            <p:cNvPr id="31" name="Striped Right Arrow 3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513" y="1240095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172493" y="1568242"/>
              <a:ext cx="745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0.394</a:t>
              </a:r>
              <a:endParaRPr lang="th-TH" sz="1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6" name="Picture 6" descr="D:\7. Infographic EPPO\Picture icon\Black and White\transform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47" y="3541123"/>
            <a:ext cx="800451" cy="9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899248"/>
              </p:ext>
            </p:extLst>
          </p:nvPr>
        </p:nvGraphicFramePr>
        <p:xfrm>
          <a:off x="672312" y="5494265"/>
          <a:ext cx="8039707" cy="1024639"/>
        </p:xfrm>
        <a:graphic>
          <a:graphicData uri="http://schemas.openxmlformats.org/drawingml/2006/table">
            <a:tbl>
              <a:tblPr/>
              <a:tblGrid>
                <a:gridCol w="8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5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5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5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8475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28" name="Rectangle 2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107"/>
          <p:cNvSpPr>
            <a:spLocks noChangeArrowheads="1"/>
          </p:cNvSpPr>
          <p:nvPr/>
        </p:nvSpPr>
        <p:spPr bwMode="auto">
          <a:xfrm>
            <a:off x="467544" y="115888"/>
            <a:ext cx="7061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ต่อหน่วยการผลิตไฟฟ้า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 Box 91"/>
          <p:cNvSpPr txBox="1">
            <a:spLocks noChangeArrowheads="1"/>
          </p:cNvSpPr>
          <p:nvPr/>
        </p:nvSpPr>
        <p:spPr bwMode="auto">
          <a:xfrm>
            <a:off x="7153373" y="5269582"/>
            <a:ext cx="144016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/kWh</a:t>
            </a:r>
            <a:endParaRPr lang="th-TH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766" y="1107328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/kWh</a:t>
            </a:r>
            <a:endParaRPr lang="th-TH" sz="14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 Box 91"/>
          <p:cNvSpPr txBox="1">
            <a:spLocks noChangeArrowheads="1"/>
          </p:cNvSpPr>
          <p:nvPr/>
        </p:nvSpPr>
        <p:spPr bwMode="auto">
          <a:xfrm>
            <a:off x="707942" y="5157192"/>
            <a:ext cx="5970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การผลิตไฟฟ้าในที่นี้ หมายถึง การผลิตไฟฟ้ารวมของ 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EGAT</a:t>
            </a: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และการผลิตไฟฟ้าสุทธิของ 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IPP, SPP</a:t>
            </a: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และ  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VSPP</a:t>
            </a:r>
            <a:endParaRPr lang="th-TH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9381" y="6618777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กฟผ.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กฟน.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PEA</a:t>
            </a: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51447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24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23E3D2-730F-45E7-85B1-5F7D0C89282A}"/>
              </a:ext>
            </a:extLst>
          </p:cNvPr>
          <p:cNvSpPr txBox="1"/>
          <p:nvPr/>
        </p:nvSpPr>
        <p:spPr>
          <a:xfrm>
            <a:off x="7947702" y="1302900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7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288" y="957263"/>
            <a:ext cx="8497887" cy="455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0712"/>
              </p:ext>
            </p:extLst>
          </p:nvPr>
        </p:nvGraphicFramePr>
        <p:xfrm>
          <a:off x="641218" y="1115235"/>
          <a:ext cx="7947223" cy="41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95398" y="1844824"/>
            <a:ext cx="920973" cy="549442"/>
            <a:chOff x="1115616" y="1380603"/>
            <a:chExt cx="920973" cy="549442"/>
          </a:xfrm>
        </p:grpSpPr>
        <p:sp>
          <p:nvSpPr>
            <p:cNvPr id="21" name="Striped Right Arrow 2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0.644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89954" y="3239598"/>
            <a:ext cx="920973" cy="549442"/>
            <a:chOff x="1115616" y="1380603"/>
            <a:chExt cx="920973" cy="549442"/>
          </a:xfrm>
        </p:grpSpPr>
        <p:sp>
          <p:nvSpPr>
            <p:cNvPr id="31" name="Striped Right Arrow 3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0.429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6801767" y="5386388"/>
            <a:ext cx="190883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1222800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523583" y="5269453"/>
            <a:ext cx="5970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latin typeface="Tahoma" pitchFamily="34" charset="0"/>
                <a:cs typeface="Tahoma" pitchFamily="34" charset="0"/>
              </a:rPr>
              <a:t>การผลิตไฟฟ้าในที่นี้ หมายถึง การผลิตไฟฟ้ารวมของ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EGAT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และการผลิตไฟฟ้าสุทธิของ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IPP, SPP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VSPP</a:t>
            </a:r>
            <a:endParaRPr lang="th-TH" sz="1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5B29AE-2CDA-4EE4-8B4B-37AA8D2FB5B3}"/>
              </a:ext>
            </a:extLst>
          </p:cNvPr>
          <p:cNvGrpSpPr/>
          <p:nvPr/>
        </p:nvGrpSpPr>
        <p:grpSpPr>
          <a:xfrm>
            <a:off x="0" y="23748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F29E1F-CFE2-4212-9C52-AF8B0C5AAADC}"/>
                </a:ext>
              </a:extLst>
            </p:cNvPr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E6811E-A7E2-4851-8171-EE258EAD31A4}"/>
                </a:ext>
              </a:extLst>
            </p:cNvPr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7E132D-523D-401F-B32B-593D6986FC0E}"/>
                </a:ext>
              </a:extLst>
            </p:cNvPr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9">
            <a:extLst>
              <a:ext uri="{FF2B5EF4-FFF2-40B4-BE49-F238E27FC236}">
                <a16:creationId xmlns:a16="http://schemas.microsoft.com/office/drawing/2014/main" id="{B855AF82-FAA4-41CE-94DC-F1DEA0E97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02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ต่อหน่วยการใช้ไฟฟ้า (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kWh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43" name="Group 286">
            <a:extLst>
              <a:ext uri="{FF2B5EF4-FFF2-40B4-BE49-F238E27FC236}">
                <a16:creationId xmlns:a16="http://schemas.microsoft.com/office/drawing/2014/main" id="{6346E6EF-731B-4E17-AEA5-F7C2E9C94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10345"/>
              </p:ext>
            </p:extLst>
          </p:nvPr>
        </p:nvGraphicFramePr>
        <p:xfrm>
          <a:off x="456792" y="5571482"/>
          <a:ext cx="8230415" cy="1035794"/>
        </p:xfrm>
        <a:graphic>
          <a:graphicData uri="http://schemas.openxmlformats.org/drawingml/2006/table">
            <a:tbl>
              <a:tblPr/>
              <a:tblGrid>
                <a:gridCol w="82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94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th-TH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4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66683735"/>
              </p:ext>
            </p:extLst>
          </p:nvPr>
        </p:nvGraphicFramePr>
        <p:xfrm>
          <a:off x="370165" y="1509344"/>
          <a:ext cx="8602216" cy="50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87415" y="1074222"/>
            <a:ext cx="90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4043" y="2519878"/>
            <a:ext cx="1256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รวมทั้งสิ้น</a:t>
            </a:r>
            <a:endParaRPr lang="en-US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6223" y="4326716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400" b="1" dirty="0">
              <a:solidFill>
                <a:srgbClr val="FF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9165" y="5210801"/>
            <a:ext cx="137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A47D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</a:t>
            </a:r>
            <a:r>
              <a:rPr lang="en-US" sz="1400" b="1" dirty="0">
                <a:solidFill>
                  <a:srgbClr val="A47D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74891" y="5463898"/>
            <a:ext cx="13045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  <a:endParaRPr lang="en-US" sz="13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2114" y="6470752"/>
            <a:ext cx="2073942" cy="27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น้ำมันดิบและคอนเดนเสท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0477" y="3882380"/>
            <a:ext cx="1768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พลังงานทดแทน</a:t>
            </a:r>
            <a:endParaRPr lang="en-US" sz="14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505599"/>
            <a:ext cx="27730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ชธ.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กพร.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กฟผ.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da-DK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62272" y="-20055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การผลิตพลังงานขั้นต้น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3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1452" y="6479758"/>
            <a:ext cx="3653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 พลังงานทดแทน ม.ค.66 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142368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948686835"/>
              </p:ext>
            </p:extLst>
          </p:nvPr>
        </p:nvGraphicFramePr>
        <p:xfrm>
          <a:off x="362272" y="1461850"/>
          <a:ext cx="8602216" cy="50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20889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การใช้พลังงานขั้นสุดท้าย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7335" y="2410832"/>
            <a:ext cx="115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รวมทั้งสิ้น</a:t>
            </a:r>
            <a:endParaRPr lang="en-US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09469" y="5522847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400" b="1" dirty="0">
              <a:solidFill>
                <a:srgbClr val="FF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6826" y="4777611"/>
            <a:ext cx="81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  <a:endParaRPr lang="en-US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43358" y="5189831"/>
            <a:ext cx="23126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EEECE1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ถ่านหิน/ลิกไนต์</a:t>
            </a:r>
            <a:endParaRPr lang="en-US" sz="1300" b="1" dirty="0">
              <a:solidFill>
                <a:srgbClr val="EEECE1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2087" y="5586663"/>
            <a:ext cx="146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พลังงานทดแทน</a:t>
            </a:r>
            <a:endParaRPr lang="en-US" sz="12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3053" y="3690859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A47D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  <a:endParaRPr lang="en-US" sz="1400" b="1" dirty="0">
              <a:solidFill>
                <a:srgbClr val="A47D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6505599"/>
            <a:ext cx="1268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สนพ.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พพ.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75" y="1072194"/>
            <a:ext cx="90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5428" y="6514605"/>
            <a:ext cx="3653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พลังงานทดแทน *ม.ค.66 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2012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44624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อัตราส่วนปริมาณสำรองต่อการผลิต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(R/P ratio)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420941832"/>
              </p:ext>
            </p:extLst>
          </p:nvPr>
        </p:nvGraphicFramePr>
        <p:xfrm>
          <a:off x="251520" y="1487694"/>
          <a:ext cx="8568952" cy="492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59832" y="1109936"/>
            <a:ext cx="3870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R/P ratio </a:t>
            </a:r>
            <a:b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ณ ธันวาคม 2564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4" y="3932620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  <a:endParaRPr lang="en-US" sz="15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3765" y="5626115"/>
            <a:ext cx="1202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</a:t>
            </a:r>
            <a:endParaRPr lang="en-US" sz="15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571" y="5622506"/>
            <a:ext cx="13963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spc="-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คอนเดนเสท</a:t>
            </a:r>
            <a:endParaRPr lang="en-US" sz="1500" b="1" spc="-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423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จำนวนปี</a:t>
            </a:r>
          </a:p>
        </p:txBody>
      </p:sp>
      <p:sp>
        <p:nvSpPr>
          <p:cNvPr id="4" name="Rectangle 3"/>
          <p:cNvSpPr/>
          <p:nvPr/>
        </p:nvSpPr>
        <p:spPr>
          <a:xfrm>
            <a:off x="936104" y="6021288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ชธ.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R/P Ratio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ของลิกไนต์ คำนวณโดย สนพ.</a:t>
            </a:r>
            <a:b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R =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ปริมาณสำรองที่พิสูจน์แล้ว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622505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5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-6407"/>
            <a:ext cx="8026152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อัตราส่วนการพึ่งพาตนเองในการจัดหาพลังงานขั้นต้น</a:t>
            </a:r>
            <a:endParaRPr lang="th-TH" altLang="th-TH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4016181799"/>
              </p:ext>
            </p:extLst>
          </p:nvPr>
        </p:nvGraphicFramePr>
        <p:xfrm>
          <a:off x="321838" y="1398047"/>
          <a:ext cx="8642650" cy="462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43399" y="980728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309320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อัตราส่วนการพึ่งพาตนเองในการจัดหาพลังงานขั้นต้น 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(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การผลิตพลังงานขั้นต้น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การจัดหาพลังงานขั้นต้น 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100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554960"/>
            <a:ext cx="3098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ชธ.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ธพ.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พพ.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ศก.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กฟผ.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ปตท.</a:t>
            </a:r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CABDE-2E28-4709-9B80-41D464187AD3}"/>
              </a:ext>
            </a:extLst>
          </p:cNvPr>
          <p:cNvSpPr txBox="1"/>
          <p:nvPr/>
        </p:nvSpPr>
        <p:spPr>
          <a:xfrm>
            <a:off x="7974020" y="6090815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1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-6407"/>
            <a:ext cx="6513984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อัตราส่วนการพึ่งพาตนเองรายเชื้อเพลิง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076688564"/>
              </p:ext>
            </p:extLst>
          </p:nvPr>
        </p:nvGraphicFramePr>
        <p:xfrm>
          <a:off x="247591" y="1258400"/>
          <a:ext cx="8138594" cy="500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0208" y="980728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5072" y="2244791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400" b="1" dirty="0">
              <a:solidFill>
                <a:srgbClr val="FF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7825" y="5017663"/>
            <a:ext cx="137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4072" y="4319135"/>
            <a:ext cx="155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spc="-1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ถ่านหิน/ลิกไนต์</a:t>
            </a:r>
            <a:endParaRPr lang="en-US" sz="1400" b="1" spc="-100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8322624" y="2187592"/>
            <a:ext cx="648072" cy="422176"/>
          </a:xfrm>
          <a:prstGeom prst="wedgeRectCallout">
            <a:avLst>
              <a:gd name="adj1" fmla="val -79684"/>
              <a:gd name="adj2" fmla="val 128117"/>
            </a:avLst>
          </a:prstGeom>
          <a:solidFill>
            <a:srgbClr val="FFCCCC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8322624" y="4050847"/>
            <a:ext cx="648072" cy="422176"/>
          </a:xfrm>
          <a:prstGeom prst="wedgeRectCallout">
            <a:avLst>
              <a:gd name="adj1" fmla="val -80809"/>
              <a:gd name="adj2" fmla="val 127692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3854" y="6429680"/>
            <a:ext cx="1910554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น้ำมันดิบและคอนเดนเสท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6331250"/>
            <a:ext cx="4572000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ที่มา: ชธ., ธพ., พพ., กพร., ศก., กฟผ., ปตท.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6191726"/>
            <a:ext cx="4536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(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การจัดหาพลังงาน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100</a:t>
            </a:r>
            <a:endParaRPr lang="th-TH" sz="1100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8308474" y="5388512"/>
            <a:ext cx="648072" cy="422176"/>
          </a:xfrm>
          <a:prstGeom prst="wedgeRectCallout">
            <a:avLst>
              <a:gd name="adj1" fmla="val -71079"/>
              <a:gd name="adj2" fmla="val -100103"/>
            </a:avLst>
          </a:prstGeom>
          <a:solidFill>
            <a:srgbClr val="FFCC66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753B94-F0B2-403D-9E4D-00FAA5450C7C}"/>
              </a:ext>
            </a:extLst>
          </p:cNvPr>
          <p:cNvSpPr txBox="1"/>
          <p:nvPr/>
        </p:nvSpPr>
        <p:spPr>
          <a:xfrm>
            <a:off x="6333854" y="6292627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7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7241"/>
            <a:ext cx="521784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สัดส่วนการนำเข้าน้ำมันดิบ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631723884"/>
              </p:ext>
            </p:extLst>
          </p:nvPr>
        </p:nvGraphicFramePr>
        <p:xfrm>
          <a:off x="158450" y="1440893"/>
          <a:ext cx="8784976" cy="506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5496" y="1093966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026550"/>
            <a:ext cx="156324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ตะวันออกกลาง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7904" y="2060848"/>
            <a:ext cx="1449436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ตะวันออกไกล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9779" y="1751330"/>
            <a:ext cx="56618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อื่นๆ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8563164" y="3061553"/>
            <a:ext cx="230064" cy="4856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552271" y="2168242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255260" y="2708920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8296125" y="2070062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896005" y="4576046"/>
            <a:ext cx="554332" cy="478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055193" y="3029046"/>
            <a:ext cx="277180" cy="3775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8034581" y="1990727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E4EE6E66-8CD0-4BDC-97DE-5CF6619691F7}"/>
              </a:ext>
            </a:extLst>
          </p:cNvPr>
          <p:cNvSpPr txBox="1"/>
          <p:nvPr/>
        </p:nvSpPr>
        <p:spPr>
          <a:xfrm>
            <a:off x="7653075" y="4462348"/>
            <a:ext cx="554332" cy="478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A19E9C-45A2-40CE-9210-16978A524565}"/>
              </a:ext>
            </a:extLst>
          </p:cNvPr>
          <p:cNvSpPr txBox="1"/>
          <p:nvPr/>
        </p:nvSpPr>
        <p:spPr>
          <a:xfrm>
            <a:off x="7899723" y="6479758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8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-6407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สัดส่วนการนำเข้าก๊าซธรรมชาติและ 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LNG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103961070"/>
              </p:ext>
            </p:extLst>
          </p:nvPr>
        </p:nvGraphicFramePr>
        <p:xfrm>
          <a:off x="179512" y="1402032"/>
          <a:ext cx="8640960" cy="497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5496" y="1093966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7213" y="3645024"/>
            <a:ext cx="256833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นำเข้าจากประเทศเมียนมา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76062" y="1666559"/>
            <a:ext cx="61266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LNG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41276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ปตท.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21196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445366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1208" y="19811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7544" y="484228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2277" y="203936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2277" y="458946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7719889" y="471587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E0ADD6-9E10-4DF0-A1EF-D38D85ECA39F}"/>
              </a:ext>
            </a:extLst>
          </p:cNvPr>
          <p:cNvSpPr txBox="1"/>
          <p:nvPr/>
        </p:nvSpPr>
        <p:spPr>
          <a:xfrm>
            <a:off x="7758628" y="6427783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6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18207</TotalTime>
  <Words>2144</Words>
  <Application>Microsoft Office PowerPoint</Application>
  <PresentationFormat>On-screen Show (4:3)</PresentationFormat>
  <Paragraphs>753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Angsana New</vt:lpstr>
      <vt:lpstr>Arial</vt:lpstr>
      <vt:lpstr>Calibri</vt:lpstr>
      <vt:lpstr>Cordia New</vt:lpstr>
      <vt:lpstr>Tahoma</vt:lpstr>
      <vt:lpstr>Wingdings</vt:lpstr>
      <vt:lpstr>Wingdings 3</vt:lpstr>
      <vt:lpstr>Office Theme</vt:lpstr>
      <vt:lpstr>ดัชนีชี้วัดพลังงาน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Peytai Thongdee</cp:lastModifiedBy>
  <cp:revision>2352</cp:revision>
  <cp:lastPrinted>2023-03-21T03:58:06Z</cp:lastPrinted>
  <dcterms:created xsi:type="dcterms:W3CDTF">2016-03-30T06:07:10Z</dcterms:created>
  <dcterms:modified xsi:type="dcterms:W3CDTF">2023-03-23T10:22:44Z</dcterms:modified>
</cp:coreProperties>
</file>