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95" r:id="rId3"/>
    <p:sldId id="305" r:id="rId4"/>
    <p:sldId id="297" r:id="rId5"/>
    <p:sldId id="309" r:id="rId6"/>
    <p:sldId id="304" r:id="rId7"/>
    <p:sldId id="299" r:id="rId8"/>
    <p:sldId id="300" r:id="rId9"/>
    <p:sldId id="301" r:id="rId10"/>
    <p:sldId id="303" r:id="rId11"/>
    <p:sldId id="302" r:id="rId12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akot Phupaiboon" initials="KP" lastIdx="1" clrIdx="0">
    <p:extLst>
      <p:ext uri="{19B8F6BF-5375-455C-9EA6-DF929625EA0E}">
        <p15:presenceInfo xmlns:p15="http://schemas.microsoft.com/office/powerpoint/2012/main" userId="S-1-5-21-3348924562-3982970328-573226913-12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A00000"/>
    <a:srgbClr val="960000"/>
    <a:srgbClr val="820000"/>
    <a:srgbClr val="C00000"/>
    <a:srgbClr val="800000"/>
    <a:srgbClr val="996633"/>
    <a:srgbClr val="7E542A"/>
    <a:srgbClr val="FFFF99"/>
    <a:srgbClr val="FF5B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8" autoAdjust="0"/>
    <p:restoredTop sz="99568" autoAdjust="0"/>
  </p:normalViewPr>
  <p:slideViewPr>
    <p:cSldViewPr>
      <p:cViewPr varScale="1">
        <p:scale>
          <a:sx n="69" d="100"/>
          <a:sy n="69" d="100"/>
        </p:scale>
        <p:origin x="14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กฟผ.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numRef>
              <c:f>Sheet1!$A$2:$A$11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7"/>
                <c:pt idx="0">
                  <c:v>16385.13</c:v>
                </c:pt>
                <c:pt idx="1">
                  <c:v>16071.13</c:v>
                </c:pt>
                <c:pt idx="2">
                  <c:v>15789.58</c:v>
                </c:pt>
                <c:pt idx="3">
                  <c:v>15129.58</c:v>
                </c:pt>
                <c:pt idx="4">
                  <c:v>16037.33</c:v>
                </c:pt>
                <c:pt idx="5">
                  <c:v>16082.32</c:v>
                </c:pt>
                <c:pt idx="6">
                  <c:v>16920.32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9-4877-BF1D-4736ECF573A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IPP</c:v>
                </c:pt>
              </c:strCache>
            </c:strRef>
          </c:tx>
          <c:spPr>
            <a:solidFill>
              <a:srgbClr val="FF5B5F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numRef>
              <c:f>Sheet1!$A$2:$A$11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Sheet1!$C$2:$C$11</c:f>
              <c:numCache>
                <c:formatCode>#,##0</c:formatCode>
                <c:ptCount val="7"/>
                <c:pt idx="0">
                  <c:v>14948.5</c:v>
                </c:pt>
                <c:pt idx="1">
                  <c:v>14948.5</c:v>
                </c:pt>
                <c:pt idx="2">
                  <c:v>14948.5</c:v>
                </c:pt>
                <c:pt idx="3">
                  <c:v>14948.5</c:v>
                </c:pt>
                <c:pt idx="4">
                  <c:v>14248.5</c:v>
                </c:pt>
                <c:pt idx="5">
                  <c:v>15498.5</c:v>
                </c:pt>
                <c:pt idx="6">
                  <c:v>16748.5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E9-4877-BF1D-4736ECF573A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SPP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numRef>
              <c:f>Sheet1!$A$2:$A$11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Sheet1!$D$2:$D$11</c:f>
              <c:numCache>
                <c:formatCode>#,##0</c:formatCode>
                <c:ptCount val="7"/>
                <c:pt idx="0">
                  <c:v>6345.02</c:v>
                </c:pt>
                <c:pt idx="1">
                  <c:v>7536.02</c:v>
                </c:pt>
                <c:pt idx="2">
                  <c:v>8756.82</c:v>
                </c:pt>
                <c:pt idx="3">
                  <c:v>9498.32</c:v>
                </c:pt>
                <c:pt idx="4">
                  <c:v>9473.94</c:v>
                </c:pt>
                <c:pt idx="5">
                  <c:v>9380.9500000000007</c:v>
                </c:pt>
                <c:pt idx="6">
                  <c:v>9195.08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E9-4877-BF1D-4736ECF573A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นำเข้าและแลกเปลี่ยน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Sheet1!$A$2:$A$11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Sheet1!$E$2:$E$11</c:f>
              <c:numCache>
                <c:formatCode>#,##0</c:formatCode>
                <c:ptCount val="7"/>
                <c:pt idx="0">
                  <c:v>3877.6</c:v>
                </c:pt>
                <c:pt idx="1">
                  <c:v>3877.6</c:v>
                </c:pt>
                <c:pt idx="2">
                  <c:v>3877.6</c:v>
                </c:pt>
                <c:pt idx="3">
                  <c:v>5720.6</c:v>
                </c:pt>
                <c:pt idx="4">
                  <c:v>5720.6</c:v>
                </c:pt>
                <c:pt idx="5">
                  <c:v>5720.6</c:v>
                </c:pt>
                <c:pt idx="6">
                  <c:v>6234.9000000000005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E9-4877-BF1D-4736ECF573A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VSPP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numRef>
              <c:f>Sheet1!$A$2:$A$11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Sheet1!$F$2:$F$11</c:f>
              <c:numCache>
                <c:formatCode>#,##0</c:formatCode>
                <c:ptCount val="7"/>
                <c:pt idx="0">
                  <c:v>3376.8486800000051</c:v>
                </c:pt>
                <c:pt idx="1">
                  <c:v>3601.5424800000028</c:v>
                </c:pt>
                <c:pt idx="2">
                  <c:v>4007.60043</c:v>
                </c:pt>
                <c:pt idx="3">
                  <c:v>4006.92</c:v>
                </c:pt>
                <c:pt idx="4">
                  <c:v>4130</c:v>
                </c:pt>
                <c:pt idx="5">
                  <c:v>4201</c:v>
                </c:pt>
                <c:pt idx="6">
                  <c:v>4237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E9-4877-BF1D-4736ECF573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152590976"/>
        <c:axId val="152596864"/>
      </c:barChart>
      <c:catAx>
        <c:axId val="15259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52596864"/>
        <c:crosses val="autoZero"/>
        <c:auto val="1"/>
        <c:lblAlgn val="ctr"/>
        <c:lblOffset val="100"/>
        <c:noMultiLvlLbl val="0"/>
      </c:catAx>
      <c:valAx>
        <c:axId val="152596864"/>
        <c:scaling>
          <c:orientation val="minMax"/>
          <c:max val="550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52590976"/>
        <c:crosses val="autoZero"/>
        <c:crossBetween val="between"/>
        <c:majorUnit val="5000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47525092950919"/>
          <c:y val="3.8351423881876207E-2"/>
          <c:w val="0.76400748047027889"/>
          <c:h val="0.8490473764845655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</c:v>
                </c:pt>
              </c:strCache>
            </c:strRef>
          </c:tx>
          <c:spPr>
            <a:ln w="41275">
              <a:solidFill>
                <a:srgbClr val="FF8A3B"/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bg1"/>
              </a:solidFill>
              <a:ln w="25400">
                <a:solidFill>
                  <a:srgbClr val="FF8A3B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7"/>
                <c:pt idx="0">
                  <c:v>51413.031667000003</c:v>
                </c:pt>
                <c:pt idx="1">
                  <c:v>51218.97926800001</c:v>
                </c:pt>
                <c:pt idx="2">
                  <c:v>51638.369882000006</c:v>
                </c:pt>
                <c:pt idx="3">
                  <c:v>53345.483666</c:v>
                </c:pt>
                <c:pt idx="4">
                  <c:v>50702.290125</c:v>
                </c:pt>
                <c:pt idx="5">
                  <c:v>49598.034197000001</c:v>
                </c:pt>
                <c:pt idx="6">
                  <c:v>51513.038526999997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98-4398-A8A6-0ADEC952BDA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PEA</c:v>
                </c:pt>
              </c:strCache>
            </c:strRef>
          </c:tx>
          <c:spPr>
            <a:ln w="41275">
              <a:solidFill>
                <a:srgbClr val="9049CB"/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bg1"/>
              </a:solidFill>
              <a:ln w="25400">
                <a:solidFill>
                  <a:srgbClr val="7732B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7"/>
                <c:pt idx="0">
                  <c:v>129671.04566599999</c:v>
                </c:pt>
                <c:pt idx="1">
                  <c:v>132398.67294600001</c:v>
                </c:pt>
                <c:pt idx="2">
                  <c:v>134667.54252799999</c:v>
                </c:pt>
                <c:pt idx="3">
                  <c:v>138178.00697399999</c:v>
                </c:pt>
                <c:pt idx="4">
                  <c:v>134885.16764200001</c:v>
                </c:pt>
                <c:pt idx="5">
                  <c:v>139633.67647400001</c:v>
                </c:pt>
                <c:pt idx="6">
                  <c:v>144448.16256100003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98-4398-A8A6-0ADEC952BDA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ลูกค้าตรง EGAT</c:v>
                </c:pt>
              </c:strCache>
            </c:strRef>
          </c:tx>
          <c:spPr>
            <a:ln w="41275">
              <a:solidFill>
                <a:srgbClr val="FFC0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 w="25400">
                <a:solidFill>
                  <a:srgbClr val="FFC00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7"/>
                <c:pt idx="0">
                  <c:v>1763.3549439999999</c:v>
                </c:pt>
                <c:pt idx="1">
                  <c:v>1506.4030419999999</c:v>
                </c:pt>
                <c:pt idx="2">
                  <c:v>1525.9486689999999</c:v>
                </c:pt>
                <c:pt idx="3">
                  <c:v>1436.946017</c:v>
                </c:pt>
                <c:pt idx="4">
                  <c:v>1459.0255179999997</c:v>
                </c:pt>
                <c:pt idx="5">
                  <c:v>1236.3472140000001</c:v>
                </c:pt>
                <c:pt idx="6">
                  <c:v>1247.64012699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798-4398-A8A6-0ADEC952BD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692224"/>
        <c:axId val="154698496"/>
      </c:lineChart>
      <c:catAx>
        <c:axId val="15469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54698496"/>
        <c:crosses val="autoZero"/>
        <c:auto val="1"/>
        <c:lblAlgn val="ctr"/>
        <c:lblOffset val="100"/>
        <c:noMultiLvlLbl val="0"/>
      </c:catAx>
      <c:valAx>
        <c:axId val="15469849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54692224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31772455390262"/>
          <c:y val="0.10339728047646123"/>
          <c:w val="0.71546709158652577"/>
          <c:h val="0.8424220534426182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ปริมาณ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FF8A3B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2E68-493B-8F31-FAA0D2C35ECF}"/>
              </c:ext>
            </c:extLst>
          </c:dPt>
          <c:dPt>
            <c:idx val="1"/>
            <c:bubble3D val="0"/>
            <c:spPr>
              <a:solidFill>
                <a:srgbClr val="9049CB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2E68-493B-8F31-FAA0D2C35ECF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2E68-493B-8F31-FAA0D2C35ECF}"/>
              </c:ext>
            </c:extLst>
          </c:dPt>
          <c:dLbls>
            <c:dLbl>
              <c:idx val="0"/>
              <c:layout>
                <c:manualLayout>
                  <c:x val="5.6893320097050046E-2"/>
                  <c:y val="1.0374664252991467E-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68-493B-8F31-FAA0D2C35ECF}"/>
                </c:ext>
              </c:extLst>
            </c:dLbl>
            <c:dLbl>
              <c:idx val="1"/>
              <c:layout>
                <c:manualLayout>
                  <c:x val="-0.15076729825718288"/>
                  <c:y val="-0.14870352095954481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68-493B-8F31-FAA0D2C35ECF}"/>
                </c:ext>
              </c:extLst>
            </c:dLbl>
            <c:dLbl>
              <c:idx val="2"/>
              <c:layout>
                <c:manualLayout>
                  <c:x val="-4.8359770061391055E-2"/>
                  <c:y val="-0.182373527124437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68-493B-8F31-FAA0D2C35E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MEA</c:v>
                </c:pt>
                <c:pt idx="1">
                  <c:v>PEA</c:v>
                </c:pt>
                <c:pt idx="2">
                  <c:v>ลูกค้าตรง EGAT</c:v>
                </c:pt>
              </c:strCache>
            </c:strRef>
          </c:cat>
          <c:val>
            <c:numRef>
              <c:f>Sheet1!$B$2:$B$4</c:f>
              <c:numCache>
                <c:formatCode>#,##0_);[Red]\(#,##0\)</c:formatCode>
                <c:ptCount val="3"/>
                <c:pt idx="0">
                  <c:v>3783.5118699999998</c:v>
                </c:pt>
                <c:pt idx="1">
                  <c:v>10808.817125</c:v>
                </c:pt>
                <c:pt idx="2">
                  <c:v>87.113043000000005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68-493B-8F31-FAA0D2C35E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30"/>
        <c:holeSize val="4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ครัวเรือน</c:v>
                </c:pt>
              </c:strCache>
            </c:strRef>
          </c:tx>
          <c:spPr>
            <a:solidFill>
              <a:srgbClr val="5AB2CA"/>
            </a:solidFill>
          </c:spP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7"/>
                <c:pt idx="0">
                  <c:v>43932.350727000005</c:v>
                </c:pt>
                <c:pt idx="1">
                  <c:v>44373.958576999998</c:v>
                </c:pt>
                <c:pt idx="2">
                  <c:v>45204.882438999994</c:v>
                </c:pt>
                <c:pt idx="3">
                  <c:v>49201.904964000008</c:v>
                </c:pt>
                <c:pt idx="4">
                  <c:v>52860.384276000004</c:v>
                </c:pt>
                <c:pt idx="5">
                  <c:v>54290.477842999993</c:v>
                </c:pt>
                <c:pt idx="6">
                  <c:v>53738.046220999997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8E-4115-BB45-7E8D1C129D5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ธุรกิจ</c:v>
                </c:pt>
              </c:strCache>
            </c:strRef>
          </c:tx>
          <c:spPr>
            <a:solidFill>
              <a:srgbClr val="FF8F92"/>
            </a:solidFill>
          </c:spP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Sheet1!$C$2:$C$12</c:f>
              <c:numCache>
                <c:formatCode>#,##0</c:formatCode>
                <c:ptCount val="7"/>
                <c:pt idx="0">
                  <c:v>44638.979825742019</c:v>
                </c:pt>
                <c:pt idx="1">
                  <c:v>45100.022663152253</c:v>
                </c:pt>
                <c:pt idx="2">
                  <c:v>46763.603123878813</c:v>
                </c:pt>
                <c:pt idx="3">
                  <c:v>49128.323825404652</c:v>
                </c:pt>
                <c:pt idx="4">
                  <c:v>43949.818430197382</c:v>
                </c:pt>
                <c:pt idx="5">
                  <c:v>41528.867996871646</c:v>
                </c:pt>
                <c:pt idx="6">
                  <c:v>46093.606453004046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8E-4115-BB45-7E8D1C129D5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อุตสาหกรรม</c:v>
                </c:pt>
              </c:strCache>
            </c:strRef>
          </c:tx>
          <c:spPr>
            <a:solidFill>
              <a:srgbClr val="FFC000"/>
            </a:solidFill>
          </c:spP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Sheet1!$D$2:$D$12</c:f>
              <c:numCache>
                <c:formatCode>#,##0</c:formatCode>
                <c:ptCount val="7"/>
                <c:pt idx="0">
                  <c:v>86878.174991493783</c:v>
                </c:pt>
                <c:pt idx="1">
                  <c:v>87771.980088670622</c:v>
                </c:pt>
                <c:pt idx="2">
                  <c:v>87828.977713532193</c:v>
                </c:pt>
                <c:pt idx="3">
                  <c:v>86103.979434374443</c:v>
                </c:pt>
                <c:pt idx="4">
                  <c:v>82157.990190948578</c:v>
                </c:pt>
                <c:pt idx="5">
                  <c:v>86427.115008289547</c:v>
                </c:pt>
                <c:pt idx="6">
                  <c:v>88563.455503772944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8E-4115-BB45-7E8D1C129D5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NGOs</c:v>
                </c:pt>
              </c:strCache>
            </c:strRef>
          </c:tx>
          <c:spPr>
            <a:solidFill>
              <a:srgbClr val="A7D971"/>
            </a:solidFill>
          </c:spP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Sheet1!$E$2:$E$12</c:f>
              <c:numCache>
                <c:formatCode>#,##0</c:formatCode>
                <c:ptCount val="7"/>
                <c:pt idx="0">
                  <c:v>201.18467000000001</c:v>
                </c:pt>
                <c:pt idx="1">
                  <c:v>197.84162299999997</c:v>
                </c:pt>
                <c:pt idx="2">
                  <c:v>204.30123900000001</c:v>
                </c:pt>
                <c:pt idx="3">
                  <c:v>210.98147500000005</c:v>
                </c:pt>
                <c:pt idx="4">
                  <c:v>203.84747599999997</c:v>
                </c:pt>
                <c:pt idx="5">
                  <c:v>200.55121300000002</c:v>
                </c:pt>
                <c:pt idx="6">
                  <c:v>215.78334400000003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8E-4115-BB45-7E8D1C129D5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เกษตรกรรม</c:v>
                </c:pt>
              </c:strCache>
            </c:strRef>
          </c:tx>
          <c:spPr>
            <a:solidFill>
              <a:srgbClr val="FFFF99"/>
            </a:solidFill>
          </c:spP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Sheet1!$F$2:$F$12</c:f>
              <c:numCache>
                <c:formatCode>#,##0</c:formatCode>
                <c:ptCount val="7"/>
                <c:pt idx="0">
                  <c:v>267.32329799999997</c:v>
                </c:pt>
                <c:pt idx="1">
                  <c:v>298.23361599999993</c:v>
                </c:pt>
                <c:pt idx="2">
                  <c:v>365.28923499999991</c:v>
                </c:pt>
                <c:pt idx="3">
                  <c:v>467.82611000000003</c:v>
                </c:pt>
                <c:pt idx="4">
                  <c:v>416.85162800000001</c:v>
                </c:pt>
                <c:pt idx="5">
                  <c:v>397.95498000000003</c:v>
                </c:pt>
                <c:pt idx="6">
                  <c:v>335.32483499999995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8E-4115-BB45-7E8D1C129D5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อื่นๆ****</c:v>
                </c:pt>
              </c:strCache>
            </c:strRef>
          </c:tx>
          <c:spPr>
            <a:solidFill>
              <a:srgbClr val="9D87B7"/>
            </a:solidFill>
          </c:spP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Sheet1!$G$2:$G$12</c:f>
              <c:numCache>
                <c:formatCode>#,##0</c:formatCode>
                <c:ptCount val="7"/>
                <c:pt idx="0">
                  <c:v>3966.7616362357044</c:v>
                </c:pt>
                <c:pt idx="1">
                  <c:v>4247.2312081417122</c:v>
                </c:pt>
                <c:pt idx="2">
                  <c:v>4209.8928301404649</c:v>
                </c:pt>
                <c:pt idx="3">
                  <c:v>4437.5780894289592</c:v>
                </c:pt>
                <c:pt idx="4">
                  <c:v>3871.652159116828</c:v>
                </c:pt>
                <c:pt idx="5">
                  <c:v>3829.3009925502402</c:v>
                </c:pt>
                <c:pt idx="6">
                  <c:v>4218.3026544882232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8E-4115-BB45-7E8D1C129D5E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การใช้ไฟฟรี</c:v>
                </c:pt>
              </c:strCache>
            </c:strRef>
          </c:tx>
          <c:spPr>
            <a:solidFill>
              <a:schemeClr val="accent2"/>
            </a:solidFill>
          </c:spP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Sheet1!$H$2:$H$12</c:f>
              <c:numCache>
                <c:formatCode>#,##0</c:formatCode>
                <c:ptCount val="7"/>
                <c:pt idx="0">
                  <c:v>2962.6553839999992</c:v>
                </c:pt>
                <c:pt idx="1">
                  <c:v>3134.7855209999998</c:v>
                </c:pt>
                <c:pt idx="2">
                  <c:v>3254.9125779999999</c:v>
                </c:pt>
                <c:pt idx="3">
                  <c:v>3409.8410210000002</c:v>
                </c:pt>
                <c:pt idx="4">
                  <c:v>3585.9372940000003</c:v>
                </c:pt>
                <c:pt idx="5">
                  <c:v>3793.7879159999998</c:v>
                </c:pt>
                <c:pt idx="6">
                  <c:v>4044.3204950000004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8E-4115-BB45-7E8D1C129D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096256"/>
        <c:axId val="160097792"/>
      </c:areaChart>
      <c:catAx>
        <c:axId val="16009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60097792"/>
        <c:crosses val="autoZero"/>
        <c:auto val="1"/>
        <c:lblAlgn val="ctr"/>
        <c:lblOffset val="100"/>
        <c:noMultiLvlLbl val="0"/>
      </c:catAx>
      <c:valAx>
        <c:axId val="160097792"/>
        <c:scaling>
          <c:orientation val="minMax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60096256"/>
        <c:crosses val="autoZero"/>
        <c:crossBetween val="midCat"/>
      </c:valAx>
      <c:spPr>
        <a:ln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06577528486507"/>
          <c:y val="0.19033787608572597"/>
          <c:w val="0.504914298189861"/>
          <c:h val="0.803318501926459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Consumption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explosion val="5"/>
            <c:spPr>
              <a:solidFill>
                <a:schemeClr val="accent5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3B50-43E6-9602-CF55D6B79365}"/>
              </c:ext>
            </c:extLst>
          </c:dPt>
          <c:dPt>
            <c:idx val="1"/>
            <c:bubble3D val="0"/>
            <c:explosion val="5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3B50-43E6-9602-CF55D6B79365}"/>
              </c:ext>
            </c:extLst>
          </c:dPt>
          <c:dPt>
            <c:idx val="2"/>
            <c:bubble3D val="0"/>
            <c:explosion val="5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3B50-43E6-9602-CF55D6B79365}"/>
              </c:ext>
            </c:extLst>
          </c:dPt>
          <c:dPt>
            <c:idx val="3"/>
            <c:bubble3D val="0"/>
            <c:explosion val="7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3B50-43E6-9602-CF55D6B79365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3B50-43E6-9602-CF55D6B79365}"/>
              </c:ext>
            </c:extLst>
          </c:dPt>
          <c:dPt>
            <c:idx val="5"/>
            <c:bubble3D val="0"/>
            <c:spPr>
              <a:solidFill>
                <a:schemeClr val="bg2">
                  <a:lumMod val="2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3B50-43E6-9602-CF55D6B79365}"/>
              </c:ext>
            </c:extLst>
          </c:dPt>
          <c:dPt>
            <c:idx val="6"/>
            <c:bubble3D val="0"/>
            <c:explosion val="2"/>
            <c:spPr>
              <a:solidFill>
                <a:srgbClr val="FF2D2D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3B50-43E6-9602-CF55D6B79365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900" b="1">
                      <a:latin typeface="Tahoma" pitchFamily="34" charset="0"/>
                      <a:ea typeface="Tahoma" pitchFamily="34" charset="0"/>
                      <a:cs typeface="Tahoma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3B50-43E6-9602-CF55D6B79365}"/>
                </c:ext>
              </c:extLst>
            </c:dLbl>
            <c:dLbl>
              <c:idx val="1"/>
              <c:layout>
                <c:manualLayout>
                  <c:x val="-1.1281327284020457E-3"/>
                  <c:y val="-2.4110916663918552E-2"/>
                </c:manualLayout>
              </c:layout>
              <c:spPr/>
              <c:txPr>
                <a:bodyPr/>
                <a:lstStyle/>
                <a:p>
                  <a:pPr>
                    <a:defRPr sz="900" b="1">
                      <a:latin typeface="Tahoma" pitchFamily="34" charset="0"/>
                      <a:ea typeface="Tahoma" pitchFamily="34" charset="0"/>
                      <a:cs typeface="Tahoma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50-43E6-9602-CF55D6B79365}"/>
                </c:ext>
              </c:extLst>
            </c:dLbl>
            <c:dLbl>
              <c:idx val="2"/>
              <c:layout>
                <c:manualLayout>
                  <c:x val="-4.7875773116764766E-3"/>
                  <c:y val="8.8294176082204853E-3"/>
                </c:manualLayout>
              </c:layout>
              <c:spPr/>
              <c:txPr>
                <a:bodyPr/>
                <a:lstStyle/>
                <a:p>
                  <a:pPr>
                    <a:defRPr sz="900" b="1">
                      <a:latin typeface="Tahoma" pitchFamily="34" charset="0"/>
                      <a:ea typeface="Tahoma" pitchFamily="34" charset="0"/>
                      <a:cs typeface="Tahoma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50-43E6-9602-CF55D6B7936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B50-43E6-9602-CF55D6B7936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B50-43E6-9602-CF55D6B79365}"/>
                </c:ext>
              </c:extLst>
            </c:dLbl>
            <c:dLbl>
              <c:idx val="5"/>
              <c:layout>
                <c:manualLayout>
                  <c:x val="-7.6443815888955741E-2"/>
                  <c:y val="-0.191705795184329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B50-43E6-9602-CF55D6B79365}"/>
                </c:ext>
              </c:extLst>
            </c:dLbl>
            <c:dLbl>
              <c:idx val="6"/>
              <c:layout>
                <c:manualLayout>
                  <c:x val="5.7743441098266554E-2"/>
                  <c:y val="-0.2251407004323001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B50-43E6-9602-CF55D6B793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ครัวเรือน</c:v>
                </c:pt>
                <c:pt idx="1">
                  <c:v>ธุรกิจ</c:v>
                </c:pt>
                <c:pt idx="2">
                  <c:v>อุตสาหกรรม</c:v>
                </c:pt>
                <c:pt idx="3">
                  <c:v>NGOs</c:v>
                </c:pt>
                <c:pt idx="4">
                  <c:v>เกษตรกรรม</c:v>
                </c:pt>
                <c:pt idx="5">
                  <c:v>อื่นๆ****</c:v>
                </c:pt>
                <c:pt idx="6">
                  <c:v>ไฟฟ้าไม่คิดมูลค่า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3638.3825929999998</c:v>
                </c:pt>
                <c:pt idx="1">
                  <c:v>3532.1944407608257</c:v>
                </c:pt>
                <c:pt idx="2">
                  <c:v>6749.2187213302414</c:v>
                </c:pt>
                <c:pt idx="3">
                  <c:v>16.354821999999999</c:v>
                </c:pt>
                <c:pt idx="4">
                  <c:v>52.853538999999998</c:v>
                </c:pt>
                <c:pt idx="5">
                  <c:v>332.80788086207446</c:v>
                </c:pt>
                <c:pt idx="6">
                  <c:v>357.62994300000003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B50-43E6-9602-CF55D6B793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0"/>
      </c:doughnutChart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บ้านอยู่อาศัย</c:v>
                </c:pt>
              </c:strCache>
            </c:strRef>
          </c:tx>
          <c:spPr>
            <a:solidFill>
              <a:srgbClr val="5AB2CA"/>
            </a:solidFill>
          </c:spP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7"/>
                <c:pt idx="0">
                  <c:v>43932.350726999997</c:v>
                </c:pt>
                <c:pt idx="1">
                  <c:v>44373.958576999998</c:v>
                </c:pt>
                <c:pt idx="2">
                  <c:v>45204.882439000001</c:v>
                </c:pt>
                <c:pt idx="3">
                  <c:v>49201.904964000001</c:v>
                </c:pt>
                <c:pt idx="4">
                  <c:v>52860.38</c:v>
                </c:pt>
                <c:pt idx="5">
                  <c:v>54290.477843000001</c:v>
                </c:pt>
                <c:pt idx="6">
                  <c:v>53738.046220999997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B1-438C-9668-7CA0D78986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กิจการขนาดเล็ก</c:v>
                </c:pt>
              </c:strCache>
            </c:strRef>
          </c:tx>
          <c:spPr>
            <a:solidFill>
              <a:srgbClr val="FF8F92"/>
            </a:solidFill>
          </c:spP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Sheet1!$C$2:$C$12</c:f>
              <c:numCache>
                <c:formatCode>#,##0</c:formatCode>
                <c:ptCount val="7"/>
                <c:pt idx="0">
                  <c:v>20706.874188999998</c:v>
                </c:pt>
                <c:pt idx="1">
                  <c:v>20962.235705999999</c:v>
                </c:pt>
                <c:pt idx="2">
                  <c:v>21318.884912000001</c:v>
                </c:pt>
                <c:pt idx="3">
                  <c:v>22341.503849000001</c:v>
                </c:pt>
                <c:pt idx="4">
                  <c:v>21115.759999999998</c:v>
                </c:pt>
                <c:pt idx="5">
                  <c:v>20716.755243</c:v>
                </c:pt>
                <c:pt idx="6">
                  <c:v>21603.606647000001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B1-438C-9668-7CA0D789868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กิจการขนาดกลาง</c:v>
                </c:pt>
              </c:strCache>
            </c:strRef>
          </c:tx>
          <c:spPr>
            <a:solidFill>
              <a:srgbClr val="FFC000"/>
            </a:solidFill>
          </c:spP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Sheet1!$D$2:$D$12</c:f>
              <c:numCache>
                <c:formatCode>#,##0</c:formatCode>
                <c:ptCount val="7"/>
                <c:pt idx="0">
                  <c:v>29644.936663</c:v>
                </c:pt>
                <c:pt idx="1">
                  <c:v>29853.467174000001</c:v>
                </c:pt>
                <c:pt idx="2">
                  <c:v>30549.616764999999</c:v>
                </c:pt>
                <c:pt idx="3">
                  <c:v>31384.188878000001</c:v>
                </c:pt>
                <c:pt idx="4">
                  <c:v>29795.53</c:v>
                </c:pt>
                <c:pt idx="5">
                  <c:v>29589.075258000001</c:v>
                </c:pt>
                <c:pt idx="6">
                  <c:v>30892.406432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B1-438C-9668-7CA0D789868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กิจการขนาดใหญ่</c:v>
                </c:pt>
              </c:strCache>
            </c:strRef>
          </c:tx>
          <c:spPr>
            <a:solidFill>
              <a:srgbClr val="A7D971"/>
            </a:solidFill>
          </c:spP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Sheet1!$E$2:$E$12</c:f>
              <c:numCache>
                <c:formatCode>#,##0</c:formatCode>
                <c:ptCount val="7"/>
                <c:pt idx="0">
                  <c:v>73498.563892000006</c:v>
                </c:pt>
                <c:pt idx="1">
                  <c:v>75072.476714999997</c:v>
                </c:pt>
                <c:pt idx="2">
                  <c:v>75519.409400000004</c:v>
                </c:pt>
                <c:pt idx="3">
                  <c:v>74582.405022999999</c:v>
                </c:pt>
                <c:pt idx="4">
                  <c:v>69911.740000000005</c:v>
                </c:pt>
                <c:pt idx="5">
                  <c:v>73186.774218999999</c:v>
                </c:pt>
                <c:pt idx="6">
                  <c:v>76001.903353999995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B1-438C-9668-7CA0D789868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กิจการเฉพาะอย่าง</c:v>
                </c:pt>
              </c:strCache>
            </c:strRef>
          </c:tx>
          <c:spPr>
            <a:solidFill>
              <a:srgbClr val="FF8A3B"/>
            </a:solidFill>
          </c:spP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Sheet1!$F$2:$F$12</c:f>
              <c:numCache>
                <c:formatCode>#,##0</c:formatCode>
                <c:ptCount val="7"/>
                <c:pt idx="0">
                  <c:v>6326.7223809999996</c:v>
                </c:pt>
                <c:pt idx="1">
                  <c:v>6339.1557919999996</c:v>
                </c:pt>
                <c:pt idx="2">
                  <c:v>6483.2427870000001</c:v>
                </c:pt>
                <c:pt idx="3">
                  <c:v>6793.8567759999996</c:v>
                </c:pt>
                <c:pt idx="4">
                  <c:v>4748.3</c:v>
                </c:pt>
                <c:pt idx="5">
                  <c:v>4019.2801939999999</c:v>
                </c:pt>
                <c:pt idx="6">
                  <c:v>5296.2664860000004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B1-438C-9668-7CA0D789868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องค์กรที่ไม่แสวงหากำไร</c:v>
                </c:pt>
              </c:strCache>
            </c:strRef>
          </c:tx>
          <c:spPr>
            <a:solidFill>
              <a:srgbClr val="FFFF66"/>
            </a:solidFill>
          </c:spP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Sheet1!$G$2:$G$12</c:f>
              <c:numCache>
                <c:formatCode>#,##0</c:formatCode>
                <c:ptCount val="7"/>
                <c:pt idx="0">
                  <c:v>201.18467000000001</c:v>
                </c:pt>
                <c:pt idx="1">
                  <c:v>197.841623</c:v>
                </c:pt>
                <c:pt idx="2">
                  <c:v>204.30123900000001</c:v>
                </c:pt>
                <c:pt idx="3">
                  <c:v>210.98147499999999</c:v>
                </c:pt>
                <c:pt idx="4">
                  <c:v>203.85</c:v>
                </c:pt>
                <c:pt idx="5">
                  <c:v>200.55121299999999</c:v>
                </c:pt>
                <c:pt idx="6">
                  <c:v>215.783344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7B1-438C-9668-7CA0D789868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สูบน้ำเพื่อการเกษตร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Sheet1!$H$2:$H$12</c:f>
              <c:numCache>
                <c:formatCode>#,##0</c:formatCode>
                <c:ptCount val="7"/>
                <c:pt idx="0">
                  <c:v>267.32329800000002</c:v>
                </c:pt>
                <c:pt idx="1">
                  <c:v>298.23361599999998</c:v>
                </c:pt>
                <c:pt idx="2">
                  <c:v>365.28923500000002</c:v>
                </c:pt>
                <c:pt idx="3">
                  <c:v>467.82611000000003</c:v>
                </c:pt>
                <c:pt idx="4">
                  <c:v>416.85</c:v>
                </c:pt>
                <c:pt idx="5">
                  <c:v>397.95497999999998</c:v>
                </c:pt>
                <c:pt idx="6">
                  <c:v>335.32483500000001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7B1-438C-9668-7CA0D7898687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อื่นๆ***</c:v>
                </c:pt>
              </c:strCache>
            </c:strRef>
          </c:tx>
          <c:spPr>
            <a:solidFill>
              <a:srgbClr val="FF6699"/>
            </a:solidFill>
          </c:spP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Sheet1!$I$2:$I$12</c:f>
              <c:numCache>
                <c:formatCode>#,##0</c:formatCode>
                <c:ptCount val="7"/>
                <c:pt idx="0">
                  <c:v>3543.4661289999999</c:v>
                </c:pt>
                <c:pt idx="1">
                  <c:v>3385.4974899999997</c:v>
                </c:pt>
                <c:pt idx="2">
                  <c:v>3405.373055</c:v>
                </c:pt>
                <c:pt idx="3">
                  <c:v>3130.9825440000004</c:v>
                </c:pt>
                <c:pt idx="4">
                  <c:v>2949.1099999999997</c:v>
                </c:pt>
                <c:pt idx="5">
                  <c:v>3037.053805</c:v>
                </c:pt>
                <c:pt idx="6">
                  <c:v>3833.5432739999997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7B1-438C-9668-7CA0D7898687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ไฟฟ้าไม่คิดมูลค่า</c:v>
                </c:pt>
              </c:strCache>
            </c:strRef>
          </c:tx>
          <c:spPr>
            <a:solidFill>
              <a:srgbClr val="D88BFF"/>
            </a:solidFill>
          </c:spP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Sheet1!$J$2:$J$12</c:f>
              <c:numCache>
                <c:formatCode>#,##0</c:formatCode>
                <c:ptCount val="7"/>
                <c:pt idx="0">
                  <c:v>2962.6553840000001</c:v>
                </c:pt>
                <c:pt idx="1">
                  <c:v>3134.7855209999998</c:v>
                </c:pt>
                <c:pt idx="2">
                  <c:v>3254.9125779999999</c:v>
                </c:pt>
                <c:pt idx="3">
                  <c:v>3409.8410210000002</c:v>
                </c:pt>
                <c:pt idx="4">
                  <c:v>3585.94</c:v>
                </c:pt>
                <c:pt idx="5">
                  <c:v>3793.7879160000002</c:v>
                </c:pt>
                <c:pt idx="6">
                  <c:v>4044.3204949999999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7B1-438C-9668-7CA0D7898687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Direct Cust</c:v>
                </c:pt>
              </c:strCache>
            </c:strRef>
          </c:tx>
          <c:spPr>
            <a:solidFill>
              <a:srgbClr val="99CCFF"/>
            </a:solidFill>
          </c:spP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Sheet1!$K$2:$K$12</c:f>
              <c:numCache>
                <c:formatCode>#,##0</c:formatCode>
                <c:ptCount val="7"/>
                <c:pt idx="0">
                  <c:v>1763.3549439999999</c:v>
                </c:pt>
                <c:pt idx="1">
                  <c:v>1506.4030419999999</c:v>
                </c:pt>
                <c:pt idx="2">
                  <c:v>1525.9486690000001</c:v>
                </c:pt>
                <c:pt idx="3">
                  <c:v>1436.946017</c:v>
                </c:pt>
                <c:pt idx="4">
                  <c:v>1459.03</c:v>
                </c:pt>
                <c:pt idx="5">
                  <c:v>1236.3472139999999</c:v>
                </c:pt>
                <c:pt idx="6">
                  <c:v>1247.64012699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7B1-438C-9668-7CA0D78986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4191616"/>
        <c:axId val="165663872"/>
      </c:areaChart>
      <c:catAx>
        <c:axId val="16419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65663872"/>
        <c:crosses val="autoZero"/>
        <c:auto val="1"/>
        <c:lblAlgn val="ctr"/>
        <c:lblOffset val="100"/>
        <c:noMultiLvlLbl val="0"/>
      </c:catAx>
      <c:valAx>
        <c:axId val="165663872"/>
        <c:scaling>
          <c:orientation val="minMax"/>
          <c:max val="20000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64191616"/>
        <c:crosses val="autoZero"/>
        <c:crossBetween val="midCat"/>
      </c:valAx>
      <c:spPr>
        <a:ln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อาหาร</c:v>
                </c:pt>
              </c:strCache>
            </c:strRef>
          </c:tx>
          <c:spPr>
            <a:ln w="38100">
              <a:solidFill>
                <a:srgbClr val="00B0F0"/>
              </a:solidFill>
            </a:ln>
          </c:spPr>
          <c:marker>
            <c:symbol val="circle"/>
            <c:size val="6"/>
            <c:spPr>
              <a:solidFill>
                <a:schemeClr val="bg1"/>
              </a:solidFill>
              <a:ln w="25400">
                <a:solidFill>
                  <a:srgbClr val="00B0F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Sheet1!$B$2:$B$12</c:f>
              <c:numCache>
                <c:formatCode>_-* #,##0_-;\-* #,##0_-;_-* "-"??_-;_-@_-</c:formatCode>
                <c:ptCount val="7"/>
                <c:pt idx="0">
                  <c:v>10872.551325780001</c:v>
                </c:pt>
                <c:pt idx="1">
                  <c:v>11361.73440352</c:v>
                </c:pt>
                <c:pt idx="2">
                  <c:v>11227.579413830001</c:v>
                </c:pt>
                <c:pt idx="3">
                  <c:v>11133.44144868</c:v>
                </c:pt>
                <c:pt idx="4">
                  <c:v>11053.96667295</c:v>
                </c:pt>
                <c:pt idx="5">
                  <c:v>11466.60130278</c:v>
                </c:pt>
                <c:pt idx="6">
                  <c:v>11623.912260120002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3D-4FAD-BD5C-98EEEC6585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เหล็กและโลหะพื้นฐาน</c:v>
                </c:pt>
              </c:strCache>
            </c:strRef>
          </c:tx>
          <c:spPr>
            <a:ln w="38100">
              <a:solidFill>
                <a:srgbClr val="008000"/>
              </a:solidFill>
              <a:prstDash val="sysDash"/>
            </a:ln>
          </c:spPr>
          <c:marker>
            <c:symbol val="circle"/>
            <c:size val="6"/>
            <c:spPr>
              <a:solidFill>
                <a:schemeClr val="bg1"/>
              </a:solidFill>
              <a:ln w="25400">
                <a:solidFill>
                  <a:srgbClr val="00660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Sheet1!$C$2:$C$12</c:f>
              <c:numCache>
                <c:formatCode>_-* #,##0_-;\-* #,##0_-;_-* "-"??_-;_-@_-</c:formatCode>
                <c:ptCount val="7"/>
                <c:pt idx="0">
                  <c:v>7175.5643618500008</c:v>
                </c:pt>
                <c:pt idx="1">
                  <c:v>7861.3142340100003</c:v>
                </c:pt>
                <c:pt idx="2">
                  <c:v>7912.9916453799997</c:v>
                </c:pt>
                <c:pt idx="3">
                  <c:v>7130.5675466899993</c:v>
                </c:pt>
                <c:pt idx="4">
                  <c:v>6493.4187458900005</c:v>
                </c:pt>
                <c:pt idx="5">
                  <c:v>7610.0098427499997</c:v>
                </c:pt>
                <c:pt idx="6">
                  <c:v>7764.0675142800001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3D-4FAD-BD5C-98EEEC65852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สิ่งทอ</c:v>
                </c:pt>
              </c:strCache>
            </c:strRef>
          </c:tx>
          <c:spPr>
            <a:ln w="38100">
              <a:solidFill>
                <a:srgbClr val="FF33CC"/>
              </a:solidFill>
              <a:prstDash val="sysDash"/>
            </a:ln>
          </c:spPr>
          <c:marker>
            <c:symbol val="circle"/>
            <c:size val="6"/>
            <c:spPr>
              <a:solidFill>
                <a:schemeClr val="bg1"/>
              </a:solidFill>
              <a:ln w="25400">
                <a:solidFill>
                  <a:srgbClr val="FF3399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Sheet1!$D$2:$D$12</c:f>
              <c:numCache>
                <c:formatCode>_-* #,##0_-;\-* #,##0_-;_-* "-"??_-;_-@_-</c:formatCode>
                <c:ptCount val="7"/>
                <c:pt idx="0">
                  <c:v>5827.8824069900002</c:v>
                </c:pt>
                <c:pt idx="1">
                  <c:v>5515.8466243100002</c:v>
                </c:pt>
                <c:pt idx="2">
                  <c:v>4855.1004942099999</c:v>
                </c:pt>
                <c:pt idx="3">
                  <c:v>4377.8910274799991</c:v>
                </c:pt>
                <c:pt idx="4">
                  <c:v>3549.4324877899999</c:v>
                </c:pt>
                <c:pt idx="5">
                  <c:v>3626.4063492700002</c:v>
                </c:pt>
                <c:pt idx="6">
                  <c:v>3704.45592584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B3D-4FAD-BD5C-98EEEC65852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อิเล็กทรอนิกส์</c:v>
                </c:pt>
              </c:strCache>
            </c:strRef>
          </c:tx>
          <c:spPr>
            <a:ln w="38100">
              <a:solidFill>
                <a:srgbClr val="0000CC"/>
              </a:solidFill>
            </a:ln>
          </c:spPr>
          <c:marker>
            <c:symbol val="circle"/>
            <c:size val="6"/>
            <c:spPr>
              <a:solidFill>
                <a:schemeClr val="bg1"/>
              </a:solidFill>
              <a:ln w="25400">
                <a:solidFill>
                  <a:srgbClr val="000099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Sheet1!$E$2:$E$12</c:f>
              <c:numCache>
                <c:formatCode>_-* #,##0_-;\-* #,##0_-;_-* "-"??_-;_-@_-</c:formatCode>
                <c:ptCount val="7"/>
                <c:pt idx="0">
                  <c:v>7034.4062596000003</c:v>
                </c:pt>
                <c:pt idx="1">
                  <c:v>7247.8390065399999</c:v>
                </c:pt>
                <c:pt idx="2">
                  <c:v>7293.7249383900007</c:v>
                </c:pt>
                <c:pt idx="3">
                  <c:v>6857.3405283900001</c:v>
                </c:pt>
                <c:pt idx="4">
                  <c:v>6645.7980996199994</c:v>
                </c:pt>
                <c:pt idx="5">
                  <c:v>7250.7206962099999</c:v>
                </c:pt>
                <c:pt idx="6">
                  <c:v>7109.8808854399995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B3D-4FAD-BD5C-98EEEC65852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พลาสติก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ash"/>
            </a:ln>
          </c:spPr>
          <c:marker>
            <c:symbol val="circle"/>
            <c:size val="6"/>
            <c:spPr>
              <a:solidFill>
                <a:schemeClr val="bg1"/>
              </a:solidFill>
              <a:ln w="25400">
                <a:solidFill>
                  <a:srgbClr val="FF000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Sheet1!$F$2:$F$12</c:f>
              <c:numCache>
                <c:formatCode>_-* #,##0_-;\-* #,##0_-;_-* "-"??_-;_-@_-</c:formatCode>
                <c:ptCount val="7"/>
                <c:pt idx="0">
                  <c:v>4880.3179644700003</c:v>
                </c:pt>
                <c:pt idx="1">
                  <c:v>4917.5733367700004</c:v>
                </c:pt>
                <c:pt idx="2">
                  <c:v>5000.0966919900002</c:v>
                </c:pt>
                <c:pt idx="3">
                  <c:v>5072.5810347099996</c:v>
                </c:pt>
                <c:pt idx="4">
                  <c:v>4886.2290663800004</c:v>
                </c:pt>
                <c:pt idx="5">
                  <c:v>5065.1777524399995</c:v>
                </c:pt>
                <c:pt idx="6">
                  <c:v>5042.4147341300004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B3D-4FAD-BD5C-98EEEC658527}"/>
            </c:ext>
          </c:extLst>
        </c:ser>
        <c:ser>
          <c:idx val="5"/>
          <c:order val="5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38100">
              <a:solidFill>
                <a:srgbClr val="FFC000"/>
              </a:solidFill>
            </a:ln>
          </c:spPr>
          <c:marker>
            <c:symbol val="circle"/>
            <c:size val="6"/>
            <c:spPr>
              <a:solidFill>
                <a:schemeClr val="bg1"/>
              </a:solidFill>
              <a:ln w="25400">
                <a:solidFill>
                  <a:srgbClr val="FFC00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Sheet1!$G$2:$G$12</c:f>
              <c:numCache>
                <c:formatCode>_-* #,##0_-;\-* #,##0_-;_-* "-"??_-;_-@_-</c:formatCode>
                <c:ptCount val="7"/>
                <c:pt idx="0">
                  <c:v>5706.2297762099997</c:v>
                </c:pt>
                <c:pt idx="1">
                  <c:v>5814.8939419999997</c:v>
                </c:pt>
                <c:pt idx="2">
                  <c:v>5693.2500824600002</c:v>
                </c:pt>
                <c:pt idx="3">
                  <c:v>5332.5578048500001</c:v>
                </c:pt>
                <c:pt idx="4">
                  <c:v>4337.3656916499995</c:v>
                </c:pt>
                <c:pt idx="5">
                  <c:v>5062.8597626999999</c:v>
                </c:pt>
                <c:pt idx="6">
                  <c:v>5233.6564750100006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B3D-4FAD-BD5C-98EEEC658527}"/>
            </c:ext>
          </c:extLst>
        </c:ser>
        <c:ser>
          <c:idx val="6"/>
          <c:order val="6"/>
          <c:tx>
            <c:strRef>
              <c:f>Sheet1!$G$1</c:f>
              <c:strCache>
                <c:ptCount val="1"/>
                <c:pt idx="0">
                  <c:v>ยานยนต์</c:v>
                </c:pt>
              </c:strCache>
            </c:strRef>
          </c:tx>
          <c:spPr>
            <a:ln w="38100">
              <a:solidFill>
                <a:srgbClr val="660066"/>
              </a:solidFill>
            </a:ln>
          </c:spPr>
          <c:marker>
            <c:symbol val="circle"/>
            <c:size val="6"/>
            <c:spPr>
              <a:solidFill>
                <a:schemeClr val="bg1"/>
              </a:solidFill>
              <a:ln w="25400">
                <a:solidFill>
                  <a:srgbClr val="660066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Sheet1!$H$2:$H$12</c:f>
              <c:numCache>
                <c:formatCode>_-* #,##0_-;\-* #,##0_-;_-* "-"??_-;_-@_-</c:formatCode>
                <c:ptCount val="7"/>
                <c:pt idx="0">
                  <c:v>4277.3191676599999</c:v>
                </c:pt>
                <c:pt idx="1">
                  <c:v>3979.4509091499999</c:v>
                </c:pt>
                <c:pt idx="2">
                  <c:v>3779.0746142899998</c:v>
                </c:pt>
                <c:pt idx="3">
                  <c:v>3337.2480011600001</c:v>
                </c:pt>
                <c:pt idx="4">
                  <c:v>3289.91631435</c:v>
                </c:pt>
                <c:pt idx="5">
                  <c:v>3378.9606970899999</c:v>
                </c:pt>
                <c:pt idx="6">
                  <c:v>3526.6882790100003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B3D-4FAD-BD5C-98EEEC658527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เคมีภัณฑ์</c:v>
                </c:pt>
              </c:strCache>
            </c:strRef>
          </c:tx>
          <c:spPr>
            <a:ln w="38100">
              <a:solidFill>
                <a:srgbClr val="68D000"/>
              </a:solidFill>
              <a:prstDash val="sysDash"/>
            </a:ln>
          </c:spPr>
          <c:marker>
            <c:symbol val="circle"/>
            <c:size val="6"/>
            <c:spPr>
              <a:solidFill>
                <a:schemeClr val="bg1"/>
              </a:solidFill>
              <a:ln w="25400">
                <a:solidFill>
                  <a:srgbClr val="92D05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Sheet1!$I$2:$I$12</c:f>
              <c:numCache>
                <c:formatCode>_-* #,##0_-;\-* #,##0_-;_-* "-"??_-;_-@_-</c:formatCode>
                <c:ptCount val="7"/>
                <c:pt idx="0">
                  <c:v>2280.9820000199998</c:v>
                </c:pt>
                <c:pt idx="1">
                  <c:v>2407.6505539200002</c:v>
                </c:pt>
                <c:pt idx="2">
                  <c:v>2301.2160332499998</c:v>
                </c:pt>
                <c:pt idx="3">
                  <c:v>2322.6731046499999</c:v>
                </c:pt>
                <c:pt idx="4">
                  <c:v>2226.6697186399997</c:v>
                </c:pt>
                <c:pt idx="5">
                  <c:v>2358.9492921999999</c:v>
                </c:pt>
                <c:pt idx="6">
                  <c:v>2365.5594158200001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B3D-4FAD-BD5C-98EEEC658527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ยางและผลิตภัณฑ์ยาง</c:v>
                </c:pt>
              </c:strCache>
            </c:strRef>
          </c:tx>
          <c:spPr>
            <a:ln w="38100">
              <a:solidFill>
                <a:schemeClr val="bg2">
                  <a:lumMod val="25000"/>
                </a:schemeClr>
              </a:solidFill>
              <a:prstDash val="sysDash"/>
            </a:ln>
          </c:spPr>
          <c:marker>
            <c:symbol val="circle"/>
            <c:size val="6"/>
            <c:spPr>
              <a:solidFill>
                <a:schemeClr val="bg1"/>
              </a:solidFill>
              <a:ln w="25400">
                <a:solidFill>
                  <a:schemeClr val="bg2">
                    <a:lumMod val="25000"/>
                  </a:schemeClr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Sheet1!$J$2:$J$12</c:f>
              <c:numCache>
                <c:formatCode>_-* #,##0_-;\-* #,##0_-;_-* "-"??_-;_-@_-</c:formatCode>
                <c:ptCount val="7"/>
                <c:pt idx="0">
                  <c:v>3468.5558572600003</c:v>
                </c:pt>
                <c:pt idx="1">
                  <c:v>3557.1195295500002</c:v>
                </c:pt>
                <c:pt idx="2">
                  <c:v>3531.58917845</c:v>
                </c:pt>
                <c:pt idx="3">
                  <c:v>3520.0476012800004</c:v>
                </c:pt>
                <c:pt idx="4">
                  <c:v>3479.0292843500001</c:v>
                </c:pt>
                <c:pt idx="5">
                  <c:v>3769.9259127199998</c:v>
                </c:pt>
                <c:pt idx="6">
                  <c:v>3998.3626845100002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B3D-4FAD-BD5C-98EEEC658527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การผลิตน้ำแข็ง</c:v>
                </c:pt>
              </c:strCache>
            </c:strRef>
          </c:tx>
          <c:spPr>
            <a:ln w="38100">
              <a:solidFill>
                <a:srgbClr val="AE85FF"/>
              </a:solidFill>
            </a:ln>
          </c:spPr>
          <c:marker>
            <c:symbol val="circle"/>
            <c:size val="6"/>
            <c:spPr>
              <a:solidFill>
                <a:schemeClr val="bg1"/>
              </a:solidFill>
              <a:ln w="25400">
                <a:solidFill>
                  <a:srgbClr val="9966FF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Sheet1!$K$2:$K$12</c:f>
              <c:numCache>
                <c:formatCode>_-* #,##0_-;\-* #,##0_-;_-* "-"??_-;_-@_-</c:formatCode>
                <c:ptCount val="7"/>
                <c:pt idx="0">
                  <c:v>2989.1263349199999</c:v>
                </c:pt>
                <c:pt idx="1">
                  <c:v>2920.3028490400002</c:v>
                </c:pt>
                <c:pt idx="2">
                  <c:v>2948.1701874200003</c:v>
                </c:pt>
                <c:pt idx="3">
                  <c:v>3142.61205875</c:v>
                </c:pt>
                <c:pt idx="4">
                  <c:v>3101.7418416999999</c:v>
                </c:pt>
                <c:pt idx="5">
                  <c:v>2973.6489971599999</c:v>
                </c:pt>
                <c:pt idx="6">
                  <c:v>3009.16319871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B3D-4FAD-BD5C-98EEEC6585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127744"/>
        <c:axId val="172129664"/>
      </c:lineChart>
      <c:catAx>
        <c:axId val="17212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72129664"/>
        <c:crosses val="autoZero"/>
        <c:auto val="1"/>
        <c:lblAlgn val="ctr"/>
        <c:lblOffset val="100"/>
        <c:noMultiLvlLbl val="0"/>
      </c:catAx>
      <c:valAx>
        <c:axId val="172129664"/>
        <c:scaling>
          <c:orientation val="minMax"/>
          <c:max val="12000"/>
          <c:min val="1000"/>
        </c:scaling>
        <c:delete val="0"/>
        <c:axPos val="l"/>
        <c:majorGridlines>
          <c:spPr>
            <a:ln>
              <a:noFill/>
            </a:ln>
          </c:spPr>
        </c:majorGridlines>
        <c:numFmt formatCode="_-* #,##0_-;\-* #,##0_-;_-* &quot;-&quot;??_-;_-@_-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72127744"/>
        <c:crosses val="autoZero"/>
        <c:crossBetween val="midCat"/>
        <c:majorUnit val="1000"/>
        <c:minorUnit val="500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ห้างสรรพสินค้า</c:v>
                </c:pt>
              </c:strCache>
            </c:strRef>
          </c:tx>
          <c:spPr>
            <a:ln w="38100">
              <a:solidFill>
                <a:srgbClr val="00B0F0"/>
              </a:solidFill>
            </a:ln>
          </c:spPr>
          <c:marker>
            <c:symbol val="circle"/>
            <c:size val="6"/>
            <c:spPr>
              <a:solidFill>
                <a:schemeClr val="bg1"/>
              </a:solidFill>
              <a:ln w="25400">
                <a:solidFill>
                  <a:srgbClr val="00B0F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Sheet1!$B$2:$B$12</c:f>
              <c:numCache>
                <c:formatCode>_-* #,##0_-;\-* #,##0_-;_-* "-"??_-;_-@_-</c:formatCode>
                <c:ptCount val="7"/>
                <c:pt idx="0">
                  <c:v>5086.38772892</c:v>
                </c:pt>
                <c:pt idx="1">
                  <c:v>5154.2084841200003</c:v>
                </c:pt>
                <c:pt idx="2">
                  <c:v>5234.7672476600001</c:v>
                </c:pt>
                <c:pt idx="3">
                  <c:v>5359.6903899199997</c:v>
                </c:pt>
                <c:pt idx="4">
                  <c:v>4530.9102468199999</c:v>
                </c:pt>
                <c:pt idx="5">
                  <c:v>4118.3946131000002</c:v>
                </c:pt>
                <c:pt idx="6">
                  <c:v>4538.8889149399993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0D-489B-9F9D-C8B6FE98F5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โรงแรม</c:v>
                </c:pt>
              </c:strCache>
            </c:strRef>
          </c:tx>
          <c:spPr>
            <a:ln w="38100">
              <a:solidFill>
                <a:srgbClr val="008000"/>
              </a:solidFill>
              <a:prstDash val="sysDash"/>
            </a:ln>
          </c:spPr>
          <c:marker>
            <c:symbol val="circle"/>
            <c:size val="6"/>
            <c:spPr>
              <a:solidFill>
                <a:schemeClr val="bg1"/>
              </a:solidFill>
              <a:ln w="25400">
                <a:solidFill>
                  <a:srgbClr val="00660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Sheet1!$C$2:$C$12</c:f>
              <c:numCache>
                <c:formatCode>_-* #,##0_-;\-* #,##0_-;_-* "-"??_-;_-@_-</c:formatCode>
                <c:ptCount val="7"/>
                <c:pt idx="0">
                  <c:v>4210.3724928800002</c:v>
                </c:pt>
                <c:pt idx="1">
                  <c:v>4227.7093147300002</c:v>
                </c:pt>
                <c:pt idx="2">
                  <c:v>4363.2878162299994</c:v>
                </c:pt>
                <c:pt idx="3">
                  <c:v>4479.0672466899996</c:v>
                </c:pt>
                <c:pt idx="4">
                  <c:v>2848.9399663499998</c:v>
                </c:pt>
                <c:pt idx="5">
                  <c:v>2359.8038253600002</c:v>
                </c:pt>
                <c:pt idx="6">
                  <c:v>3405.3705384999998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0D-489B-9F9D-C8B6FE98F5E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อพาร์ตเมนต์และเกสต์เฮาส์</c:v>
                </c:pt>
              </c:strCache>
            </c:strRef>
          </c:tx>
          <c:spPr>
            <a:ln w="38100">
              <a:solidFill>
                <a:srgbClr val="0033CC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bg1"/>
              </a:solidFill>
              <a:ln w="25400">
                <a:solidFill>
                  <a:srgbClr val="000099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Sheet1!$D$2:$D$12</c:f>
              <c:numCache>
                <c:formatCode>_-* #,##0_-;\-* #,##0_-;_-* "-"??_-;_-@_-</c:formatCode>
                <c:ptCount val="7"/>
                <c:pt idx="0">
                  <c:v>4458.27303932</c:v>
                </c:pt>
                <c:pt idx="1">
                  <c:v>4599.8660530400002</c:v>
                </c:pt>
                <c:pt idx="2">
                  <c:v>4831.4089911700003</c:v>
                </c:pt>
                <c:pt idx="3">
                  <c:v>5487.7536881400001</c:v>
                </c:pt>
                <c:pt idx="4">
                  <c:v>4960.6274321599994</c:v>
                </c:pt>
                <c:pt idx="5">
                  <c:v>4674.08649608</c:v>
                </c:pt>
                <c:pt idx="6">
                  <c:v>5334.5695451199999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0D-489B-9F9D-C8B6FE98F5E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ขายปลีก</c:v>
                </c:pt>
              </c:strCache>
            </c:strRef>
          </c:tx>
          <c:spPr>
            <a:ln w="38100">
              <a:solidFill>
                <a:srgbClr val="FF0066"/>
              </a:solidFill>
              <a:prstDash val="sysDash"/>
            </a:ln>
          </c:spPr>
          <c:marker>
            <c:symbol val="circle"/>
            <c:size val="6"/>
            <c:spPr>
              <a:solidFill>
                <a:schemeClr val="bg1"/>
              </a:solidFill>
              <a:ln w="25400">
                <a:solidFill>
                  <a:srgbClr val="FF3399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Sheet1!$E$2:$E$12</c:f>
              <c:numCache>
                <c:formatCode>_-* #,##0_-;\-* #,##0_-;_-* "-"??_-;_-@_-</c:formatCode>
                <c:ptCount val="7"/>
                <c:pt idx="0">
                  <c:v>3761.4132737399996</c:v>
                </c:pt>
                <c:pt idx="1">
                  <c:v>3787.6942362</c:v>
                </c:pt>
                <c:pt idx="2">
                  <c:v>3942.6318006500001</c:v>
                </c:pt>
                <c:pt idx="3">
                  <c:v>4129.1373654999998</c:v>
                </c:pt>
                <c:pt idx="4">
                  <c:v>3862.7180481799996</c:v>
                </c:pt>
                <c:pt idx="5">
                  <c:v>3770.7576804400001</c:v>
                </c:pt>
                <c:pt idx="6">
                  <c:v>3989.1202589899999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10D-489B-9F9D-C8B6FE98F5E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อสังหาริมทรัพย์</c:v>
                </c:pt>
              </c:strCache>
            </c:strRef>
          </c:tx>
          <c:spPr>
            <a:ln w="38100">
              <a:solidFill>
                <a:srgbClr val="660066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bg1"/>
              </a:solidFill>
              <a:ln w="25400">
                <a:solidFill>
                  <a:srgbClr val="660066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Sheet1!$F$2:$F$12</c:f>
              <c:numCache>
                <c:formatCode>_-* #,##0_-;\-* #,##0_-;_-* "-"??_-;_-@_-</c:formatCode>
                <c:ptCount val="7"/>
                <c:pt idx="0">
                  <c:v>2979.4111217399995</c:v>
                </c:pt>
                <c:pt idx="1">
                  <c:v>2930.4869580599998</c:v>
                </c:pt>
                <c:pt idx="2">
                  <c:v>2965.7990212600002</c:v>
                </c:pt>
                <c:pt idx="3">
                  <c:v>3035.7413901899999</c:v>
                </c:pt>
                <c:pt idx="4">
                  <c:v>2670.9725432800001</c:v>
                </c:pt>
                <c:pt idx="5">
                  <c:v>2467.4377833400004</c:v>
                </c:pt>
                <c:pt idx="6">
                  <c:v>2625.5430101300003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10D-489B-9F9D-C8B6FE98F5E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โรงพยาบาลและสถานบริการทางการแพทย์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ash"/>
            </a:ln>
          </c:spPr>
          <c:marker>
            <c:symbol val="circle"/>
            <c:size val="6"/>
            <c:spPr>
              <a:solidFill>
                <a:schemeClr val="bg1"/>
              </a:solidFill>
              <a:ln w="25400">
                <a:solidFill>
                  <a:srgbClr val="C0000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Sheet1!$G$2:$G$12</c:f>
              <c:numCache>
                <c:formatCode>_-* #,##0_-;\-* #,##0_-;_-* "-"??_-;_-@_-</c:formatCode>
                <c:ptCount val="7"/>
                <c:pt idx="0">
                  <c:v>2652.6561159600001</c:v>
                </c:pt>
                <c:pt idx="1">
                  <c:v>2654.1343896999997</c:v>
                </c:pt>
                <c:pt idx="2">
                  <c:v>2745.83485763</c:v>
                </c:pt>
                <c:pt idx="3">
                  <c:v>2919.4437875799999</c:v>
                </c:pt>
                <c:pt idx="4">
                  <c:v>2909.8670418000002</c:v>
                </c:pt>
                <c:pt idx="5">
                  <c:v>2969.7606817399997</c:v>
                </c:pt>
                <c:pt idx="6">
                  <c:v>3105.4521681599999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10D-489B-9F9D-C8B6FE98F5EA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ขายส่ง</c:v>
                </c:pt>
              </c:strCache>
            </c:strRef>
          </c:tx>
          <c:spPr>
            <a:ln w="38100">
              <a:solidFill>
                <a:srgbClr val="FFC000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bg1"/>
              </a:solidFill>
              <a:ln w="25400">
                <a:solidFill>
                  <a:srgbClr val="FFC00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Sheet1!$H$2:$H$12</c:f>
              <c:numCache>
                <c:formatCode>_-* #,##0_-;\-* #,##0_-;_-* "-"??_-;_-@_-</c:formatCode>
                <c:ptCount val="7"/>
                <c:pt idx="0">
                  <c:v>2819.0607935200001</c:v>
                </c:pt>
                <c:pt idx="1">
                  <c:v>2912.3983205100003</c:v>
                </c:pt>
                <c:pt idx="2">
                  <c:v>2980.31416631</c:v>
                </c:pt>
                <c:pt idx="3">
                  <c:v>3080.35898206</c:v>
                </c:pt>
                <c:pt idx="4">
                  <c:v>2851.6895892800003</c:v>
                </c:pt>
                <c:pt idx="5">
                  <c:v>2931.4322649999999</c:v>
                </c:pt>
                <c:pt idx="6">
                  <c:v>3165.6218953000002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10D-489B-9F9D-C8B6FE98F5EA}"/>
            </c:ext>
          </c:extLst>
        </c:ser>
        <c:ser>
          <c:idx val="7"/>
          <c:order val="7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38100">
              <a:solidFill>
                <a:schemeClr val="bg2">
                  <a:lumMod val="25000"/>
                </a:schemeClr>
              </a:solidFill>
              <a:prstDash val="sysDash"/>
            </a:ln>
          </c:spPr>
          <c:marker>
            <c:symbol val="circle"/>
            <c:size val="6"/>
            <c:spPr>
              <a:solidFill>
                <a:schemeClr val="bg1"/>
              </a:solidFill>
              <a:ln w="25400">
                <a:solidFill>
                  <a:schemeClr val="bg2">
                    <a:lumMod val="25000"/>
                  </a:schemeClr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Sheet1!$I$2:$I$12</c:f>
              <c:numCache>
                <c:formatCode>_-* #,##0_-;\-* #,##0_-;_-* "-"??_-;_-@_-</c:formatCode>
                <c:ptCount val="7"/>
                <c:pt idx="0">
                  <c:v>940.89527070000008</c:v>
                </c:pt>
                <c:pt idx="1">
                  <c:v>914.54084463000004</c:v>
                </c:pt>
                <c:pt idx="2">
                  <c:v>906.71230924999998</c:v>
                </c:pt>
                <c:pt idx="3">
                  <c:v>896.84419105999996</c:v>
                </c:pt>
                <c:pt idx="4">
                  <c:v>838.26382862000003</c:v>
                </c:pt>
                <c:pt idx="5">
                  <c:v>757.36748722000004</c:v>
                </c:pt>
                <c:pt idx="6">
                  <c:v>792.07611946000009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10D-489B-9F9D-C8B6FE98F5EA}"/>
            </c:ext>
          </c:extLst>
        </c:ser>
        <c:ser>
          <c:idx val="8"/>
          <c:order val="8"/>
          <c:tx>
            <c:strRef>
              <c:f>Sheet1!$I$1</c:f>
              <c:strCache>
                <c:ptCount val="1"/>
                <c:pt idx="0">
                  <c:v>สถาบันการเงิน</c:v>
                </c:pt>
              </c:strCache>
            </c:strRef>
          </c:tx>
          <c:spPr>
            <a:ln w="38100">
              <a:solidFill>
                <a:srgbClr val="9F5FCF"/>
              </a:solidFill>
              <a:prstDash val="solid"/>
            </a:ln>
          </c:spPr>
          <c:marker>
            <c:symbol val="circle"/>
            <c:size val="6"/>
            <c:spPr>
              <a:solidFill>
                <a:schemeClr val="bg1"/>
              </a:solidFill>
              <a:ln w="25400">
                <a:solidFill>
                  <a:srgbClr val="9966FF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Sheet1!$J$2:$J$12</c:f>
              <c:numCache>
                <c:formatCode>_-* #,##0_-;\-* #,##0_-;_-* "-"??_-;_-@_-</c:formatCode>
                <c:ptCount val="7"/>
                <c:pt idx="0">
                  <c:v>729.74186288999999</c:v>
                </c:pt>
                <c:pt idx="1">
                  <c:v>754.41030532000002</c:v>
                </c:pt>
                <c:pt idx="2">
                  <c:v>927.38766532</c:v>
                </c:pt>
                <c:pt idx="3">
                  <c:v>873.30339036999999</c:v>
                </c:pt>
                <c:pt idx="4">
                  <c:v>820.74255369000002</c:v>
                </c:pt>
                <c:pt idx="5">
                  <c:v>757.53460870000004</c:v>
                </c:pt>
                <c:pt idx="6">
                  <c:v>789.02170529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10D-489B-9F9D-C8B6FE98F5EA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ภัตตาคารและไนต์คลับ</c:v>
                </c:pt>
              </c:strCache>
            </c:strRef>
          </c:tx>
          <c:spPr>
            <a:ln w="38100">
              <a:solidFill>
                <a:srgbClr val="68D000"/>
              </a:solidFill>
              <a:prstDash val="sysDash"/>
            </a:ln>
          </c:spPr>
          <c:marker>
            <c:symbol val="circle"/>
            <c:size val="6"/>
            <c:spPr>
              <a:solidFill>
                <a:schemeClr val="bg1"/>
              </a:solidFill>
              <a:ln w="25400">
                <a:solidFill>
                  <a:srgbClr val="92D05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Sheet1!$K$2:$K$12</c:f>
              <c:numCache>
                <c:formatCode>_-* #,##0_-;\-* #,##0_-;_-* "-"??_-;_-@_-</c:formatCode>
                <c:ptCount val="7"/>
                <c:pt idx="0">
                  <c:v>981.99798753999994</c:v>
                </c:pt>
                <c:pt idx="1">
                  <c:v>999.56070012999999</c:v>
                </c:pt>
                <c:pt idx="2">
                  <c:v>1021.55949548</c:v>
                </c:pt>
                <c:pt idx="3">
                  <c:v>1077.4901875799999</c:v>
                </c:pt>
                <c:pt idx="4">
                  <c:v>879.09199476000003</c:v>
                </c:pt>
                <c:pt idx="5">
                  <c:v>754.39159949999998</c:v>
                </c:pt>
                <c:pt idx="6">
                  <c:v>894.03211214999999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10D-489B-9F9D-C8B6FE98F5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324736"/>
        <c:axId val="172343296"/>
      </c:lineChart>
      <c:catAx>
        <c:axId val="172324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72343296"/>
        <c:crosses val="autoZero"/>
        <c:auto val="1"/>
        <c:lblAlgn val="ctr"/>
        <c:lblOffset val="100"/>
        <c:noMultiLvlLbl val="0"/>
      </c:catAx>
      <c:valAx>
        <c:axId val="172343296"/>
        <c:scaling>
          <c:orientation val="minMax"/>
          <c:max val="5500"/>
          <c:min val="500"/>
        </c:scaling>
        <c:delete val="0"/>
        <c:axPos val="l"/>
        <c:majorGridlines>
          <c:spPr>
            <a:ln>
              <a:noFill/>
            </a:ln>
          </c:spPr>
        </c:majorGridlines>
        <c:numFmt formatCode="_-* #,##0_-;\-* #,##0_-;_-* &quot;-&quot;??_-;_-@_-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72324736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ปริมาณ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3429-47D1-BDEB-63ECC0B136CF}"/>
              </c:ext>
            </c:extLst>
          </c:dPt>
          <c:dPt>
            <c:idx val="1"/>
            <c:bubble3D val="0"/>
            <c:spPr>
              <a:solidFill>
                <a:srgbClr val="FF5B5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3429-47D1-BDEB-63ECC0B136CF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3429-47D1-BDEB-63ECC0B136CF}"/>
              </c:ext>
            </c:extLst>
          </c:dPt>
          <c:dPt>
            <c:idx val="3"/>
            <c:bubble3D val="0"/>
            <c:spPr>
              <a:solidFill>
                <a:srgbClr val="4BACC6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3429-47D1-BDEB-63ECC0B136CF}"/>
              </c:ext>
            </c:extLst>
          </c:dPt>
          <c:dPt>
            <c:idx val="4"/>
            <c:bubble3D val="0"/>
            <c:spPr>
              <a:solidFill>
                <a:schemeClr val="accent3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3429-47D1-BDEB-63ECC0B136CF}"/>
              </c:ext>
            </c:extLst>
          </c:dPt>
          <c:dLbls>
            <c:dLbl>
              <c:idx val="0"/>
              <c:layout>
                <c:manualLayout>
                  <c:x val="2.2368621227689445E-2"/>
                  <c:y val="5.074776806769897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29-47D1-BDEB-63ECC0B136CF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50" b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29-47D1-BDEB-63ECC0B136CF}"/>
                </c:ext>
              </c:extLst>
            </c:dLbl>
            <c:dLbl>
              <c:idx val="2"/>
              <c:layout>
                <c:manualLayout>
                  <c:x val="-1.1184310613844749E-2"/>
                  <c:y val="6.6554449924851114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29-47D1-BDEB-63ECC0B136CF}"/>
                </c:ext>
              </c:extLst>
            </c:dLbl>
            <c:dLbl>
              <c:idx val="3"/>
              <c:layout>
                <c:manualLayout>
                  <c:x val="-2.5022032871745679E-2"/>
                  <c:y val="-2.1144925196990662E-2"/>
                </c:manualLayout>
              </c:layout>
              <c:spPr/>
              <c:txPr>
                <a:bodyPr/>
                <a:lstStyle/>
                <a:p>
                  <a:pPr>
                    <a:defRPr sz="1050" b="1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29-47D1-BDEB-63ECC0B136CF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1050" b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29-47D1-BDEB-63ECC0B136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กฟผ.</c:v>
                </c:pt>
                <c:pt idx="1">
                  <c:v>IPP</c:v>
                </c:pt>
                <c:pt idx="2">
                  <c:v>SPP</c:v>
                </c:pt>
                <c:pt idx="3">
                  <c:v>นำเข้าและแลกเปลี่ยน</c:v>
                </c:pt>
                <c:pt idx="4">
                  <c:v>VSPP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16920.32</c:v>
                </c:pt>
                <c:pt idx="1">
                  <c:v>16748.5</c:v>
                </c:pt>
                <c:pt idx="2">
                  <c:v>9241.08</c:v>
                </c:pt>
                <c:pt idx="3">
                  <c:v>6234.9000000000005</c:v>
                </c:pt>
                <c:pt idx="4">
                  <c:v>4239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429-47D1-BDEB-63ECC0B13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961252621762564"/>
          <c:y val="3.6445692052339218E-2"/>
          <c:w val="0.77355399063403729"/>
          <c:h val="0.87979584681577194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ก๊าซธรรมชาติ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/>
          </c:spP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7"/>
                <c:pt idx="0">
                  <c:v>126149.59041711</c:v>
                </c:pt>
                <c:pt idx="1">
                  <c:v>121044.16313699998</c:v>
                </c:pt>
                <c:pt idx="2">
                  <c:v>116265</c:v>
                </c:pt>
                <c:pt idx="3">
                  <c:v>121841</c:v>
                </c:pt>
                <c:pt idx="4">
                  <c:v>113859</c:v>
                </c:pt>
                <c:pt idx="5">
                  <c:v>113113</c:v>
                </c:pt>
                <c:pt idx="6">
                  <c:v>114637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1D-424C-B366-54264A17E9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ถ่านหิน/ลิกไนต์</c:v>
                </c:pt>
              </c:strCache>
            </c:strRef>
          </c:tx>
          <c:spPr>
            <a:solidFill>
              <a:srgbClr val="FF8A3B"/>
            </a:solidFill>
            <a:scene3d>
              <a:camera prst="orthographicFront"/>
              <a:lightRig rig="threePt" dir="t"/>
            </a:scene3d>
            <a:sp3d/>
          </c:spP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Sheet1!$C$2:$C$12</c:f>
              <c:numCache>
                <c:formatCode>#,##0</c:formatCode>
                <c:ptCount val="7"/>
                <c:pt idx="0">
                  <c:v>37107.156261199998</c:v>
                </c:pt>
                <c:pt idx="1">
                  <c:v>35732.450110999998</c:v>
                </c:pt>
                <c:pt idx="2">
                  <c:v>35796</c:v>
                </c:pt>
                <c:pt idx="3">
                  <c:v>35825</c:v>
                </c:pt>
                <c:pt idx="4">
                  <c:v>36823</c:v>
                </c:pt>
                <c:pt idx="5">
                  <c:v>36065</c:v>
                </c:pt>
                <c:pt idx="6">
                  <c:v>35523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1D-424C-B366-54264A17E96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น้ำมัน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/>
          </c:spP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Sheet1!$D$2:$D$12</c:f>
              <c:numCache>
                <c:formatCode>#,##0</c:formatCode>
                <c:ptCount val="7"/>
                <c:pt idx="0">
                  <c:v>491.497049</c:v>
                </c:pt>
                <c:pt idx="1">
                  <c:v>330.29946600000005</c:v>
                </c:pt>
                <c:pt idx="2">
                  <c:v>177</c:v>
                </c:pt>
                <c:pt idx="3">
                  <c:v>1125</c:v>
                </c:pt>
                <c:pt idx="4">
                  <c:v>722</c:v>
                </c:pt>
                <c:pt idx="5">
                  <c:v>716</c:v>
                </c:pt>
                <c:pt idx="6">
                  <c:v>1732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1D-424C-B366-54264A17E96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พลังน้ำ</c:v>
                </c:pt>
              </c:strCache>
            </c:strRef>
          </c:tx>
          <c:spPr>
            <a:solidFill>
              <a:schemeClr val="accent5"/>
            </a:solidFill>
          </c:spP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Sheet1!$E$2:$E$12</c:f>
              <c:numCache>
                <c:formatCode>#,##0</c:formatCode>
                <c:ptCount val="7"/>
                <c:pt idx="0">
                  <c:v>3543.078</c:v>
                </c:pt>
                <c:pt idx="1">
                  <c:v>4687.1859999999997</c:v>
                </c:pt>
                <c:pt idx="2">
                  <c:v>7597</c:v>
                </c:pt>
                <c:pt idx="3">
                  <c:v>6310</c:v>
                </c:pt>
                <c:pt idx="4">
                  <c:v>4540</c:v>
                </c:pt>
                <c:pt idx="5">
                  <c:v>4540</c:v>
                </c:pt>
                <c:pt idx="6">
                  <c:v>6599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1D-424C-B366-54264A17E96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นำเข้า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Sheet1!$F$2:$F$12</c:f>
              <c:numCache>
                <c:formatCode>#,##0</c:formatCode>
                <c:ptCount val="7"/>
                <c:pt idx="0">
                  <c:v>19825.354999999996</c:v>
                </c:pt>
                <c:pt idx="1">
                  <c:v>24427.424000000003</c:v>
                </c:pt>
                <c:pt idx="2">
                  <c:v>26669</c:v>
                </c:pt>
                <c:pt idx="3">
                  <c:v>25547</c:v>
                </c:pt>
                <c:pt idx="4">
                  <c:v>29551</c:v>
                </c:pt>
                <c:pt idx="5">
                  <c:v>33356</c:v>
                </c:pt>
                <c:pt idx="6">
                  <c:v>35472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1D-424C-B366-54264A17E96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พลังงานหมุนเวียน</c:v>
                </c:pt>
              </c:strCache>
            </c:strRef>
          </c:tx>
          <c:spPr>
            <a:solidFill>
              <a:srgbClr val="FF5B5F"/>
            </a:solidFill>
          </c:spPr>
          <c:cat>
            <c:numRef>
              <c:f>Sheet1!$A$2:$A$12</c:f>
              <c:numCache>
                <c:formatCode>General</c:formatCode>
                <c:ptCount val="7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  <c:pt idx="3">
                  <c:v>2562</c:v>
                </c:pt>
                <c:pt idx="4">
                  <c:v>2563</c:v>
                </c:pt>
                <c:pt idx="5">
                  <c:v>2564</c:v>
                </c:pt>
                <c:pt idx="6">
                  <c:v>2565</c:v>
                </c:pt>
              </c:numCache>
            </c:numRef>
          </c:cat>
          <c:val>
            <c:numRef>
              <c:f>Sheet1!$G$2:$G$12</c:f>
              <c:numCache>
                <c:formatCode>#,##0</c:formatCode>
                <c:ptCount val="7"/>
                <c:pt idx="0">
                  <c:v>12537.202341520002</c:v>
                </c:pt>
                <c:pt idx="1">
                  <c:v>14944.017923000003</c:v>
                </c:pt>
                <c:pt idx="2">
                  <c:v>17923</c:v>
                </c:pt>
                <c:pt idx="3">
                  <c:v>21409</c:v>
                </c:pt>
                <c:pt idx="4">
                  <c:v>20529</c:v>
                </c:pt>
                <c:pt idx="5">
                  <c:v>21927</c:v>
                </c:pt>
                <c:pt idx="6">
                  <c:v>21862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E1D-424C-B366-54264A17E9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130880"/>
        <c:axId val="153132416"/>
      </c:areaChart>
      <c:catAx>
        <c:axId val="153130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53132416"/>
        <c:crosses val="autoZero"/>
        <c:auto val="1"/>
        <c:lblAlgn val="ctr"/>
        <c:lblOffset val="100"/>
        <c:noMultiLvlLbl val="0"/>
      </c:catAx>
      <c:valAx>
        <c:axId val="153132416"/>
        <c:scaling>
          <c:orientation val="minMax"/>
          <c:max val="22000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5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53130880"/>
        <c:crosses val="autoZero"/>
        <c:crossBetween val="midCat"/>
        <c:majorUnit val="20000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29589672936251"/>
          <c:y val="0.14343659060607275"/>
          <c:w val="0.67880240561469152"/>
          <c:h val="0.8008083590089064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ปริมาณ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20CD-4593-A694-897F03105983}"/>
              </c:ext>
            </c:extLst>
          </c:dPt>
          <c:dPt>
            <c:idx val="1"/>
            <c:bubble3D val="0"/>
            <c:spPr>
              <a:solidFill>
                <a:srgbClr val="FF8A3B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20CD-4593-A694-897F03105983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20CD-4593-A694-897F03105983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20CD-4593-A694-897F03105983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20CD-4593-A694-897F03105983}"/>
              </c:ext>
            </c:extLst>
          </c:dPt>
          <c:dPt>
            <c:idx val="5"/>
            <c:bubble3D val="0"/>
            <c:spPr>
              <a:solidFill>
                <a:srgbClr val="FF5B5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20CD-4593-A694-897F03105983}"/>
              </c:ext>
            </c:extLst>
          </c:dPt>
          <c:dLbls>
            <c:dLbl>
              <c:idx val="0"/>
              <c:layout>
                <c:manualLayout>
                  <c:x val="-2.8585750386076443E-3"/>
                  <c:y val="0.111288108742104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CD-4593-A694-897F03105983}"/>
                </c:ext>
              </c:extLst>
            </c:dLbl>
            <c:dLbl>
              <c:idx val="2"/>
              <c:layout>
                <c:manualLayout>
                  <c:x val="-0.2030648426106848"/>
                  <c:y val="0.10117100794736771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800" b="1">
                      <a:latin typeface="Tahoma" pitchFamily="34" charset="0"/>
                      <a:ea typeface="Tahoma" pitchFamily="34" charset="0"/>
                      <a:cs typeface="Tahoma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CD-4593-A694-897F03105983}"/>
                </c:ext>
              </c:extLst>
            </c:dLbl>
            <c:dLbl>
              <c:idx val="3"/>
              <c:layout>
                <c:manualLayout>
                  <c:x val="-0.17659511300712416"/>
                  <c:y val="-3.3723669315789233E-2"/>
                </c:manualLayout>
              </c:layout>
              <c:spPr/>
              <c:txPr>
                <a:bodyPr/>
                <a:lstStyle/>
                <a:p>
                  <a:pPr>
                    <a:defRPr sz="800" b="1">
                      <a:latin typeface="Tahoma" pitchFamily="34" charset="0"/>
                      <a:ea typeface="Tahoma" pitchFamily="34" charset="0"/>
                      <a:cs typeface="Tahoma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0CD-4593-A694-897F03105983}"/>
                </c:ext>
              </c:extLst>
            </c:dLbl>
            <c:dLbl>
              <c:idx val="4"/>
              <c:layout>
                <c:manualLayout>
                  <c:x val="-1.4292875193038223E-2"/>
                  <c:y val="-2.023420158947348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0CD-4593-A694-897F03105983}"/>
                </c:ext>
              </c:extLst>
            </c:dLbl>
            <c:dLbl>
              <c:idx val="5"/>
              <c:layout>
                <c:manualLayout>
                  <c:x val="-5.7171500772152887E-3"/>
                  <c:y val="6.7447338631578474E-3"/>
                </c:manualLayout>
              </c:layout>
              <c:spPr/>
              <c:txPr>
                <a:bodyPr/>
                <a:lstStyle/>
                <a:p>
                  <a:pPr>
                    <a:defRPr sz="800" b="1">
                      <a:latin typeface="Tahoma" pitchFamily="34" charset="0"/>
                      <a:ea typeface="Tahoma" pitchFamily="34" charset="0"/>
                      <a:cs typeface="Tahoma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0CD-4593-A694-897F031059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ก๊าซธรรมชาติ</c:v>
                </c:pt>
                <c:pt idx="1">
                  <c:v>ถ่านหินนำเข้า/ลิกไนต์</c:v>
                </c:pt>
                <c:pt idx="2">
                  <c:v>น้ำมัน</c:v>
                </c:pt>
                <c:pt idx="3">
                  <c:v>พลังน้ำ</c:v>
                </c:pt>
                <c:pt idx="4">
                  <c:v>นำเข้า</c:v>
                </c:pt>
                <c:pt idx="5">
                  <c:v>พลังงานหมุนเวียน</c:v>
                </c:pt>
              </c:strCache>
            </c:strRef>
          </c:cat>
          <c:val>
            <c:numRef>
              <c:f>Sheet1!$B$2:$B$7</c:f>
              <c:numCache>
                <c:formatCode>#,##0_);[Red]\(#,##0\)</c:formatCode>
                <c:ptCount val="6"/>
                <c:pt idx="0">
                  <c:v>8084</c:v>
                </c:pt>
                <c:pt idx="1">
                  <c:v>2514</c:v>
                </c:pt>
                <c:pt idx="2">
                  <c:v>226</c:v>
                </c:pt>
                <c:pt idx="3">
                  <c:v>706</c:v>
                </c:pt>
                <c:pt idx="4">
                  <c:v>2307</c:v>
                </c:pt>
                <c:pt idx="5">
                  <c:v>2167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0CD-4593-A694-897F031059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  <a:effectLst>
              <a:innerShdw blurRad="114300">
                <a:schemeClr val="accent1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4"/>
                <c:pt idx="0">
                  <c:v>2563</c:v>
                </c:pt>
                <c:pt idx="1">
                  <c:v>2564</c:v>
                </c:pt>
                <c:pt idx="2">
                  <c:v>2565</c:v>
                </c:pt>
                <c:pt idx="3">
                  <c:v>2566*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4"/>
                <c:pt idx="0">
                  <c:v>1189</c:v>
                </c:pt>
                <c:pt idx="1">
                  <c:v>1102</c:v>
                </c:pt>
                <c:pt idx="2">
                  <c:v>1110</c:v>
                </c:pt>
                <c:pt idx="3">
                  <c:v>796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1038-4874-A0DC-ABE0230CE2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2"/>
        <c:axId val="153742720"/>
        <c:axId val="153760896"/>
      </c:barChart>
      <c:catAx>
        <c:axId val="15374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53760896"/>
        <c:crosses val="autoZero"/>
        <c:auto val="1"/>
        <c:lblAlgn val="ctr"/>
        <c:lblOffset val="100"/>
        <c:noMultiLvlLbl val="0"/>
      </c:catAx>
      <c:valAx>
        <c:axId val="153760896"/>
        <c:scaling>
          <c:orientation val="minMax"/>
          <c:max val="1300"/>
          <c:min val="500"/>
        </c:scaling>
        <c:delete val="1"/>
        <c:axPos val="l"/>
        <c:numFmt formatCode="#,##0" sourceLinked="1"/>
        <c:majorTickMark val="none"/>
        <c:minorTickMark val="none"/>
        <c:tickLblPos val="nextTo"/>
        <c:crossAx val="153742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993683932782535E-2"/>
          <c:y val="4.9262828958682066E-2"/>
          <c:w val="0.8560126321344349"/>
          <c:h val="0.8809810052358241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5B5F"/>
            </a:solidFill>
            <a:ln>
              <a:noFill/>
            </a:ln>
            <a:effectLst>
              <a:innerShdw blurRad="114300">
                <a:srgbClr val="FF5B5F">
                  <a:alpha val="35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6.5448803575256847E-3"/>
                  <c:y val="4.79465675445092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9E-4C43-931F-EC9A76B1FBD7}"/>
                </c:ext>
              </c:extLst>
            </c:dLbl>
            <c:dLbl>
              <c:idx val="1"/>
              <c:layout>
                <c:manualLayout>
                  <c:x val="-6.5448803575257446E-3"/>
                  <c:y val="-2.20531971317408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9E-4C43-931F-EC9A76B1FBD7}"/>
                </c:ext>
              </c:extLst>
            </c:dLbl>
            <c:dLbl>
              <c:idx val="2"/>
              <c:layout>
                <c:manualLayout>
                  <c:x val="0"/>
                  <c:y val="-1.28083355292573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9E-4C43-931F-EC9A76B1FBD7}"/>
                </c:ext>
              </c:extLst>
            </c:dLbl>
            <c:dLbl>
              <c:idx val="3"/>
              <c:layout>
                <c:manualLayout>
                  <c:x val="-1.1998808710868296E-16"/>
                  <c:y val="5.28754364156517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9E-4C43-931F-EC9A76B1FB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4"/>
                <c:pt idx="0">
                  <c:v>2563</c:v>
                </c:pt>
                <c:pt idx="1">
                  <c:v>2564</c:v>
                </c:pt>
                <c:pt idx="2">
                  <c:v>2565</c:v>
                </c:pt>
                <c:pt idx="3">
                  <c:v>2566*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4"/>
                <c:pt idx="0">
                  <c:v>20</c:v>
                </c:pt>
                <c:pt idx="1">
                  <c:v>59</c:v>
                </c:pt>
                <c:pt idx="2">
                  <c:v>312</c:v>
                </c:pt>
                <c:pt idx="3">
                  <c:v>45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C454-47A1-9F34-4BBC58E304D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2"/>
        <c:axId val="153846912"/>
        <c:axId val="153848448"/>
      </c:barChart>
      <c:catAx>
        <c:axId val="15384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53848448"/>
        <c:crosses val="autoZero"/>
        <c:auto val="1"/>
        <c:lblAlgn val="ctr"/>
        <c:lblOffset val="100"/>
        <c:noMultiLvlLbl val="0"/>
      </c:catAx>
      <c:valAx>
        <c:axId val="153848448"/>
        <c:scaling>
          <c:orientation val="minMax"/>
          <c:max val="400"/>
          <c:min val="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846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993683932782535E-2"/>
          <c:y val="0.12151497809808243"/>
          <c:w val="0.8560126321344349"/>
          <c:h val="0.7955921017074418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4"/>
                <c:pt idx="0">
                  <c:v>2563</c:v>
                </c:pt>
                <c:pt idx="1">
                  <c:v>2564</c:v>
                </c:pt>
                <c:pt idx="2">
                  <c:v>2565</c:v>
                </c:pt>
                <c:pt idx="3">
                  <c:v>2566*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4"/>
                <c:pt idx="0">
                  <c:v>29</c:v>
                </c:pt>
                <c:pt idx="1">
                  <c:v>98</c:v>
                </c:pt>
                <c:pt idx="2">
                  <c:v>26</c:v>
                </c:pt>
                <c:pt idx="3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EE0B-46E8-9B45-3ECF3F2983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2"/>
        <c:axId val="153868928"/>
        <c:axId val="153887104"/>
      </c:barChart>
      <c:catAx>
        <c:axId val="15386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53887104"/>
        <c:crosses val="autoZero"/>
        <c:auto val="1"/>
        <c:lblAlgn val="ctr"/>
        <c:lblOffset val="100"/>
        <c:noMultiLvlLbl val="0"/>
      </c:catAx>
      <c:valAx>
        <c:axId val="15388710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538689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4"/>
                <c:pt idx="0">
                  <c:v>2563</c:v>
                </c:pt>
                <c:pt idx="1">
                  <c:v>2564</c:v>
                </c:pt>
                <c:pt idx="2">
                  <c:v>2565</c:v>
                </c:pt>
                <c:pt idx="3">
                  <c:v>2566*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4"/>
                <c:pt idx="0">
                  <c:v>13.232906</c:v>
                </c:pt>
                <c:pt idx="1">
                  <c:v>14.244883</c:v>
                </c:pt>
                <c:pt idx="2">
                  <c:v>13.658811</c:v>
                </c:pt>
                <c:pt idx="3">
                  <c:v>1.122401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5638-4E03-AA19-C7FA129CCE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2"/>
        <c:axId val="153968640"/>
        <c:axId val="153970176"/>
      </c:barChart>
      <c:catAx>
        <c:axId val="153968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53970176"/>
        <c:crosses val="autoZero"/>
        <c:auto val="1"/>
        <c:lblAlgn val="ctr"/>
        <c:lblOffset val="100"/>
        <c:noMultiLvlLbl val="0"/>
      </c:catAx>
      <c:valAx>
        <c:axId val="15397017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539686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128327011284464E-2"/>
          <c:y val="4.3111223726460715E-2"/>
          <c:w val="0.90216476443093629"/>
          <c:h val="0.8955262120059153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2559</c:v>
                </c:pt>
              </c:strCache>
            </c:strRef>
          </c:tx>
          <c:spPr>
            <a:ln w="38100">
              <a:solidFill>
                <a:srgbClr val="00B050"/>
              </a:solidFill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Sheet1!$B$2:$B$13</c:f>
            </c:numRef>
          </c:val>
          <c:smooth val="0"/>
          <c:extLst>
            <c:ext xmlns:c16="http://schemas.microsoft.com/office/drawing/2014/chart" uri="{C3380CC4-5D6E-409C-BE32-E72D297353CC}">
              <c16:uniqueId val="{00000000-CA46-42D6-B881-7E7EC53D8E7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2560</c:v>
                </c:pt>
              </c:strCache>
            </c:strRef>
          </c:tx>
          <c:spPr>
            <a:ln w="38100">
              <a:solidFill>
                <a:srgbClr val="006600"/>
              </a:solidFill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Sheet1!$C$2:$C$13</c:f>
            </c:numRef>
          </c:val>
          <c:smooth val="0"/>
          <c:extLst>
            <c:ext xmlns:c16="http://schemas.microsoft.com/office/drawing/2014/chart" uri="{C3380CC4-5D6E-409C-BE32-E72D297353CC}">
              <c16:uniqueId val="{00000001-CA46-42D6-B881-7E7EC53D8E7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2561</c:v>
                </c:pt>
              </c:strCache>
            </c:strRef>
          </c:tx>
          <c:spPr>
            <a:ln w="38100">
              <a:solidFill>
                <a:srgbClr val="006600"/>
              </a:solidFill>
              <a:prstDash val="sysDash"/>
            </a:ln>
          </c:spPr>
          <c:marker>
            <c:symbol val="none"/>
          </c:marker>
          <c:dPt>
            <c:idx val="3"/>
            <c:marker>
              <c:symbol val="circle"/>
              <c:size val="10"/>
              <c:spPr>
                <a:noFill/>
                <a:ln w="31750">
                  <a:solidFill>
                    <a:srgbClr val="0066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009E-4212-BCF0-293449D5FB00}"/>
              </c:ext>
            </c:extLst>
          </c:dPt>
          <c:cat>
            <c:strRef>
              <c:f>Sheet1!$A$2:$A$13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Sheet1!$D$2:$D$13</c:f>
            </c:numRef>
          </c:val>
          <c:smooth val="0"/>
          <c:extLst>
            <c:ext xmlns:c16="http://schemas.microsoft.com/office/drawing/2014/chart" uri="{C3380CC4-5D6E-409C-BE32-E72D297353CC}">
              <c16:uniqueId val="{00000002-CA46-42D6-B881-7E7EC53D8E7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2562</c:v>
                </c:pt>
              </c:strCache>
            </c:strRef>
          </c:tx>
          <c:spPr>
            <a:ln w="44450">
              <a:solidFill>
                <a:schemeClr val="accent5">
                  <a:lumMod val="50000"/>
                </a:schemeClr>
              </a:solidFill>
              <a:prstDash val="sysDash"/>
            </a:ln>
          </c:spPr>
          <c:marker>
            <c:symbol val="circle"/>
            <c:size val="10"/>
            <c:spPr>
              <a:noFill/>
              <a:ln w="38100">
                <a:solidFill>
                  <a:schemeClr val="accent6">
                    <a:lumMod val="75000"/>
                  </a:schemeClr>
                </a:solidFill>
              </a:ln>
            </c:spPr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5-CA46-42D6-B881-7E7EC53D8E74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4-CA46-42D6-B881-7E7EC53D8E74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009E-4212-BCF0-293449D5FB00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4-009E-4212-BCF0-293449D5FB00}"/>
              </c:ext>
            </c:extLst>
          </c:dPt>
          <c:dPt>
            <c:idx val="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6-009E-4212-BCF0-293449D5FB00}"/>
              </c:ext>
            </c:extLst>
          </c:dPt>
          <c:dPt>
            <c:idx val="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7-009E-4212-BCF0-293449D5FB00}"/>
              </c:ext>
            </c:extLst>
          </c:dPt>
          <c:dPt>
            <c:idx val="6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8-009E-4212-BCF0-293449D5FB00}"/>
              </c:ext>
            </c:extLst>
          </c:dPt>
          <c:dPt>
            <c:idx val="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9-009E-4212-BCF0-293449D5FB00}"/>
              </c:ext>
            </c:extLst>
          </c:dPt>
          <c:dPt>
            <c:idx val="8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A-009E-4212-BCF0-293449D5FB00}"/>
              </c:ext>
            </c:extLst>
          </c:dPt>
          <c:dPt>
            <c:idx val="9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B-009E-4212-BCF0-293449D5FB00}"/>
              </c:ext>
            </c:extLst>
          </c:dPt>
          <c:dPt>
            <c:idx val="1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C-009E-4212-BCF0-293449D5FB00}"/>
              </c:ext>
            </c:extLst>
          </c:dPt>
          <c:dPt>
            <c:idx val="1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D-009E-4212-BCF0-293449D5FB00}"/>
              </c:ext>
            </c:extLst>
          </c:dPt>
          <c:cat>
            <c:strRef>
              <c:f>Sheet1!$A$2:$A$13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Sheet1!$E$2:$E$13</c:f>
              <c:numCache>
                <c:formatCode>#,##0</c:formatCode>
                <c:ptCount val="12"/>
                <c:pt idx="0">
                  <c:v>26405</c:v>
                </c:pt>
                <c:pt idx="1">
                  <c:v>27871</c:v>
                </c:pt>
                <c:pt idx="2">
                  <c:v>29837</c:v>
                </c:pt>
                <c:pt idx="3">
                  <c:v>31677</c:v>
                </c:pt>
                <c:pt idx="4">
                  <c:v>32273</c:v>
                </c:pt>
                <c:pt idx="5">
                  <c:v>30619</c:v>
                </c:pt>
                <c:pt idx="6">
                  <c:v>29414</c:v>
                </c:pt>
                <c:pt idx="7">
                  <c:v>28680</c:v>
                </c:pt>
                <c:pt idx="8">
                  <c:v>28333</c:v>
                </c:pt>
                <c:pt idx="9">
                  <c:v>29782.5</c:v>
                </c:pt>
                <c:pt idx="10">
                  <c:v>28520</c:v>
                </c:pt>
                <c:pt idx="11">
                  <c:v>27355.4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A46-42D6-B881-7E7EC53D8E7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2563</c:v>
                </c:pt>
              </c:strCache>
            </c:strRef>
          </c:tx>
          <c:spPr>
            <a:ln w="44450">
              <a:solidFill>
                <a:srgbClr val="336600"/>
              </a:solidFill>
              <a:prstDash val="sysDash"/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E-009E-4212-BCF0-293449D5FB0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F-009E-4212-BCF0-293449D5FB0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0-009E-4212-BCF0-293449D5FB0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1-009E-4212-BCF0-293449D5FB0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2-009E-4212-BCF0-293449D5FB0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3-009E-4212-BCF0-293449D5FB00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4-009E-4212-BCF0-293449D5FB00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5-009E-4212-BCF0-293449D5FB00}"/>
              </c:ext>
            </c:extLst>
          </c:dPt>
          <c:cat>
            <c:strRef>
              <c:f>Sheet1!$A$2:$A$13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Sheet1!$F$2:$F$13</c:f>
              <c:numCache>
                <c:formatCode>#,##0</c:formatCode>
                <c:ptCount val="12"/>
                <c:pt idx="0">
                  <c:v>28340</c:v>
                </c:pt>
                <c:pt idx="1">
                  <c:v>28150</c:v>
                </c:pt>
                <c:pt idx="2">
                  <c:v>30342</c:v>
                </c:pt>
                <c:pt idx="3">
                  <c:v>28830</c:v>
                </c:pt>
                <c:pt idx="4">
                  <c:v>29552</c:v>
                </c:pt>
                <c:pt idx="5">
                  <c:v>27197</c:v>
                </c:pt>
                <c:pt idx="6">
                  <c:v>27941</c:v>
                </c:pt>
                <c:pt idx="7">
                  <c:v>28303</c:v>
                </c:pt>
                <c:pt idx="8">
                  <c:v>28311</c:v>
                </c:pt>
                <c:pt idx="9">
                  <c:v>26962</c:v>
                </c:pt>
                <c:pt idx="10">
                  <c:v>28428</c:v>
                </c:pt>
                <c:pt idx="11">
                  <c:v>26709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009E-4212-BCF0-293449D5FB0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2564</c:v>
                </c:pt>
              </c:strCache>
            </c:strRef>
          </c:tx>
          <c:spPr>
            <a:ln w="44450">
              <a:solidFill>
                <a:schemeClr val="accent6">
                  <a:lumMod val="75000"/>
                </a:schemeClr>
              </a:solidFill>
              <a:prstDash val="sysDash"/>
            </a:ln>
          </c:spPr>
          <c:marker>
            <c:symbol val="none"/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6-33A0-45CA-8DEE-4C9260D68E0E}"/>
              </c:ext>
            </c:extLst>
          </c:dPt>
          <c:cat>
            <c:strRef>
              <c:f>Sheet1!$A$2:$A$13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Sheet1!$G$2:$G$13</c:f>
              <c:numCache>
                <c:formatCode>#,##0</c:formatCode>
                <c:ptCount val="12"/>
                <c:pt idx="0">
                  <c:v>26529.7</c:v>
                </c:pt>
                <c:pt idx="1">
                  <c:v>27038.7</c:v>
                </c:pt>
                <c:pt idx="2">
                  <c:v>31023.1</c:v>
                </c:pt>
                <c:pt idx="3">
                  <c:v>30621.200000000001</c:v>
                </c:pt>
                <c:pt idx="4">
                  <c:v>30464.1</c:v>
                </c:pt>
                <c:pt idx="5">
                  <c:v>30284.9</c:v>
                </c:pt>
                <c:pt idx="6">
                  <c:v>29290.5</c:v>
                </c:pt>
                <c:pt idx="7">
                  <c:v>28205.4</c:v>
                </c:pt>
                <c:pt idx="8">
                  <c:v>27458.1</c:v>
                </c:pt>
                <c:pt idx="9">
                  <c:v>27519.200000000001</c:v>
                </c:pt>
                <c:pt idx="10">
                  <c:v>27939.599999999999</c:v>
                </c:pt>
                <c:pt idx="11">
                  <c:v>26271.1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6149-4F21-A608-59E03BF1D1C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2565</c:v>
                </c:pt>
              </c:strCache>
            </c:strRef>
          </c:tx>
          <c:spPr>
            <a:ln w="44450">
              <a:solidFill>
                <a:srgbClr val="996633"/>
              </a:solidFill>
              <a:prstDash val="sysDash"/>
            </a:ln>
          </c:spPr>
          <c:marker>
            <c:symbol val="none"/>
          </c:marker>
          <c:dPt>
            <c:idx val="3"/>
            <c:marker>
              <c:symbol val="circle"/>
              <c:size val="10"/>
              <c:spPr>
                <a:noFill/>
                <a:ln w="38100">
                  <a:solidFill>
                    <a:srgbClr val="996633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7-83F1-4275-9CAF-78B5FAB701D0}"/>
              </c:ext>
            </c:extLst>
          </c:dPt>
          <c:dLbls>
            <c:dLbl>
              <c:idx val="3"/>
              <c:layout>
                <c:manualLayout>
                  <c:x val="-8.1885742853968671E-2"/>
                  <c:y val="-4.604428065983105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050" b="1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defRPr>
                    </a:pPr>
                    <a:r>
                      <a:rPr lang="en-US" sz="1050" b="1" dirty="0">
                        <a:solidFill>
                          <a:schemeClr val="tx1"/>
                        </a:solidFill>
                      </a:rPr>
                      <a:t>33,177MW</a:t>
                    </a:r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3F1-4275-9CAF-78B5FAB701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Sheet1!$H$2:$H$13</c:f>
              <c:numCache>
                <c:formatCode>#,##0</c:formatCode>
                <c:ptCount val="12"/>
                <c:pt idx="0">
                  <c:v>26873.4</c:v>
                </c:pt>
                <c:pt idx="1">
                  <c:v>28389.4</c:v>
                </c:pt>
                <c:pt idx="2">
                  <c:v>30261.599999999999</c:v>
                </c:pt>
                <c:pt idx="3">
                  <c:v>33177.300000000003</c:v>
                </c:pt>
                <c:pt idx="4">
                  <c:v>30298.3</c:v>
                </c:pt>
                <c:pt idx="5">
                  <c:v>29976.2</c:v>
                </c:pt>
                <c:pt idx="6">
                  <c:v>30182</c:v>
                </c:pt>
                <c:pt idx="7">
                  <c:v>29645</c:v>
                </c:pt>
                <c:pt idx="8">
                  <c:v>28427</c:v>
                </c:pt>
                <c:pt idx="9">
                  <c:v>27681.7</c:v>
                </c:pt>
                <c:pt idx="10">
                  <c:v>30234</c:v>
                </c:pt>
                <c:pt idx="11">
                  <c:v>28058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943-47D6-953A-AAA781A55D6D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2566</c:v>
                </c:pt>
              </c:strCache>
            </c:strRef>
          </c:tx>
          <c:spPr>
            <a:ln w="50800">
              <a:solidFill>
                <a:srgbClr val="A00000"/>
              </a:solidFill>
            </a:ln>
          </c:spPr>
          <c:marker>
            <c:symbol val="circle"/>
            <c:size val="10"/>
            <c:spPr>
              <a:noFill/>
              <a:ln w="38100">
                <a:solidFill>
                  <a:srgbClr val="A00000"/>
                </a:solidFill>
              </a:ln>
            </c:spPr>
          </c:marker>
          <c:cat>
            <c:strRef>
              <c:f>Sheet1!$A$2:$A$13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Sheet1!$I$2:$I$13</c:f>
              <c:numCache>
                <c:formatCode>General</c:formatCode>
                <c:ptCount val="12"/>
                <c:pt idx="0" formatCode="#,##0">
                  <c:v>26517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69D2-47DD-A337-0E6C31FB65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521600"/>
        <c:axId val="154523136"/>
      </c:lineChart>
      <c:catAx>
        <c:axId val="15452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54523136"/>
        <c:crosses val="autoZero"/>
        <c:auto val="1"/>
        <c:lblAlgn val="ctr"/>
        <c:lblOffset val="100"/>
        <c:noMultiLvlLbl val="0"/>
      </c:catAx>
      <c:valAx>
        <c:axId val="154523136"/>
        <c:scaling>
          <c:orientation val="minMax"/>
          <c:max val="34000"/>
          <c:min val="2500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54521600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96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96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64D3E547-C984-49F8-81FD-61149108CCB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2" y="4715631"/>
            <a:ext cx="5438775" cy="4467939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672"/>
            <a:ext cx="2946400" cy="49696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9672"/>
            <a:ext cx="2946400" cy="49696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DF55B0D7-9436-4AE7-AA30-EEC82ADE6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47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5B0D7-9436-4AE7-AA30-EEC82ADE68A1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384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55B0D7-9436-4AE7-AA30-EEC82ADE68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7079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55B0D7-9436-4AE7-AA30-EEC82ADE68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548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96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91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874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2E8575-AA10-4946-A978-2792ED378EA0}" type="slidenum">
              <a:rPr lang="en-US" sz="28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7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70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72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86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03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74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003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38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194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F3677-A476-49C7-8DD0-232ABDBF5B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E3BA-409C-4456-B372-031CB2B04C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2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chart" Target="../charts/chart5.xml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19.jpeg"/><Relationship Id="rId5" Type="http://schemas.openxmlformats.org/officeDocument/2006/relationships/chart" Target="../charts/chart7.xml"/><Relationship Id="rId10" Type="http://schemas.openxmlformats.org/officeDocument/2006/relationships/chart" Target="../charts/chart8.xml"/><Relationship Id="rId4" Type="http://schemas.openxmlformats.org/officeDocument/2006/relationships/chart" Target="../charts/chart6.xml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7" Type="http://schemas.openxmlformats.org/officeDocument/2006/relationships/image" Target="../media/image23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gif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Line 16"/>
          <p:cNvCxnSpPr/>
          <p:nvPr/>
        </p:nvCxnSpPr>
        <p:spPr bwMode="auto">
          <a:xfrm>
            <a:off x="1332" y="6729493"/>
            <a:ext cx="9116656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0" name="Picture 19" descr="D:\1. EPPO\11. General\LOGO_EPPO\สำนักนโยบายและแผนพลังงาน_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860" y="0"/>
            <a:ext cx="302514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itle 2"/>
          <p:cNvSpPr>
            <a:spLocks noGrp="1"/>
          </p:cNvSpPr>
          <p:nvPr>
            <p:ph type="title"/>
          </p:nvPr>
        </p:nvSpPr>
        <p:spPr>
          <a:xfrm>
            <a:off x="395536" y="1365478"/>
            <a:ext cx="8229600" cy="1152128"/>
          </a:xfrm>
        </p:spPr>
        <p:txBody>
          <a:bodyPr>
            <a:normAutofit/>
          </a:bodyPr>
          <a:lstStyle/>
          <a:p>
            <a:r>
              <a:rPr lang="th-TH" sz="5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ไฟฟ้า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-27296" y="44624"/>
            <a:ext cx="6146156" cy="128250"/>
            <a:chOff x="-27296" y="44624"/>
            <a:chExt cx="6146156" cy="12825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-27296" y="44624"/>
              <a:ext cx="6140666" cy="0"/>
            </a:xfrm>
            <a:prstGeom prst="line">
              <a:avLst/>
            </a:prstGeom>
            <a:ln w="111125">
              <a:solidFill>
                <a:srgbClr val="3BA0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-21806" y="172874"/>
              <a:ext cx="6140666" cy="0"/>
            </a:xfrm>
            <a:prstGeom prst="line">
              <a:avLst/>
            </a:prstGeom>
            <a:ln w="47625">
              <a:solidFill>
                <a:srgbClr val="3BA0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22" name="Picture 2" descr="D:\1. EPPO\3. Energy Graph\Energy Graph_ปรับรูปแบบใหม่\Chapter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0" t="3930" r="6468" b="27663"/>
          <a:stretch/>
        </p:blipFill>
        <p:spPr bwMode="auto">
          <a:xfrm>
            <a:off x="1332" y="3231975"/>
            <a:ext cx="9142668" cy="361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682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4827" y="-23616"/>
            <a:ext cx="9172475" cy="950630"/>
            <a:chOff x="-14827" y="-23616"/>
            <a:chExt cx="9172475" cy="950630"/>
          </a:xfrm>
          <a:solidFill>
            <a:srgbClr val="008080"/>
          </a:solidFill>
        </p:grpSpPr>
        <p:sp>
          <p:nvSpPr>
            <p:cNvPr id="8" name="Rectangle 7"/>
            <p:cNvSpPr/>
            <p:nvPr/>
          </p:nvSpPr>
          <p:spPr>
            <a:xfrm>
              <a:off x="-14827" y="-23616"/>
              <a:ext cx="9172475" cy="95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-14827" y="843889"/>
              <a:ext cx="9158827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-12555" y="777868"/>
              <a:ext cx="9158827" cy="0"/>
            </a:xfrm>
            <a:prstGeom prst="line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787416350"/>
              </p:ext>
            </p:extLst>
          </p:nvPr>
        </p:nvGraphicFramePr>
        <p:xfrm>
          <a:off x="634600" y="1066800"/>
          <a:ext cx="7280832" cy="4546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68344" y="2623603"/>
            <a:ext cx="15841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00823B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เหล็กและโลหะพื้นฐาน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62272" y="-81976"/>
            <a:ext cx="8002402" cy="960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การจำหน่ายไฟฟ้าของกลุ่มอุตสาหกรรมที่สำคัญ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-1595501" y="2982537"/>
            <a:ext cx="3919935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กิกะวัตต์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ชั่วโมง (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GWh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68344" y="2852203"/>
            <a:ext cx="11577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อิเล็กทรอนิกส์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68344" y="4136142"/>
            <a:ext cx="11577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สิ่งทอ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68344" y="4300003"/>
            <a:ext cx="11577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5A278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ซีเมนต์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96200" y="3650805"/>
            <a:ext cx="11577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พลาสติก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68344" y="3477904"/>
            <a:ext cx="11577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C898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ยานยนต์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68344" y="4009058"/>
            <a:ext cx="16939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ยางและผลิตภัณฑ์ยาง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68344" y="4423639"/>
            <a:ext cx="11577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9F5FC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การผลิตน้ำแข็ง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68344" y="4604803"/>
            <a:ext cx="11577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58B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เคมีภัณฑ์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695946" y="1252003"/>
            <a:ext cx="917049" cy="323657"/>
            <a:chOff x="7684071" y="1412776"/>
            <a:chExt cx="917049" cy="323657"/>
          </a:xfrm>
        </p:grpSpPr>
        <p:sp>
          <p:nvSpPr>
            <p:cNvPr id="29" name="Oval 28"/>
            <p:cNvSpPr/>
            <p:nvPr/>
          </p:nvSpPr>
          <p:spPr>
            <a:xfrm>
              <a:off x="7684071" y="1412776"/>
              <a:ext cx="680603" cy="323657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00B0F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51469" y="1424651"/>
              <a:ext cx="84965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อาหาร</a:t>
              </a:r>
            </a:p>
          </p:txBody>
        </p:sp>
      </p:grpSp>
      <p:sp>
        <p:nvSpPr>
          <p:cNvPr id="2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58951" y="6521240"/>
            <a:ext cx="485049" cy="3367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07653-756C-4964-8F69-7810C956AD0D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th-TH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7D8966A6-5866-412B-BA67-DE58FBDB50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416741"/>
              </p:ext>
            </p:extLst>
          </p:nvPr>
        </p:nvGraphicFramePr>
        <p:xfrm>
          <a:off x="477326" y="5638800"/>
          <a:ext cx="8209476" cy="771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5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5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5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94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22500"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256</a:t>
                      </a:r>
                      <a:r>
                        <a:rPr lang="en-US" sz="10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6*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6760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อาหาร</a:t>
                      </a:r>
                      <a:endParaRPr lang="th-TH" sz="9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6760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เหล็กและโลหะพื้นฐาน</a:t>
                      </a:r>
                      <a:endParaRPr lang="th-TH" sz="9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6760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สิ่งทอ</a:t>
                      </a:r>
                      <a:endParaRPr lang="th-TH" sz="9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6760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u="none" strike="noStrike" spc="-20" baseline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อิเล็กทรอนิกส์</a:t>
                      </a:r>
                      <a:endParaRPr lang="th-TH" sz="900" b="1" i="0" u="none" strike="noStrike" spc="-20" baseline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6760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พลาสติก</a:t>
                      </a:r>
                      <a:endParaRPr lang="th-TH" sz="9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6760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ยานยนต์</a:t>
                      </a:r>
                    </a:p>
                  </a:txBody>
                  <a:tcPr marL="9525" marR="9525" marT="9525" marB="0" anchor="ctr">
                    <a:solidFill>
                      <a:srgbClr val="6760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ซีเมนต์</a:t>
                      </a:r>
                      <a:endParaRPr lang="th-TH" sz="9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6760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เคมีภัณฑ์</a:t>
                      </a:r>
                      <a:endParaRPr lang="th-TH" sz="9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6760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ยางและผลิตภัณฑ์ยาง</a:t>
                      </a:r>
                      <a:endParaRPr lang="th-TH" sz="9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6760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การผลิตน้ำแข็ง</a:t>
                      </a:r>
                      <a:endParaRPr lang="th-TH" sz="9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6760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Growth (%)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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6.2</a:t>
                      </a:r>
                      <a:endParaRPr lang="th-TH" sz="1000" b="1" i="0" u="none" strike="noStrike" dirty="0">
                        <a:solidFill>
                          <a:srgbClr val="0066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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12.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9</a:t>
                      </a:r>
                      <a:endParaRPr lang="th-TH" sz="1000" b="1" i="0" u="none" strike="noStrike" dirty="0">
                        <a:solidFill>
                          <a:srgbClr val="0066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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11.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9</a:t>
                      </a:r>
                      <a:endParaRPr lang="th-TH" sz="1000" b="1" i="0" u="none" strike="noStrike" dirty="0">
                        <a:solidFill>
                          <a:srgbClr val="0066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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8.1</a:t>
                      </a:r>
                      <a:endParaRPr lang="th-TH" sz="1000" b="1" i="0" u="none" strike="noStrike" dirty="0">
                        <a:solidFill>
                          <a:srgbClr val="0066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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5.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4</a:t>
                      </a:r>
                      <a:endParaRPr lang="th-TH" sz="1000" b="1" i="0" u="none" strike="noStrike" dirty="0">
                        <a:solidFill>
                          <a:srgbClr val="0066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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1.8</a:t>
                      </a:r>
                      <a:endParaRPr lang="th-TH" sz="1000" b="1" i="0" u="none" strike="noStrike" dirty="0">
                        <a:solidFill>
                          <a:srgbClr val="0066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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8.6</a:t>
                      </a:r>
                      <a:endParaRPr lang="th-TH" sz="1000" b="1" i="0" u="none" strike="noStrike" dirty="0">
                        <a:solidFill>
                          <a:srgbClr val="0066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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3.6</a:t>
                      </a:r>
                      <a:endParaRPr lang="th-TH" sz="1000" b="1" i="0" u="none" strike="noStrike" dirty="0">
                        <a:solidFill>
                          <a:srgbClr val="0066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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3.8</a:t>
                      </a:r>
                      <a:endParaRPr lang="th-TH" sz="1000" b="1" i="0" u="none" strike="noStrike" dirty="0">
                        <a:solidFill>
                          <a:srgbClr val="0066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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8.3</a:t>
                      </a:r>
                      <a:endParaRPr lang="th-TH" sz="1000" b="1" i="0" u="none" strike="noStrike" dirty="0">
                        <a:solidFill>
                          <a:srgbClr val="0066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8674DA32-FE91-453F-9A13-F03C12A9C3B0}"/>
              </a:ext>
            </a:extLst>
          </p:cNvPr>
          <p:cNvSpPr txBox="1"/>
          <p:nvPr/>
        </p:nvSpPr>
        <p:spPr>
          <a:xfrm>
            <a:off x="7779189" y="6521240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2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เดือน ม.ค.</a:t>
            </a:r>
          </a:p>
        </p:txBody>
      </p:sp>
    </p:spTree>
    <p:extLst>
      <p:ext uri="{BB962C8B-B14F-4D97-AF65-F5344CB8AC3E}">
        <p14:creationId xmlns:p14="http://schemas.microsoft.com/office/powerpoint/2010/main" val="2988536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4827" y="-23616"/>
            <a:ext cx="9172475" cy="950630"/>
            <a:chOff x="-14827" y="-23616"/>
            <a:chExt cx="9172475" cy="950630"/>
          </a:xfrm>
          <a:solidFill>
            <a:srgbClr val="008080"/>
          </a:solidFill>
        </p:grpSpPr>
        <p:sp>
          <p:nvSpPr>
            <p:cNvPr id="8" name="Rectangle 7"/>
            <p:cNvSpPr/>
            <p:nvPr/>
          </p:nvSpPr>
          <p:spPr>
            <a:xfrm>
              <a:off x="-14827" y="-23616"/>
              <a:ext cx="9172475" cy="95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800">
                <a:solidFill>
                  <a:prstClr val="white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-14827" y="843889"/>
              <a:ext cx="9158827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-12555" y="777868"/>
              <a:ext cx="9158827" cy="0"/>
            </a:xfrm>
            <a:prstGeom prst="line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586443196"/>
              </p:ext>
            </p:extLst>
          </p:nvPr>
        </p:nvGraphicFramePr>
        <p:xfrm>
          <a:off x="634600" y="1143000"/>
          <a:ext cx="7321776" cy="4474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717439" y="2794084"/>
            <a:ext cx="8438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50" b="1" dirty="0">
                <a:solidFill>
                  <a:srgbClr val="00823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โรงแรม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62272" y="-68328"/>
            <a:ext cx="8458200" cy="960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th-TH" sz="28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การจำหน่ายไฟฟ้าของกลุ่มธุรกิจที่สำคัญ</a:t>
            </a:r>
            <a:endParaRPr lang="en-US" sz="28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-1595501" y="3058737"/>
            <a:ext cx="3919935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กิกะวัตต์</a:t>
            </a:r>
            <a:r>
              <a: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ชั่วโมง (</a:t>
            </a:r>
            <a:r>
              <a:rPr lang="en-US" sz="14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GWh</a:t>
            </a: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29075" y="2336884"/>
            <a:ext cx="8113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50" b="1" dirty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ขายปลีก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50097" y="3429000"/>
            <a:ext cx="11577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50" b="1" dirty="0">
                <a:solidFill>
                  <a:srgbClr val="5A278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อสังหาริมทรัพย์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96200" y="3124200"/>
            <a:ext cx="11577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5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โรงพยาบาล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719064" y="2971800"/>
            <a:ext cx="11577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50" b="1" dirty="0">
                <a:solidFill>
                  <a:srgbClr val="C898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ขายส่ง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702806" y="4820545"/>
            <a:ext cx="12219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50" b="1" dirty="0">
                <a:solidFill>
                  <a:srgbClr val="EEECE1">
                    <a:lumMod val="2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สถาบันการเงิน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96200" y="5003884"/>
            <a:ext cx="11577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50" b="1" dirty="0">
                <a:solidFill>
                  <a:srgbClr val="9F5FC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ก่อสร้าง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700013" y="4654121"/>
            <a:ext cx="156955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50" b="1" spc="-50" dirty="0">
                <a:solidFill>
                  <a:srgbClr val="58B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ภัตตาคารและไนต์คลับ</a:t>
            </a:r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58951" y="6521240"/>
            <a:ext cx="485049" cy="336760"/>
          </a:xfrm>
        </p:spPr>
        <p:txBody>
          <a:bodyPr/>
          <a:lstStyle/>
          <a:p>
            <a:pPr algn="r">
              <a:defRPr/>
            </a:pPr>
            <a:fld id="{C4B07653-756C-4964-8F69-7810C956AD0D}" type="slidenum">
              <a:rPr lang="th-TH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r">
                <a:defRPr/>
              </a:pPr>
              <a:t>11</a:t>
            </a:fld>
            <a:endParaRPr lang="th-TH" dirty="0">
              <a:solidFill>
                <a:prstClr val="black">
                  <a:tint val="75000"/>
                </a:prst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70379"/>
              </p:ext>
            </p:extLst>
          </p:nvPr>
        </p:nvGraphicFramePr>
        <p:xfrm>
          <a:off x="477326" y="5638800"/>
          <a:ext cx="8209476" cy="771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5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5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5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45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45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22500"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2566*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6760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ห้างสรรพ</a:t>
                      </a:r>
                    </a:p>
                    <a:p>
                      <a:pPr algn="ctr" fontAlgn="b"/>
                      <a:r>
                        <a:rPr lang="th-TH" sz="9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สินค้า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6760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โรงแรม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6760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850" b="1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อพาร์ตเมนต์</a:t>
                      </a:r>
                      <a:endParaRPr lang="th-TH" sz="850" b="1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 fontAlgn="b"/>
                      <a:r>
                        <a:rPr lang="th-TH" sz="85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</a:t>
                      </a:r>
                      <a:r>
                        <a:rPr lang="th-TH" sz="850" b="1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เกสต์</a:t>
                      </a:r>
                      <a:r>
                        <a:rPr lang="th-TH" sz="85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เฮาส์</a:t>
                      </a:r>
                      <a:endParaRPr lang="th-TH" sz="85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6760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ขายปลีก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6760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อสังหา</a:t>
                      </a:r>
                    </a:p>
                    <a:p>
                      <a:pPr algn="ctr" fontAlgn="b"/>
                      <a:r>
                        <a:rPr lang="th-TH" sz="9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ริมทรัพย์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6760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โรงพยาบาล</a:t>
                      </a:r>
                      <a:r>
                        <a:rPr lang="en-U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สถานบริการ</a:t>
                      </a:r>
                    </a:p>
                    <a:p>
                      <a:pPr algn="ctr" fontAlgn="b"/>
                      <a:r>
                        <a:rPr lang="th-TH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ทางการแพทย์</a:t>
                      </a:r>
                      <a:endParaRPr lang="th-TH" sz="85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6760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ขายส่ง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6760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สถาบันการเงิน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6760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ก่อสร้าง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6760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ภัตตาคาร</a:t>
                      </a:r>
                    </a:p>
                    <a:p>
                      <a:pPr algn="ctr" fontAlgn="b"/>
                      <a:r>
                        <a:rPr lang="th-TH" sz="9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และไนต์คลับ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6760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4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Growth (%)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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1</a:t>
                      </a: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.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3</a:t>
                      </a:r>
                      <a:endParaRPr lang="th-TH" sz="1000" b="1" i="0" u="none" strike="noStrike" dirty="0">
                        <a:solidFill>
                          <a:srgbClr val="0066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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26</a:t>
                      </a: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.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5</a:t>
                      </a:r>
                      <a:endParaRPr kumimoji="0" lang="th-TH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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5</a:t>
                      </a: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.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5</a:t>
                      </a:r>
                      <a:endParaRPr lang="th-TH" sz="1000" b="1" i="0" u="none" strike="noStrike" dirty="0">
                        <a:solidFill>
                          <a:srgbClr val="0066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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2</a:t>
                      </a: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.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7</a:t>
                      </a:r>
                      <a:endParaRPr lang="th-TH" sz="1000" b="1" i="0" u="none" strike="noStrike" dirty="0">
                        <a:solidFill>
                          <a:srgbClr val="0066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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0</a:t>
                      </a: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.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0</a:t>
                      </a:r>
                      <a:endParaRPr kumimoji="0" lang="th-TH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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4</a:t>
                      </a: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.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6</a:t>
                      </a:r>
                      <a:endParaRPr kumimoji="0" lang="th-TH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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1</a:t>
                      </a: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.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1</a:t>
                      </a:r>
                      <a:endParaRPr lang="th-TH" sz="1000" b="1" i="0" u="none" strike="noStrike" kern="1200" dirty="0">
                        <a:solidFill>
                          <a:srgbClr val="0066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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5</a:t>
                      </a: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.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5</a:t>
                      </a:r>
                      <a:endParaRPr lang="th-TH" sz="1000" b="1" i="0" u="none" strike="noStrike" dirty="0">
                        <a:solidFill>
                          <a:srgbClr val="0066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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2</a:t>
                      </a: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.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8</a:t>
                      </a:r>
                      <a:endParaRPr kumimoji="0" lang="th-TH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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9</a:t>
                      </a: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.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5</a:t>
                      </a:r>
                      <a:endParaRPr kumimoji="0" lang="th-TH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7696200" y="1219200"/>
            <a:ext cx="1109471" cy="381855"/>
            <a:chOff x="6839873" y="927014"/>
            <a:chExt cx="1109471" cy="381855"/>
          </a:xfrm>
        </p:grpSpPr>
        <p:sp>
          <p:nvSpPr>
            <p:cNvPr id="28" name="Oval 27"/>
            <p:cNvSpPr/>
            <p:nvPr/>
          </p:nvSpPr>
          <p:spPr>
            <a:xfrm>
              <a:off x="6839873" y="927014"/>
              <a:ext cx="1109471" cy="38185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0033CC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81920" y="995760"/>
              <a:ext cx="106742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th-TH"/>
              </a:defPPr>
              <a:lvl1pPr>
                <a:defRPr sz="1050" b="1">
                  <a:solidFill>
                    <a:srgbClr val="0033CC"/>
                  </a:solidFill>
                  <a:latin typeface="Tahoma" pitchFamily="34" charset="0"/>
                  <a:ea typeface="Tahoma" pitchFamily="34" charset="0"/>
                  <a:cs typeface="Tahoma" pitchFamily="34" charset="0"/>
                </a:defRPr>
              </a:lvl1pPr>
            </a:lstStyle>
            <a:p>
              <a:pPr algn="ctr"/>
              <a:r>
                <a:rPr lang="th-TH" dirty="0"/>
                <a:t>อพาร์ทเมนต์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7696200" y="1879684"/>
            <a:ext cx="110479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05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ห้างสรรพสินค้า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637BFB0-8364-45CD-9C3C-DA71A16C9A3F}"/>
              </a:ext>
            </a:extLst>
          </p:cNvPr>
          <p:cNvSpPr txBox="1"/>
          <p:nvPr/>
        </p:nvSpPr>
        <p:spPr>
          <a:xfrm>
            <a:off x="7779189" y="6521240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2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เดือน ม.ค.</a:t>
            </a:r>
          </a:p>
        </p:txBody>
      </p:sp>
    </p:spTree>
    <p:extLst>
      <p:ext uri="{BB962C8B-B14F-4D97-AF65-F5344CB8AC3E}">
        <p14:creationId xmlns:p14="http://schemas.microsoft.com/office/powerpoint/2010/main" val="222810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Picture 3" descr="D:\1. EPPO\3. Energy Graph\Energy Graph_ปรับรูปแบบใหม่\Title-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43" r="7032"/>
          <a:stretch/>
        </p:blipFill>
        <p:spPr bwMode="auto">
          <a:xfrm>
            <a:off x="2291617" y="0"/>
            <a:ext cx="6852383" cy="103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1. EPPO\11. General\LOGO_EPPO\สำนักนโยบายและแผนพลังงาน_T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452"/>
            <a:ext cx="2232248" cy="6306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637935" y="-83088"/>
            <a:ext cx="6326553" cy="7143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27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ไฟฟ้า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490292" y="2424841"/>
            <a:ext cx="1850140" cy="199207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12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ณ เดือน ม.ค. 2566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84748" y="1890661"/>
            <a:ext cx="2099020" cy="383873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384 </a:t>
            </a:r>
            <a:r>
              <a:rPr lang="en-US" sz="18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MW</a:t>
            </a:r>
            <a:r>
              <a:rPr lang="en-US" sz="1800" b="1" baseline="300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endParaRPr lang="th-TH" sz="1200" b="1" baseline="300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395009" y="1419724"/>
            <a:ext cx="1945423" cy="360544"/>
            <a:chOff x="395009" y="1483522"/>
            <a:chExt cx="1945423" cy="360544"/>
          </a:xfrm>
        </p:grpSpPr>
        <p:sp>
          <p:nvSpPr>
            <p:cNvPr id="178" name="Rounded Rectangle 177"/>
            <p:cNvSpPr/>
            <p:nvPr/>
          </p:nvSpPr>
          <p:spPr>
            <a:xfrm>
              <a:off x="395009" y="1483522"/>
              <a:ext cx="1945423" cy="360544"/>
            </a:xfrm>
            <a:prstGeom prst="roundRect">
              <a:avLst>
                <a:gd name="adj" fmla="val 50000"/>
              </a:avLst>
            </a:prstGeom>
            <a:solidFill>
              <a:srgbClr val="963264"/>
            </a:solidFill>
            <a:ln w="63500" cmpd="thickThin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446310" y="1513435"/>
              <a:ext cx="1821255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35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กำลังผลิตตามสัญญา</a:t>
              </a: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96945" y="841196"/>
            <a:ext cx="3071278" cy="480523"/>
            <a:chOff x="96945" y="1002690"/>
            <a:chExt cx="3071278" cy="480523"/>
          </a:xfrm>
        </p:grpSpPr>
        <p:sp>
          <p:nvSpPr>
            <p:cNvPr id="185" name="Rounded Rectangle 184"/>
            <p:cNvSpPr/>
            <p:nvPr/>
          </p:nvSpPr>
          <p:spPr>
            <a:xfrm>
              <a:off x="96945" y="1044455"/>
              <a:ext cx="2553046" cy="364533"/>
            </a:xfrm>
            <a:prstGeom prst="roundRect">
              <a:avLst>
                <a:gd name="adj" fmla="val 4354"/>
              </a:avLst>
            </a:prstGeom>
            <a:solidFill>
              <a:srgbClr val="786F44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h-TH">
                <a:solidFill>
                  <a:prstClr val="white"/>
                </a:solidFill>
              </a:endParaRPr>
            </a:p>
          </p:txBody>
        </p:sp>
        <p:sp>
          <p:nvSpPr>
            <p:cNvPr id="188" name="Rounded Rectangle 187"/>
            <p:cNvSpPr/>
            <p:nvPr/>
          </p:nvSpPr>
          <p:spPr>
            <a:xfrm>
              <a:off x="2733960" y="1044455"/>
              <a:ext cx="434263" cy="361528"/>
            </a:xfrm>
            <a:prstGeom prst="roundRect">
              <a:avLst>
                <a:gd name="adj" fmla="val 4354"/>
              </a:avLst>
            </a:prstGeom>
            <a:solidFill>
              <a:srgbClr val="454027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h-TH">
                <a:solidFill>
                  <a:prstClr val="white"/>
                </a:solidFill>
              </a:endParaRPr>
            </a:p>
          </p:txBody>
        </p:sp>
        <p:grpSp>
          <p:nvGrpSpPr>
            <p:cNvPr id="189" name="Group 188"/>
            <p:cNvGrpSpPr/>
            <p:nvPr/>
          </p:nvGrpSpPr>
          <p:grpSpPr>
            <a:xfrm>
              <a:off x="2827160" y="1002690"/>
              <a:ext cx="71663" cy="480523"/>
              <a:chOff x="4995767" y="3928812"/>
              <a:chExt cx="71663" cy="707201"/>
            </a:xfrm>
          </p:grpSpPr>
          <p:cxnSp>
            <p:nvCxnSpPr>
              <p:cNvPr id="203" name="Straight Connector 202"/>
              <p:cNvCxnSpPr/>
              <p:nvPr/>
            </p:nvCxnSpPr>
            <p:spPr>
              <a:xfrm>
                <a:off x="4995767" y="3928812"/>
                <a:ext cx="0" cy="702957"/>
              </a:xfrm>
              <a:prstGeom prst="line">
                <a:avLst/>
              </a:prstGeom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5067430" y="3933056"/>
                <a:ext cx="0" cy="702957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0" name="Text Box 3"/>
            <p:cNvSpPr txBox="1">
              <a:spLocks noChangeArrowheads="1"/>
            </p:cNvSpPr>
            <p:nvPr/>
          </p:nvSpPr>
          <p:spPr bwMode="auto">
            <a:xfrm>
              <a:off x="203827" y="1049228"/>
              <a:ext cx="240670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1600" b="1" dirty="0">
                  <a:solidFill>
                    <a:prstClr val="white"/>
                  </a:solidFill>
                  <a:latin typeface="Tahoma" pitchFamily="34" charset="0"/>
                  <a:ea typeface="Arial Unicode MS" pitchFamily="34" charset="-128"/>
                  <a:cs typeface="Tahoma" pitchFamily="34" charset="0"/>
                </a:rPr>
                <a:t>การจัดหาไฟฟ้า</a:t>
              </a: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4651941" y="1080970"/>
            <a:ext cx="1805986" cy="340212"/>
            <a:chOff x="6156177" y="1112869"/>
            <a:chExt cx="1805986" cy="340212"/>
          </a:xfrm>
        </p:grpSpPr>
        <p:sp>
          <p:nvSpPr>
            <p:cNvPr id="315" name="Rounded Rectangle 314"/>
            <p:cNvSpPr/>
            <p:nvPr/>
          </p:nvSpPr>
          <p:spPr>
            <a:xfrm>
              <a:off x="6156177" y="1112869"/>
              <a:ext cx="1805986" cy="340212"/>
            </a:xfrm>
            <a:prstGeom prst="roundRect">
              <a:avLst>
                <a:gd name="adj" fmla="val 50000"/>
              </a:avLst>
            </a:prstGeom>
            <a:solidFill>
              <a:srgbClr val="963264"/>
            </a:solidFill>
            <a:ln w="63500" cmpd="thickThin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6359479" y="1118684"/>
              <a:ext cx="1417256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35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การผลิตไฟฟ้า</a:t>
              </a:r>
            </a:p>
          </p:txBody>
        </p:sp>
      </p:grpSp>
      <p:sp>
        <p:nvSpPr>
          <p:cNvPr id="317" name="TextBox 316"/>
          <p:cNvSpPr txBox="1"/>
          <p:nvPr/>
        </p:nvSpPr>
        <p:spPr>
          <a:xfrm>
            <a:off x="4440239" y="2195199"/>
            <a:ext cx="2152427" cy="322317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2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6,003 </a:t>
            </a:r>
            <a:r>
              <a:rPr lang="en-U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GWh</a:t>
            </a:r>
            <a:r>
              <a:rPr lang="th-TH" sz="1200" b="1" baseline="600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</a:p>
        </p:txBody>
      </p:sp>
      <p:sp>
        <p:nvSpPr>
          <p:cNvPr id="318" name="Rounded Rectangle 317"/>
          <p:cNvSpPr/>
          <p:nvPr/>
        </p:nvSpPr>
        <p:spPr>
          <a:xfrm>
            <a:off x="6534690" y="1610384"/>
            <a:ext cx="2439383" cy="772070"/>
          </a:xfrm>
          <a:prstGeom prst="roundRect">
            <a:avLst>
              <a:gd name="adj" fmla="val 12710"/>
            </a:avLst>
          </a:prstGeom>
          <a:noFill/>
          <a:ln w="31750">
            <a:solidFill>
              <a:srgbClr val="96326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6633000" y="1623536"/>
            <a:ext cx="2439384" cy="73866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th-TH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การผลิตไฟฟ้าจากก๊าซธรรมชาติ </a:t>
            </a:r>
            <a:br>
              <a:rPr lang="th-TH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และถ่านหิน</a:t>
            </a:r>
            <a:r>
              <a:rPr lang="en-US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ลิกไนต์ </a:t>
            </a:r>
            <a:r>
              <a:rPr lang="th-TH" sz="105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ลดลง</a:t>
            </a:r>
            <a:r>
              <a:rPr lang="th-TH" sz="1050" b="1" dirty="0">
                <a:solidFill>
                  <a:srgbClr val="9BBB59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th-TH" sz="1050" b="1" dirty="0">
                <a:solidFill>
                  <a:srgbClr val="9BBB59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ในขณะที่น้ำมัน</a:t>
            </a:r>
            <a:r>
              <a:rPr lang="en-US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พลังน้ำ ไฟฟ้านำเข้า</a:t>
            </a:r>
            <a:r>
              <a:rPr lang="en-US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th-TH" sz="1050" b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050" b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</a:t>
            </a:r>
            <a:r>
              <a:rPr lang="th-TH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พลังงานหมุนเวียน</a:t>
            </a:r>
            <a:r>
              <a:rPr lang="en-US" sz="10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050" b="1" dirty="0">
                <a:solidFill>
                  <a:srgbClr val="33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เพิ่มขึ้น</a:t>
            </a:r>
          </a:p>
        </p:txBody>
      </p:sp>
      <p:grpSp>
        <p:nvGrpSpPr>
          <p:cNvPr id="320" name="Group 319"/>
          <p:cNvGrpSpPr/>
          <p:nvPr/>
        </p:nvGrpSpPr>
        <p:grpSpPr>
          <a:xfrm>
            <a:off x="2699792" y="1284302"/>
            <a:ext cx="1581408" cy="1382698"/>
            <a:chOff x="2699792" y="1534242"/>
            <a:chExt cx="1581408" cy="1382698"/>
          </a:xfrm>
        </p:grpSpPr>
        <p:grpSp>
          <p:nvGrpSpPr>
            <p:cNvPr id="321" name="Group 320"/>
            <p:cNvGrpSpPr/>
            <p:nvPr/>
          </p:nvGrpSpPr>
          <p:grpSpPr>
            <a:xfrm>
              <a:off x="2699792" y="1622164"/>
              <a:ext cx="203575" cy="1218576"/>
              <a:chOff x="2699792" y="1622164"/>
              <a:chExt cx="203575" cy="1218576"/>
            </a:xfrm>
          </p:grpSpPr>
          <p:cxnSp>
            <p:nvCxnSpPr>
              <p:cNvPr id="334" name="Straight Connector 333"/>
              <p:cNvCxnSpPr/>
              <p:nvPr/>
            </p:nvCxnSpPr>
            <p:spPr>
              <a:xfrm flipH="1">
                <a:off x="2701473" y="1622164"/>
                <a:ext cx="5192" cy="1218576"/>
              </a:xfrm>
              <a:prstGeom prst="line">
                <a:avLst/>
              </a:prstGeom>
              <a:ln w="22225">
                <a:solidFill>
                  <a:srgbClr val="00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Straight Connector 334"/>
              <p:cNvCxnSpPr/>
              <p:nvPr/>
            </p:nvCxnSpPr>
            <p:spPr>
              <a:xfrm>
                <a:off x="2699792" y="1628800"/>
                <a:ext cx="191700" cy="0"/>
              </a:xfrm>
              <a:prstGeom prst="line">
                <a:avLst/>
              </a:prstGeom>
              <a:ln w="22225">
                <a:solidFill>
                  <a:srgbClr val="00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Straight Connector 335"/>
              <p:cNvCxnSpPr/>
              <p:nvPr/>
            </p:nvCxnSpPr>
            <p:spPr>
              <a:xfrm>
                <a:off x="2701473" y="1945710"/>
                <a:ext cx="191700" cy="0"/>
              </a:xfrm>
              <a:prstGeom prst="line">
                <a:avLst/>
              </a:prstGeom>
              <a:ln w="22225">
                <a:solidFill>
                  <a:srgbClr val="00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/>
              <p:cNvCxnSpPr/>
              <p:nvPr/>
            </p:nvCxnSpPr>
            <p:spPr>
              <a:xfrm>
                <a:off x="2701473" y="2553392"/>
                <a:ext cx="191700" cy="0"/>
              </a:xfrm>
              <a:prstGeom prst="line">
                <a:avLst/>
              </a:prstGeom>
              <a:ln w="22225">
                <a:solidFill>
                  <a:srgbClr val="00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>
                <a:off x="2711667" y="2249576"/>
                <a:ext cx="191700" cy="0"/>
              </a:xfrm>
              <a:prstGeom prst="line">
                <a:avLst/>
              </a:prstGeom>
              <a:ln w="22225">
                <a:solidFill>
                  <a:srgbClr val="00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2703900" y="2840740"/>
                <a:ext cx="191700" cy="0"/>
              </a:xfrm>
              <a:prstGeom prst="line">
                <a:avLst/>
              </a:prstGeom>
              <a:ln w="22225">
                <a:solidFill>
                  <a:srgbClr val="00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2" name="Group 321"/>
            <p:cNvGrpSpPr/>
            <p:nvPr/>
          </p:nvGrpSpPr>
          <p:grpSpPr>
            <a:xfrm>
              <a:off x="2957399" y="1534242"/>
              <a:ext cx="1314801" cy="183818"/>
              <a:chOff x="2957399" y="1412776"/>
              <a:chExt cx="1314801" cy="183818"/>
            </a:xfrm>
          </p:grpSpPr>
          <p:sp>
            <p:nvSpPr>
              <p:cNvPr id="332" name="TextBox 331"/>
              <p:cNvSpPr txBox="1"/>
              <p:nvPr/>
            </p:nvSpPr>
            <p:spPr>
              <a:xfrm>
                <a:off x="3191400" y="1412776"/>
                <a:ext cx="1080800" cy="183818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0066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EGAT  3</a:t>
                </a:r>
                <a:r>
                  <a:rPr lang="th-TH" sz="1100" b="1" dirty="0">
                    <a:solidFill>
                      <a:srgbClr val="000066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r>
                  <a:rPr lang="en-US" sz="1100" b="1" dirty="0">
                    <a:solidFill>
                      <a:srgbClr val="000066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%</a:t>
                </a:r>
                <a:endParaRPr lang="th-TH" sz="1100" b="1" dirty="0">
                  <a:solidFill>
                    <a:srgbClr val="0000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33" name="Oval 332"/>
              <p:cNvSpPr/>
              <p:nvPr/>
            </p:nvSpPr>
            <p:spPr>
              <a:xfrm>
                <a:off x="2957399" y="1445441"/>
                <a:ext cx="134267" cy="134267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18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3" name="Group 322"/>
            <p:cNvGrpSpPr/>
            <p:nvPr/>
          </p:nvGrpSpPr>
          <p:grpSpPr>
            <a:xfrm>
              <a:off x="2958946" y="1877030"/>
              <a:ext cx="1314801" cy="183818"/>
              <a:chOff x="2958946" y="1784442"/>
              <a:chExt cx="1314801" cy="183818"/>
            </a:xfrm>
          </p:grpSpPr>
          <p:sp>
            <p:nvSpPr>
              <p:cNvPr id="330" name="TextBox 329"/>
              <p:cNvSpPr txBox="1"/>
              <p:nvPr/>
            </p:nvSpPr>
            <p:spPr>
              <a:xfrm>
                <a:off x="3192947" y="1784442"/>
                <a:ext cx="1080800" cy="183818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0066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IPP  </a:t>
                </a:r>
                <a:r>
                  <a:rPr lang="th-TH" sz="1100" b="1" dirty="0">
                    <a:solidFill>
                      <a:srgbClr val="000066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31</a:t>
                </a:r>
                <a:r>
                  <a:rPr lang="en-US" sz="1100" b="1" dirty="0">
                    <a:solidFill>
                      <a:srgbClr val="000066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%</a:t>
                </a:r>
                <a:endParaRPr lang="th-TH" sz="1100" b="1" dirty="0">
                  <a:solidFill>
                    <a:srgbClr val="0000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31" name="Oval 330"/>
              <p:cNvSpPr/>
              <p:nvPr/>
            </p:nvSpPr>
            <p:spPr>
              <a:xfrm>
                <a:off x="2958946" y="1817107"/>
                <a:ext cx="134267" cy="134267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18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4" name="Group 323"/>
            <p:cNvGrpSpPr/>
            <p:nvPr/>
          </p:nvGrpSpPr>
          <p:grpSpPr>
            <a:xfrm>
              <a:off x="2961946" y="2165942"/>
              <a:ext cx="1314801" cy="750998"/>
              <a:chOff x="2961946" y="2105560"/>
              <a:chExt cx="1314801" cy="750998"/>
            </a:xfrm>
          </p:grpSpPr>
          <p:sp>
            <p:nvSpPr>
              <p:cNvPr id="328" name="TextBox 327"/>
              <p:cNvSpPr txBox="1"/>
              <p:nvPr/>
            </p:nvSpPr>
            <p:spPr>
              <a:xfrm>
                <a:off x="3195947" y="2105560"/>
                <a:ext cx="1080800" cy="183818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0066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SPP  </a:t>
                </a:r>
                <a:r>
                  <a:rPr lang="th-TH" sz="1100" b="1" dirty="0">
                    <a:solidFill>
                      <a:srgbClr val="000066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17</a:t>
                </a:r>
                <a:r>
                  <a:rPr lang="en-US" sz="1100" b="1" dirty="0">
                    <a:solidFill>
                      <a:srgbClr val="000066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%</a:t>
                </a:r>
                <a:endParaRPr lang="th-TH" sz="1100" b="1" dirty="0">
                  <a:solidFill>
                    <a:srgbClr val="0000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29" name="Oval 328"/>
              <p:cNvSpPr/>
              <p:nvPr/>
            </p:nvSpPr>
            <p:spPr>
              <a:xfrm>
                <a:off x="2961946" y="2138225"/>
                <a:ext cx="134267" cy="134267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2971800" y="2722291"/>
                <a:ext cx="134267" cy="134267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1800">
                  <a:solidFill>
                    <a:srgbClr val="9BBB59">
                      <a:lumMod val="50000"/>
                    </a:srgbClr>
                  </a:solidFill>
                </a:endParaRPr>
              </a:p>
            </p:txBody>
          </p:sp>
        </p:grpSp>
        <p:grpSp>
          <p:nvGrpSpPr>
            <p:cNvPr id="325" name="Group 324"/>
            <p:cNvGrpSpPr/>
            <p:nvPr/>
          </p:nvGrpSpPr>
          <p:grpSpPr>
            <a:xfrm>
              <a:off x="2963493" y="2449930"/>
              <a:ext cx="1317707" cy="467010"/>
              <a:chOff x="2963493" y="2449930"/>
              <a:chExt cx="1317707" cy="467010"/>
            </a:xfrm>
          </p:grpSpPr>
          <p:sp>
            <p:nvSpPr>
              <p:cNvPr id="326" name="TextBox 325"/>
              <p:cNvSpPr txBox="1"/>
              <p:nvPr/>
            </p:nvSpPr>
            <p:spPr>
              <a:xfrm>
                <a:off x="3197494" y="2449930"/>
                <a:ext cx="1080800" cy="183818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0066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Import  </a:t>
                </a:r>
                <a:r>
                  <a:rPr lang="th-TH" sz="1100" b="1" dirty="0">
                    <a:solidFill>
                      <a:srgbClr val="000066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12</a:t>
                </a:r>
                <a:r>
                  <a:rPr lang="en-US" sz="1100" b="1" dirty="0">
                    <a:solidFill>
                      <a:srgbClr val="000066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%</a:t>
                </a:r>
                <a:endParaRPr lang="th-TH" sz="1100" b="1" dirty="0">
                  <a:solidFill>
                    <a:srgbClr val="0000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27" name="Oval 326"/>
              <p:cNvSpPr/>
              <p:nvPr/>
            </p:nvSpPr>
            <p:spPr>
              <a:xfrm>
                <a:off x="2963493" y="2482595"/>
                <a:ext cx="134267" cy="134267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3200400" y="2733122"/>
                <a:ext cx="1080800" cy="183818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r>
                  <a:rPr lang="en-US" sz="1100" b="1" dirty="0">
                    <a:solidFill>
                      <a:srgbClr val="000066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VSPP  </a:t>
                </a:r>
                <a:r>
                  <a:rPr lang="th-TH" sz="1100" b="1" dirty="0">
                    <a:solidFill>
                      <a:srgbClr val="000066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8</a:t>
                </a:r>
                <a:r>
                  <a:rPr lang="en-US" sz="1100" b="1" dirty="0">
                    <a:solidFill>
                      <a:srgbClr val="000066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%</a:t>
                </a:r>
                <a:endParaRPr lang="th-TH" sz="1100" b="1" dirty="0">
                  <a:solidFill>
                    <a:srgbClr val="0000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p:pic>
        <p:nvPicPr>
          <p:cNvPr id="342" name="Picture 2" descr="C:\Users\User\Desktop\Energy Graph_New\Infographic EPPO\Picture icon\Monthly Report Info\EPPO 2016\banner EPPO_Artboard 3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63"/>
          <a:stretch/>
        </p:blipFill>
        <p:spPr bwMode="auto">
          <a:xfrm>
            <a:off x="-53927" y="2825772"/>
            <a:ext cx="5400000" cy="76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4" name="Group 433"/>
          <p:cNvGrpSpPr/>
          <p:nvPr/>
        </p:nvGrpSpPr>
        <p:grpSpPr>
          <a:xfrm>
            <a:off x="2819970" y="3989390"/>
            <a:ext cx="1602684" cy="340212"/>
            <a:chOff x="2651641" y="4065070"/>
            <a:chExt cx="1805986" cy="340212"/>
          </a:xfrm>
        </p:grpSpPr>
        <p:sp>
          <p:nvSpPr>
            <p:cNvPr id="435" name="Rounded Rectangle 434"/>
            <p:cNvSpPr/>
            <p:nvPr/>
          </p:nvSpPr>
          <p:spPr>
            <a:xfrm>
              <a:off x="2651641" y="4065070"/>
              <a:ext cx="1805986" cy="340212"/>
            </a:xfrm>
            <a:prstGeom prst="roundRect">
              <a:avLst>
                <a:gd name="adj" fmla="val 50000"/>
              </a:avLst>
            </a:prstGeom>
            <a:solidFill>
              <a:srgbClr val="7E542A"/>
            </a:solidFill>
            <a:ln w="63500" cmpd="thickThin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36" name="TextBox 435"/>
            <p:cNvSpPr txBox="1"/>
            <p:nvPr/>
          </p:nvSpPr>
          <p:spPr>
            <a:xfrm>
              <a:off x="2854943" y="4070885"/>
              <a:ext cx="1417256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35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การใช้ไฟฟ้า</a:t>
              </a:r>
            </a:p>
          </p:txBody>
        </p:sp>
      </p:grpSp>
      <p:sp>
        <p:nvSpPr>
          <p:cNvPr id="437" name="TextBox 436"/>
          <p:cNvSpPr txBox="1"/>
          <p:nvPr/>
        </p:nvSpPr>
        <p:spPr>
          <a:xfrm>
            <a:off x="2703989" y="5011683"/>
            <a:ext cx="1868011" cy="322317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2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th-TH" sz="2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679</a:t>
            </a:r>
            <a:r>
              <a:rPr lang="th-TH" sz="2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GWh</a:t>
            </a:r>
            <a:r>
              <a:rPr lang="th-TH" sz="1200" b="1" baseline="60000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</a:p>
        </p:txBody>
      </p:sp>
      <p:grpSp>
        <p:nvGrpSpPr>
          <p:cNvPr id="459" name="Group 458"/>
          <p:cNvGrpSpPr/>
          <p:nvPr/>
        </p:nvGrpSpPr>
        <p:grpSpPr>
          <a:xfrm>
            <a:off x="2837148" y="4528360"/>
            <a:ext cx="1522216" cy="452393"/>
            <a:chOff x="971601" y="6261679"/>
            <a:chExt cx="1522216" cy="452393"/>
          </a:xfrm>
        </p:grpSpPr>
        <p:sp>
          <p:nvSpPr>
            <p:cNvPr id="460" name="TextBox 459"/>
            <p:cNvSpPr txBox="1"/>
            <p:nvPr/>
          </p:nvSpPr>
          <p:spPr>
            <a:xfrm>
              <a:off x="1607243" y="6330199"/>
              <a:ext cx="886574" cy="383873"/>
            </a:xfrm>
            <a:prstGeom prst="rect">
              <a:avLst/>
            </a:prstGeom>
            <a:noFill/>
          </p:spPr>
          <p:txBody>
            <a:bodyPr wrap="none" lIns="7200" tIns="7200" rIns="7200" bIns="7200" rtlCol="0">
              <a:spAutoFit/>
            </a:bodyPr>
            <a:lstStyle/>
            <a:p>
              <a:r>
                <a:rPr lang="th-TH" sz="24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</a:t>
              </a:r>
              <a:r>
                <a:rPr lang="en-US" sz="24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.8%</a:t>
              </a:r>
              <a:endParaRPr lang="th-TH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61" name="Striped Right Arrow 460"/>
            <p:cNvSpPr/>
            <p:nvPr/>
          </p:nvSpPr>
          <p:spPr>
            <a:xfrm rot="5400000">
              <a:off x="997414" y="6235866"/>
              <a:ext cx="421294" cy="472919"/>
            </a:xfrm>
            <a:prstGeom prst="stripedRightArrow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" tIns="7200" rIns="7200" bIns="7200" rtlCol="0" anchor="ctr"/>
            <a:lstStyle/>
            <a:p>
              <a:pPr algn="ctr"/>
              <a:endParaRPr lang="en-US" sz="18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876800" y="3072696"/>
            <a:ext cx="3789466" cy="3404304"/>
            <a:chOff x="5270272" y="3227342"/>
            <a:chExt cx="3789466" cy="3404304"/>
          </a:xfrm>
        </p:grpSpPr>
        <p:sp>
          <p:nvSpPr>
            <p:cNvPr id="391" name="Rounded Rectangle 390"/>
            <p:cNvSpPr/>
            <p:nvPr/>
          </p:nvSpPr>
          <p:spPr>
            <a:xfrm>
              <a:off x="7351200" y="5970230"/>
              <a:ext cx="845434" cy="2592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" tIns="7200" rIns="7200" bIns="7200" rtlCol="0" anchor="ctr"/>
            <a:lstStyle/>
            <a:p>
              <a:pPr algn="ctr"/>
              <a:endParaRPr lang="en-US" sz="3200" dirty="0">
                <a:solidFill>
                  <a:prstClr val="white"/>
                </a:solidFill>
              </a:endParaRPr>
            </a:p>
          </p:txBody>
        </p:sp>
        <p:sp>
          <p:nvSpPr>
            <p:cNvPr id="393" name="Rounded Rectangle 392"/>
            <p:cNvSpPr/>
            <p:nvPr/>
          </p:nvSpPr>
          <p:spPr>
            <a:xfrm>
              <a:off x="7351200" y="5275286"/>
              <a:ext cx="845434" cy="2592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" tIns="7200" rIns="7200" bIns="7200" rtlCol="0" anchor="ctr"/>
            <a:lstStyle/>
            <a:p>
              <a:pPr algn="ctr"/>
              <a:endParaRPr lang="en-US" sz="3200" dirty="0">
                <a:solidFill>
                  <a:prstClr val="white"/>
                </a:solidFill>
              </a:endParaRPr>
            </a:p>
          </p:txBody>
        </p:sp>
        <p:sp>
          <p:nvSpPr>
            <p:cNvPr id="385" name="Rounded Rectangle 384"/>
            <p:cNvSpPr/>
            <p:nvPr/>
          </p:nvSpPr>
          <p:spPr>
            <a:xfrm>
              <a:off x="7351200" y="5622758"/>
              <a:ext cx="850392" cy="2592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" tIns="7200" rIns="7200" bIns="7200" rtlCol="0" anchor="ctr"/>
            <a:lstStyle/>
            <a:p>
              <a:pPr algn="ctr"/>
              <a:endParaRPr lang="en-US" sz="3200" dirty="0">
                <a:solidFill>
                  <a:prstClr val="white"/>
                </a:solidFill>
              </a:endParaRPr>
            </a:p>
          </p:txBody>
        </p:sp>
        <p:sp>
          <p:nvSpPr>
            <p:cNvPr id="395" name="Rounded Rectangle 394"/>
            <p:cNvSpPr/>
            <p:nvPr/>
          </p:nvSpPr>
          <p:spPr>
            <a:xfrm>
              <a:off x="7351200" y="4927814"/>
              <a:ext cx="845434" cy="2592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" tIns="7200" rIns="7200" bIns="7200" rtlCol="0" anchor="ctr"/>
            <a:lstStyle/>
            <a:p>
              <a:pPr algn="ctr"/>
              <a:endParaRPr lang="en-US" sz="3200" dirty="0">
                <a:solidFill>
                  <a:prstClr val="white"/>
                </a:solidFill>
              </a:endParaRPr>
            </a:p>
          </p:txBody>
        </p:sp>
        <p:grpSp>
          <p:nvGrpSpPr>
            <p:cNvPr id="343" name="Group 342"/>
            <p:cNvGrpSpPr/>
            <p:nvPr/>
          </p:nvGrpSpPr>
          <p:grpSpPr>
            <a:xfrm>
              <a:off x="5896753" y="3227342"/>
              <a:ext cx="3067735" cy="480523"/>
              <a:chOff x="-119153" y="4221088"/>
              <a:chExt cx="3067735" cy="480523"/>
            </a:xfrm>
          </p:grpSpPr>
          <p:sp>
            <p:nvSpPr>
              <p:cNvPr id="344" name="Rounded Rectangle 343"/>
              <p:cNvSpPr/>
              <p:nvPr/>
            </p:nvSpPr>
            <p:spPr>
              <a:xfrm>
                <a:off x="395536" y="4262853"/>
                <a:ext cx="2553046" cy="364533"/>
              </a:xfrm>
              <a:prstGeom prst="roundRect">
                <a:avLst>
                  <a:gd name="adj" fmla="val 4354"/>
                </a:avLst>
              </a:prstGeom>
              <a:solidFill>
                <a:srgbClr val="786F44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h-TH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45" name="Group 344"/>
              <p:cNvGrpSpPr/>
              <p:nvPr/>
            </p:nvGrpSpPr>
            <p:grpSpPr>
              <a:xfrm>
                <a:off x="-119153" y="4221088"/>
                <a:ext cx="434263" cy="480523"/>
                <a:chOff x="3052378" y="4221088"/>
                <a:chExt cx="434263" cy="480523"/>
              </a:xfrm>
            </p:grpSpPr>
            <p:sp>
              <p:nvSpPr>
                <p:cNvPr id="347" name="Rounded Rectangle 346"/>
                <p:cNvSpPr/>
                <p:nvPr/>
              </p:nvSpPr>
              <p:spPr>
                <a:xfrm>
                  <a:off x="3052378" y="4262853"/>
                  <a:ext cx="434263" cy="361528"/>
                </a:xfrm>
                <a:prstGeom prst="roundRect">
                  <a:avLst>
                    <a:gd name="adj" fmla="val 4354"/>
                  </a:avLst>
                </a:prstGeom>
                <a:solidFill>
                  <a:srgbClr val="454027"/>
                </a:solidFill>
                <a:ln>
                  <a:noFill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th-TH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348" name="Group 347"/>
                <p:cNvGrpSpPr/>
                <p:nvPr/>
              </p:nvGrpSpPr>
              <p:grpSpPr>
                <a:xfrm>
                  <a:off x="3318733" y="4221088"/>
                  <a:ext cx="71663" cy="480523"/>
                  <a:chOff x="4995767" y="3928812"/>
                  <a:chExt cx="71663" cy="707201"/>
                </a:xfrm>
              </p:grpSpPr>
              <p:cxnSp>
                <p:nvCxnSpPr>
                  <p:cNvPr id="349" name="Straight Connector 348"/>
                  <p:cNvCxnSpPr/>
                  <p:nvPr/>
                </p:nvCxnSpPr>
                <p:spPr>
                  <a:xfrm>
                    <a:off x="4995767" y="3928812"/>
                    <a:ext cx="0" cy="702957"/>
                  </a:xfrm>
                  <a:prstGeom prst="line">
                    <a:avLst/>
                  </a:prstGeom>
                  <a:ln w="31750"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0" name="Straight Connector 349"/>
                  <p:cNvCxnSpPr/>
                  <p:nvPr/>
                </p:nvCxnSpPr>
                <p:spPr>
                  <a:xfrm>
                    <a:off x="5067430" y="3933056"/>
                    <a:ext cx="0" cy="702957"/>
                  </a:xfrm>
                  <a:prstGeom prst="line">
                    <a:avLst/>
                  </a:prstGeom>
                  <a:ln w="19050"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46" name="Text Box 3"/>
              <p:cNvSpPr txBox="1">
                <a:spLocks noChangeArrowheads="1"/>
              </p:cNvSpPr>
              <p:nvPr/>
            </p:nvSpPr>
            <p:spPr bwMode="auto">
              <a:xfrm>
                <a:off x="502418" y="4267626"/>
                <a:ext cx="240670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th-TH" altLang="th-TH" sz="1600" b="1" dirty="0">
                    <a:solidFill>
                      <a:prstClr val="white"/>
                    </a:solidFill>
                    <a:latin typeface="Tahoma" pitchFamily="34" charset="0"/>
                    <a:ea typeface="Arial Unicode MS" pitchFamily="34" charset="-128"/>
                    <a:cs typeface="Tahoma" pitchFamily="34" charset="0"/>
                  </a:rPr>
                  <a:t>การใช้ไฟฟ้า</a:t>
                </a:r>
              </a:p>
            </p:txBody>
          </p:sp>
        </p:grpSp>
        <p:pic>
          <p:nvPicPr>
            <p:cNvPr id="411" name="Picture 14" descr="D:\7. Infographic EPPO\Picture icon\Color Icon\factory-icon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605"/>
            <a:stretch/>
          </p:blipFill>
          <p:spPr bwMode="auto">
            <a:xfrm>
              <a:off x="5270272" y="4925664"/>
              <a:ext cx="520928" cy="295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52" name="Group 351"/>
            <p:cNvGrpSpPr/>
            <p:nvPr/>
          </p:nvGrpSpPr>
          <p:grpSpPr>
            <a:xfrm>
              <a:off x="8275029" y="4269446"/>
              <a:ext cx="754187" cy="257230"/>
              <a:chOff x="7965460" y="3397482"/>
              <a:chExt cx="697348" cy="257230"/>
            </a:xfrm>
          </p:grpSpPr>
          <p:sp>
            <p:nvSpPr>
              <p:cNvPr id="374" name="Rounded Rectangle 373"/>
              <p:cNvSpPr/>
              <p:nvPr/>
            </p:nvSpPr>
            <p:spPr>
              <a:xfrm>
                <a:off x="7965460" y="3397482"/>
                <a:ext cx="697348" cy="257230"/>
              </a:xfrm>
              <a:prstGeom prst="roundRect">
                <a:avLst/>
              </a:prstGeom>
              <a:solidFill>
                <a:srgbClr val="F2CD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" tIns="7200" rIns="7200" bIns="7200" rtlCol="0" anchor="ctr"/>
              <a:lstStyle/>
              <a:p>
                <a:pPr algn="ctr"/>
                <a:endParaRPr lang="en-US" sz="32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75" name="TextBox 374"/>
              <p:cNvSpPr txBox="1"/>
              <p:nvPr/>
            </p:nvSpPr>
            <p:spPr>
              <a:xfrm>
                <a:off x="8049926" y="3404480"/>
                <a:ext cx="539664" cy="229984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pPr algn="ctr"/>
                <a:r>
                  <a:rPr lang="th-TH" sz="135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2</a:t>
                </a:r>
                <a:r>
                  <a:rPr lang="en-US" sz="135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5</a:t>
                </a:r>
                <a:endParaRPr lang="th-TH" sz="135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353" name="Group 352"/>
            <p:cNvGrpSpPr/>
            <p:nvPr/>
          </p:nvGrpSpPr>
          <p:grpSpPr>
            <a:xfrm>
              <a:off x="8269091" y="4589486"/>
              <a:ext cx="754187" cy="257230"/>
              <a:chOff x="7965460" y="3384678"/>
              <a:chExt cx="697348" cy="257230"/>
            </a:xfrm>
          </p:grpSpPr>
          <p:sp>
            <p:nvSpPr>
              <p:cNvPr id="372" name="Rounded Rectangle 371"/>
              <p:cNvSpPr/>
              <p:nvPr/>
            </p:nvSpPr>
            <p:spPr>
              <a:xfrm>
                <a:off x="7965460" y="3384678"/>
                <a:ext cx="697348" cy="257230"/>
              </a:xfrm>
              <a:prstGeom prst="roundRect">
                <a:avLst/>
              </a:prstGeom>
              <a:solidFill>
                <a:srgbClr val="F2CD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" tIns="7200" rIns="7200" bIns="7200" rtlCol="0" anchor="ctr"/>
              <a:lstStyle/>
              <a:p>
                <a:pPr algn="ctr"/>
                <a:endParaRPr lang="en-US" sz="32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73" name="TextBox 372"/>
              <p:cNvSpPr txBox="1"/>
              <p:nvPr/>
            </p:nvSpPr>
            <p:spPr>
              <a:xfrm>
                <a:off x="8049926" y="3404480"/>
                <a:ext cx="539664" cy="229984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pPr algn="ctr"/>
                <a:r>
                  <a:rPr lang="th-TH" sz="135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24</a:t>
                </a:r>
                <a:endParaRPr lang="th-TH" sz="135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354" name="Group 353"/>
            <p:cNvGrpSpPr/>
            <p:nvPr/>
          </p:nvGrpSpPr>
          <p:grpSpPr>
            <a:xfrm>
              <a:off x="8269091" y="4927814"/>
              <a:ext cx="754187" cy="257230"/>
              <a:chOff x="7965460" y="3385844"/>
              <a:chExt cx="697348" cy="257230"/>
            </a:xfrm>
          </p:grpSpPr>
          <p:sp>
            <p:nvSpPr>
              <p:cNvPr id="370" name="Rounded Rectangle 369"/>
              <p:cNvSpPr/>
              <p:nvPr/>
            </p:nvSpPr>
            <p:spPr>
              <a:xfrm>
                <a:off x="7965460" y="3385844"/>
                <a:ext cx="697348" cy="257230"/>
              </a:xfrm>
              <a:prstGeom prst="roundRect">
                <a:avLst/>
              </a:prstGeom>
              <a:solidFill>
                <a:srgbClr val="F2CD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" tIns="7200" rIns="7200" bIns="7200" rtlCol="0" anchor="ctr"/>
              <a:lstStyle/>
              <a:p>
                <a:pPr algn="ctr"/>
                <a:endParaRPr lang="en-US" sz="32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71" name="TextBox 370"/>
              <p:cNvSpPr txBox="1"/>
              <p:nvPr/>
            </p:nvSpPr>
            <p:spPr>
              <a:xfrm>
                <a:off x="8049926" y="3404480"/>
                <a:ext cx="539664" cy="229984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pPr algn="ctr"/>
                <a:r>
                  <a:rPr lang="th-TH" sz="135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4</a:t>
                </a:r>
                <a:r>
                  <a:rPr lang="en-US" sz="135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6</a:t>
                </a:r>
                <a:endParaRPr lang="th-TH" sz="135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355" name="Group 354"/>
            <p:cNvGrpSpPr/>
            <p:nvPr/>
          </p:nvGrpSpPr>
          <p:grpSpPr>
            <a:xfrm>
              <a:off x="8269091" y="5275286"/>
              <a:ext cx="754187" cy="270096"/>
              <a:chOff x="7969652" y="4742742"/>
              <a:chExt cx="697348" cy="270096"/>
            </a:xfrm>
          </p:grpSpPr>
          <p:sp>
            <p:nvSpPr>
              <p:cNvPr id="368" name="Rounded Rectangle 367"/>
              <p:cNvSpPr/>
              <p:nvPr/>
            </p:nvSpPr>
            <p:spPr>
              <a:xfrm>
                <a:off x="7969652" y="4742742"/>
                <a:ext cx="697348" cy="270096"/>
              </a:xfrm>
              <a:prstGeom prst="roundRect">
                <a:avLst/>
              </a:prstGeom>
              <a:solidFill>
                <a:srgbClr val="F2CD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" tIns="7200" rIns="7200" bIns="7200" rtlCol="0" anchor="ctr"/>
              <a:lstStyle/>
              <a:p>
                <a:pPr algn="ctr"/>
                <a:endParaRPr lang="en-US" sz="32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69" name="TextBox 368"/>
              <p:cNvSpPr txBox="1"/>
              <p:nvPr/>
            </p:nvSpPr>
            <p:spPr>
              <a:xfrm>
                <a:off x="8054118" y="4766874"/>
                <a:ext cx="539664" cy="229984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pPr algn="ctr"/>
                <a:r>
                  <a:rPr lang="en-US" sz="135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0.1</a:t>
                </a:r>
                <a:endParaRPr lang="th-TH" sz="135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356" name="Group 355"/>
            <p:cNvGrpSpPr/>
            <p:nvPr/>
          </p:nvGrpSpPr>
          <p:grpSpPr>
            <a:xfrm>
              <a:off x="8263153" y="5622758"/>
              <a:ext cx="754187" cy="257230"/>
              <a:chOff x="7965460" y="3377425"/>
              <a:chExt cx="697348" cy="257230"/>
            </a:xfrm>
          </p:grpSpPr>
          <p:sp>
            <p:nvSpPr>
              <p:cNvPr id="366" name="Rounded Rectangle 365"/>
              <p:cNvSpPr/>
              <p:nvPr/>
            </p:nvSpPr>
            <p:spPr>
              <a:xfrm>
                <a:off x="7965460" y="3377425"/>
                <a:ext cx="697348" cy="257230"/>
              </a:xfrm>
              <a:prstGeom prst="roundRect">
                <a:avLst/>
              </a:prstGeom>
              <a:solidFill>
                <a:srgbClr val="F2CD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" tIns="7200" rIns="7200" bIns="7200" rtlCol="0" anchor="ctr"/>
              <a:lstStyle/>
              <a:p>
                <a:pPr algn="ctr"/>
                <a:endParaRPr lang="en-US" sz="32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67" name="TextBox 366"/>
              <p:cNvSpPr txBox="1"/>
              <p:nvPr/>
            </p:nvSpPr>
            <p:spPr>
              <a:xfrm>
                <a:off x="8049926" y="3404480"/>
                <a:ext cx="539664" cy="229984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pPr algn="ctr"/>
                <a:r>
                  <a:rPr lang="en-US" sz="135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0.</a:t>
                </a:r>
                <a:r>
                  <a:rPr lang="th-TH" sz="135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2</a:t>
                </a:r>
                <a:endParaRPr lang="th-TH" sz="135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357" name="Group 356"/>
            <p:cNvGrpSpPr/>
            <p:nvPr/>
          </p:nvGrpSpPr>
          <p:grpSpPr>
            <a:xfrm>
              <a:off x="8263153" y="5970230"/>
              <a:ext cx="754187" cy="257230"/>
              <a:chOff x="7965460" y="3385109"/>
              <a:chExt cx="697348" cy="257230"/>
            </a:xfrm>
          </p:grpSpPr>
          <p:sp>
            <p:nvSpPr>
              <p:cNvPr id="364" name="Rounded Rectangle 363"/>
              <p:cNvSpPr/>
              <p:nvPr/>
            </p:nvSpPr>
            <p:spPr>
              <a:xfrm>
                <a:off x="7965460" y="3385109"/>
                <a:ext cx="697348" cy="257230"/>
              </a:xfrm>
              <a:prstGeom prst="roundRect">
                <a:avLst/>
              </a:prstGeom>
              <a:solidFill>
                <a:srgbClr val="F2CD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" tIns="7200" rIns="7200" bIns="7200" rtlCol="0" anchor="ctr"/>
              <a:lstStyle/>
              <a:p>
                <a:pPr algn="ctr"/>
                <a:endParaRPr lang="en-US" sz="32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65" name="TextBox 364"/>
              <p:cNvSpPr txBox="1"/>
              <p:nvPr/>
            </p:nvSpPr>
            <p:spPr>
              <a:xfrm>
                <a:off x="8049926" y="3404480"/>
                <a:ext cx="539664" cy="229984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pPr algn="ctr"/>
                <a:r>
                  <a:rPr lang="th-TH" sz="135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2</a:t>
                </a:r>
                <a:endParaRPr lang="th-TH" sz="135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358" name="Group 357"/>
            <p:cNvGrpSpPr/>
            <p:nvPr/>
          </p:nvGrpSpPr>
          <p:grpSpPr>
            <a:xfrm>
              <a:off x="8281835" y="3793591"/>
              <a:ext cx="777903" cy="385508"/>
              <a:chOff x="8139084" y="3736441"/>
              <a:chExt cx="777903" cy="385508"/>
            </a:xfrm>
          </p:grpSpPr>
          <p:sp>
            <p:nvSpPr>
              <p:cNvPr id="362" name="Rounded Rectangle 361"/>
              <p:cNvSpPr/>
              <p:nvPr/>
            </p:nvSpPr>
            <p:spPr>
              <a:xfrm>
                <a:off x="8139084" y="3736441"/>
                <a:ext cx="777903" cy="385508"/>
              </a:xfrm>
              <a:prstGeom prst="roundRect">
                <a:avLst/>
              </a:prstGeom>
              <a:solidFill>
                <a:srgbClr val="8AA4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" tIns="7200" rIns="7200" bIns="7200" rtlCol="0" anchor="ctr"/>
              <a:lstStyle/>
              <a:p>
                <a:pPr algn="ctr"/>
                <a:endParaRPr lang="en-US" sz="2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63" name="TextBox 362"/>
              <p:cNvSpPr txBox="1"/>
              <p:nvPr/>
            </p:nvSpPr>
            <p:spPr>
              <a:xfrm>
                <a:off x="8139084" y="3786281"/>
                <a:ext cx="747383" cy="283845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pPr algn="ctr"/>
                <a:r>
                  <a:rPr lang="en-US" sz="105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Share </a:t>
                </a:r>
              </a:p>
              <a:p>
                <a:pPr algn="ctr"/>
                <a:r>
                  <a:rPr lang="en-US" sz="70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(%)</a:t>
                </a:r>
                <a:endParaRPr lang="th-TH" sz="70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359" name="Group 358"/>
            <p:cNvGrpSpPr/>
            <p:nvPr/>
          </p:nvGrpSpPr>
          <p:grpSpPr>
            <a:xfrm>
              <a:off x="8263153" y="6299414"/>
              <a:ext cx="754187" cy="257230"/>
              <a:chOff x="7965460" y="3380131"/>
              <a:chExt cx="697348" cy="257230"/>
            </a:xfrm>
          </p:grpSpPr>
          <p:sp>
            <p:nvSpPr>
              <p:cNvPr id="360" name="Rounded Rectangle 359"/>
              <p:cNvSpPr/>
              <p:nvPr/>
            </p:nvSpPr>
            <p:spPr>
              <a:xfrm>
                <a:off x="7965460" y="3380131"/>
                <a:ext cx="697348" cy="257230"/>
              </a:xfrm>
              <a:prstGeom prst="roundRect">
                <a:avLst/>
              </a:prstGeom>
              <a:solidFill>
                <a:srgbClr val="F2CD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" tIns="7200" rIns="7200" bIns="7200" rtlCol="0" anchor="ctr"/>
              <a:lstStyle/>
              <a:p>
                <a:pPr algn="ctr"/>
                <a:endParaRPr lang="en-US" sz="32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61" name="TextBox 360"/>
              <p:cNvSpPr txBox="1"/>
              <p:nvPr/>
            </p:nvSpPr>
            <p:spPr>
              <a:xfrm>
                <a:off x="8049926" y="3404480"/>
                <a:ext cx="539664" cy="229984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pPr algn="ctr"/>
                <a:r>
                  <a:rPr lang="th-TH" sz="135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2</a:t>
                </a:r>
                <a:endParaRPr lang="th-TH" sz="135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399" name="Rounded Rectangle 398"/>
            <p:cNvSpPr/>
            <p:nvPr/>
          </p:nvSpPr>
          <p:spPr>
            <a:xfrm>
              <a:off x="7351665" y="4269446"/>
              <a:ext cx="845434" cy="25723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" tIns="7200" rIns="7200" bIns="7200" rtlCol="0" anchor="ctr"/>
            <a:lstStyle/>
            <a:p>
              <a:pPr algn="ctr"/>
              <a:endParaRPr lang="en-US" sz="3200" dirty="0">
                <a:solidFill>
                  <a:prstClr val="white"/>
                </a:solidFill>
              </a:endParaRPr>
            </a:p>
          </p:txBody>
        </p:sp>
        <p:grpSp>
          <p:nvGrpSpPr>
            <p:cNvPr id="378" name="Group 377"/>
            <p:cNvGrpSpPr/>
            <p:nvPr/>
          </p:nvGrpSpPr>
          <p:grpSpPr>
            <a:xfrm>
              <a:off x="7351200" y="4269446"/>
              <a:ext cx="845434" cy="1250732"/>
              <a:chOff x="7090220" y="4212296"/>
              <a:chExt cx="845434" cy="1250732"/>
            </a:xfrm>
          </p:grpSpPr>
          <p:sp>
            <p:nvSpPr>
              <p:cNvPr id="397" name="Rounded Rectangle 396"/>
              <p:cNvSpPr/>
              <p:nvPr/>
            </p:nvSpPr>
            <p:spPr>
              <a:xfrm>
                <a:off x="7090220" y="4532336"/>
                <a:ext cx="845434" cy="259200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" tIns="7200" rIns="7200" bIns="7200" rtlCol="0" anchor="ctr"/>
              <a:lstStyle/>
              <a:p>
                <a:pPr algn="ctr"/>
                <a:endParaRPr lang="en-US" sz="32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B9F05FC-DFC1-106D-DF2D-8AADB4B0A46E}"/>
                  </a:ext>
                </a:extLst>
              </p:cNvPr>
              <p:cNvSpPr txBox="1"/>
              <p:nvPr/>
            </p:nvSpPr>
            <p:spPr>
              <a:xfrm>
                <a:off x="7158132" y="4212296"/>
                <a:ext cx="731520" cy="228600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r>
                  <a:rPr lang="th-TH" sz="135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 panose="05040102010807070707" pitchFamily="18" charset="2"/>
                  </a:rPr>
                  <a:t></a:t>
                </a:r>
                <a:r>
                  <a:rPr lang="th-TH" sz="135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  </a:t>
                </a:r>
                <a:r>
                  <a:rPr lang="en-US" sz="135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9</a:t>
                </a:r>
                <a:r>
                  <a:rPr lang="en-US" sz="135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Symbol"/>
                  </a:rPr>
                  <a:t>.3</a:t>
                </a:r>
                <a:endParaRPr lang="th-TH" sz="135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B7932ECE-4EF6-4419-98A7-09C2ACCBB177}"/>
                  </a:ext>
                </a:extLst>
              </p:cNvPr>
              <p:cNvSpPr txBox="1"/>
              <p:nvPr/>
            </p:nvSpPr>
            <p:spPr>
              <a:xfrm>
                <a:off x="7142892" y="5234428"/>
                <a:ext cx="731520" cy="228600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r>
                  <a:rPr lang="th-TH" sz="135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 panose="05040102010807070707" pitchFamily="18" charset="2"/>
                  </a:rPr>
                  <a:t></a:t>
                </a:r>
                <a:r>
                  <a:rPr lang="th-TH" sz="135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  </a:t>
                </a:r>
                <a:r>
                  <a:rPr lang="en-US" sz="135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4</a:t>
                </a:r>
                <a:r>
                  <a:rPr lang="en-US" sz="135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Symbol"/>
                  </a:rPr>
                  <a:t>.8</a:t>
                </a:r>
                <a:endParaRPr lang="th-TH" sz="135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1670FA32-EC03-48BC-8D24-B75B8BBC5B96}"/>
                  </a:ext>
                </a:extLst>
              </p:cNvPr>
              <p:cNvSpPr txBox="1"/>
              <p:nvPr/>
            </p:nvSpPr>
            <p:spPr>
              <a:xfrm>
                <a:off x="7142892" y="4898096"/>
                <a:ext cx="731520" cy="228600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r>
                  <a:rPr lang="th-TH" sz="135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 panose="05040102010807070707" pitchFamily="18" charset="2"/>
                  </a:rPr>
                  <a:t></a:t>
                </a:r>
                <a:r>
                  <a:rPr lang="th-TH" sz="135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  </a:t>
                </a:r>
                <a:r>
                  <a:rPr lang="en-US" sz="135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4</a:t>
                </a:r>
                <a:r>
                  <a:rPr lang="en-US" sz="135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Symbol"/>
                  </a:rPr>
                  <a:t>.9</a:t>
                </a:r>
                <a:endParaRPr lang="th-TH" sz="135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382" name="Group 381"/>
            <p:cNvGrpSpPr/>
            <p:nvPr/>
          </p:nvGrpSpPr>
          <p:grpSpPr>
            <a:xfrm>
              <a:off x="7354852" y="3786941"/>
              <a:ext cx="863908" cy="396850"/>
              <a:chOff x="7212101" y="3729791"/>
              <a:chExt cx="863908" cy="396850"/>
            </a:xfrm>
          </p:grpSpPr>
          <p:sp>
            <p:nvSpPr>
              <p:cNvPr id="389" name="Rounded Rectangle 388"/>
              <p:cNvSpPr/>
              <p:nvPr/>
            </p:nvSpPr>
            <p:spPr>
              <a:xfrm>
                <a:off x="7212101" y="3729791"/>
                <a:ext cx="863908" cy="396850"/>
              </a:xfrm>
              <a:prstGeom prst="roundRect">
                <a:avLst/>
              </a:prstGeom>
              <a:solidFill>
                <a:srgbClr val="8AA4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" tIns="7200" rIns="7200" bIns="7200" rtlCol="0" anchor="ctr"/>
              <a:lstStyle/>
              <a:p>
                <a:pPr algn="ctr"/>
                <a:endParaRPr lang="en-US" sz="2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90" name="TextBox 389"/>
              <p:cNvSpPr txBox="1"/>
              <p:nvPr/>
            </p:nvSpPr>
            <p:spPr>
              <a:xfrm>
                <a:off x="7249076" y="3780175"/>
                <a:ext cx="805730" cy="283845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pPr algn="ctr"/>
                <a:r>
                  <a:rPr lang="en-US" sz="105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Growth </a:t>
                </a:r>
              </a:p>
              <a:p>
                <a:pPr algn="ctr"/>
                <a:r>
                  <a:rPr lang="en-US" sz="70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(%)</a:t>
                </a:r>
                <a:endParaRPr lang="th-TH" sz="70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383" name="Group 382"/>
            <p:cNvGrpSpPr/>
            <p:nvPr/>
          </p:nvGrpSpPr>
          <p:grpSpPr>
            <a:xfrm>
              <a:off x="7351200" y="4599647"/>
              <a:ext cx="845434" cy="1958967"/>
              <a:chOff x="7090220" y="4628222"/>
              <a:chExt cx="845434" cy="1958967"/>
            </a:xfrm>
          </p:grpSpPr>
          <p:sp>
            <p:nvSpPr>
              <p:cNvPr id="387" name="Rounded Rectangle 386"/>
              <p:cNvSpPr/>
              <p:nvPr/>
            </p:nvSpPr>
            <p:spPr>
              <a:xfrm>
                <a:off x="7090220" y="6327989"/>
                <a:ext cx="845434" cy="259200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" tIns="7200" rIns="7200" bIns="7200" rtlCol="0" anchor="ctr"/>
              <a:lstStyle/>
              <a:p>
                <a:pPr algn="ctr"/>
                <a:endParaRPr lang="en-US" sz="32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1BA32F10-A18B-4F8D-82A2-667C9DEFEAF3}"/>
                  </a:ext>
                </a:extLst>
              </p:cNvPr>
              <p:cNvSpPr txBox="1"/>
              <p:nvPr/>
            </p:nvSpPr>
            <p:spPr>
              <a:xfrm>
                <a:off x="7158132" y="4628222"/>
                <a:ext cx="731520" cy="228600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r>
                  <a:rPr lang="th-TH" sz="1350" b="1" dirty="0">
                    <a:solidFill>
                      <a:srgbClr val="0066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</a:t>
                </a:r>
                <a:r>
                  <a:rPr lang="en-US" sz="1350" b="1" dirty="0">
                    <a:solidFill>
                      <a:srgbClr val="0066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  </a:t>
                </a:r>
                <a:r>
                  <a:rPr lang="en-US" sz="1350" b="1" dirty="0">
                    <a:solidFill>
                      <a:srgbClr val="0066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Symbol"/>
                  </a:rPr>
                  <a:t>2</a:t>
                </a:r>
                <a:r>
                  <a:rPr lang="th-TH" sz="1350" b="1" dirty="0">
                    <a:solidFill>
                      <a:srgbClr val="0066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Symbol"/>
                  </a:rPr>
                  <a:t>.</a:t>
                </a:r>
                <a:r>
                  <a:rPr lang="en-US" sz="1350" b="1" dirty="0">
                    <a:solidFill>
                      <a:srgbClr val="0066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Symbol"/>
                  </a:rPr>
                  <a:t>7</a:t>
                </a:r>
                <a:endParaRPr lang="th-TH" sz="1350" b="1" dirty="0">
                  <a:solidFill>
                    <a:srgbClr val="00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AF119C0F-33D9-48FA-AD0B-126DFC8A24A6}"/>
                  </a:ext>
                </a:extLst>
              </p:cNvPr>
              <p:cNvSpPr txBox="1"/>
              <p:nvPr/>
            </p:nvSpPr>
            <p:spPr>
              <a:xfrm>
                <a:off x="7158132" y="5999822"/>
                <a:ext cx="731520" cy="228600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r>
                  <a:rPr lang="th-TH" sz="1350" b="1" dirty="0">
                    <a:solidFill>
                      <a:srgbClr val="0066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</a:t>
                </a:r>
                <a:r>
                  <a:rPr lang="en-US" sz="1350" b="1" dirty="0">
                    <a:solidFill>
                      <a:srgbClr val="0066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  </a:t>
                </a:r>
                <a:r>
                  <a:rPr lang="en-US" sz="1350" b="1" dirty="0">
                    <a:solidFill>
                      <a:srgbClr val="0066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Symbol"/>
                  </a:rPr>
                  <a:t>7</a:t>
                </a:r>
                <a:r>
                  <a:rPr lang="th-TH" sz="1350" b="1" dirty="0">
                    <a:solidFill>
                      <a:srgbClr val="0066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Symbol"/>
                  </a:rPr>
                  <a:t>.</a:t>
                </a:r>
                <a:r>
                  <a:rPr lang="en-US" sz="1350" b="1" dirty="0">
                    <a:solidFill>
                      <a:srgbClr val="0066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Symbol"/>
                  </a:rPr>
                  <a:t>2</a:t>
                </a:r>
                <a:endParaRPr lang="th-TH" sz="1350" b="1" dirty="0">
                  <a:solidFill>
                    <a:srgbClr val="00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6119E697-4DEB-46BC-BA5A-07A401A69BE4}"/>
                  </a:ext>
                </a:extLst>
              </p:cNvPr>
              <p:cNvSpPr txBox="1"/>
              <p:nvPr/>
            </p:nvSpPr>
            <p:spPr>
              <a:xfrm>
                <a:off x="7158132" y="6355421"/>
                <a:ext cx="731520" cy="228600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r>
                  <a:rPr lang="th-TH" sz="1350" b="1" dirty="0">
                    <a:solidFill>
                      <a:srgbClr val="0066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</a:t>
                </a:r>
                <a:r>
                  <a:rPr lang="en-US" sz="1350" b="1" dirty="0">
                    <a:solidFill>
                      <a:srgbClr val="0066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  </a:t>
                </a:r>
                <a:r>
                  <a:rPr lang="en-US" sz="1350" b="1" dirty="0">
                    <a:solidFill>
                      <a:srgbClr val="0066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Symbol"/>
                  </a:rPr>
                  <a:t>4</a:t>
                </a:r>
                <a:r>
                  <a:rPr lang="th-TH" sz="1350" b="1" dirty="0">
                    <a:solidFill>
                      <a:srgbClr val="0066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Symbol"/>
                  </a:rPr>
                  <a:t>.</a:t>
                </a:r>
                <a:r>
                  <a:rPr lang="en-US" sz="1350" b="1" dirty="0">
                    <a:solidFill>
                      <a:srgbClr val="0066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Symbol"/>
                  </a:rPr>
                  <a:t>9</a:t>
                </a:r>
                <a:endParaRPr lang="th-TH" sz="1350" b="1" dirty="0">
                  <a:solidFill>
                    <a:srgbClr val="00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C529704C-4423-4766-A509-5B144E177CF3}"/>
                  </a:ext>
                </a:extLst>
              </p:cNvPr>
              <p:cNvSpPr txBox="1"/>
              <p:nvPr/>
            </p:nvSpPr>
            <p:spPr>
              <a:xfrm>
                <a:off x="7158658" y="5669621"/>
                <a:ext cx="731520" cy="228600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r>
                  <a:rPr lang="th-TH" sz="1350" b="1" dirty="0">
                    <a:solidFill>
                      <a:srgbClr val="0066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</a:t>
                </a:r>
                <a:r>
                  <a:rPr lang="en-US" sz="1350" b="1" dirty="0">
                    <a:solidFill>
                      <a:srgbClr val="0066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Wingdings 3"/>
                  </a:rPr>
                  <a:t>  </a:t>
                </a:r>
                <a:r>
                  <a:rPr lang="en-US" sz="1350" b="1" dirty="0">
                    <a:solidFill>
                      <a:srgbClr val="0066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Symbol"/>
                  </a:rPr>
                  <a:t>2</a:t>
                </a:r>
                <a:r>
                  <a:rPr lang="th-TH" sz="1350" b="1" dirty="0">
                    <a:solidFill>
                      <a:srgbClr val="0066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Symbol"/>
                  </a:rPr>
                  <a:t>.</a:t>
                </a:r>
                <a:r>
                  <a:rPr lang="en-US" sz="1350" b="1" dirty="0">
                    <a:solidFill>
                      <a:srgbClr val="0066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Symbol"/>
                  </a:rPr>
                  <a:t>2</a:t>
                </a:r>
                <a:endParaRPr lang="th-TH" sz="1350" b="1" dirty="0">
                  <a:solidFill>
                    <a:srgbClr val="00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402" name="Group 401"/>
            <p:cNvGrpSpPr/>
            <p:nvPr/>
          </p:nvGrpSpPr>
          <p:grpSpPr>
            <a:xfrm>
              <a:off x="5810066" y="4269446"/>
              <a:ext cx="1450718" cy="257230"/>
              <a:chOff x="5452324" y="3397482"/>
              <a:chExt cx="1450718" cy="257230"/>
            </a:xfrm>
          </p:grpSpPr>
          <p:sp>
            <p:nvSpPr>
              <p:cNvPr id="432" name="Rounded Rectangle 431"/>
              <p:cNvSpPr/>
              <p:nvPr/>
            </p:nvSpPr>
            <p:spPr>
              <a:xfrm>
                <a:off x="5452324" y="3397482"/>
                <a:ext cx="1450718" cy="257230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" tIns="7200" rIns="7200" bIns="7200" rtlCol="0" anchor="ctr"/>
              <a:lstStyle/>
              <a:p>
                <a:pPr algn="ctr"/>
                <a:endParaRPr lang="en-US" sz="2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33" name="TextBox 432"/>
              <p:cNvSpPr txBox="1"/>
              <p:nvPr/>
            </p:nvSpPr>
            <p:spPr>
              <a:xfrm>
                <a:off x="5533029" y="3449959"/>
                <a:ext cx="705656" cy="176123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r>
                  <a:rPr lang="th-TH" sz="105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Symbol"/>
                  </a:rPr>
                  <a:t>ครัวเรือน</a:t>
                </a:r>
                <a:endParaRPr lang="th-TH" sz="105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403" name="Picture 2" descr="D:\7. Infographic EPPO\Picture icon\Color Icon\Building (2)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965" t="19240" r="20314" b="12662"/>
            <a:stretch/>
          </p:blipFill>
          <p:spPr bwMode="auto">
            <a:xfrm>
              <a:off x="5328943" y="4200787"/>
              <a:ext cx="326502" cy="3011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04" name="Group 403"/>
            <p:cNvGrpSpPr/>
            <p:nvPr/>
          </p:nvGrpSpPr>
          <p:grpSpPr>
            <a:xfrm>
              <a:off x="5805874" y="4588714"/>
              <a:ext cx="1450718" cy="257230"/>
              <a:chOff x="5452324" y="3383906"/>
              <a:chExt cx="1450718" cy="257230"/>
            </a:xfrm>
          </p:grpSpPr>
          <p:sp>
            <p:nvSpPr>
              <p:cNvPr id="430" name="Rounded Rectangle 429"/>
              <p:cNvSpPr/>
              <p:nvPr/>
            </p:nvSpPr>
            <p:spPr>
              <a:xfrm>
                <a:off x="5452324" y="3383906"/>
                <a:ext cx="1450718" cy="257230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" tIns="7200" rIns="7200" bIns="7200" rtlCol="0" anchor="ctr"/>
              <a:lstStyle/>
              <a:p>
                <a:pPr algn="ctr"/>
                <a:endParaRPr lang="en-US" sz="2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31" name="TextBox 430"/>
              <p:cNvSpPr txBox="1"/>
              <p:nvPr/>
            </p:nvSpPr>
            <p:spPr>
              <a:xfrm>
                <a:off x="5533029" y="3421915"/>
                <a:ext cx="705656" cy="176123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r>
                  <a:rPr lang="th-TH" sz="105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Symbol"/>
                  </a:rPr>
                  <a:t>ธุรกิจ</a:t>
                </a:r>
                <a:endParaRPr lang="th-TH" sz="105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405" name="Group 404"/>
            <p:cNvGrpSpPr/>
            <p:nvPr/>
          </p:nvGrpSpPr>
          <p:grpSpPr>
            <a:xfrm>
              <a:off x="5809768" y="4925876"/>
              <a:ext cx="1450718" cy="257230"/>
              <a:chOff x="5462921" y="3383906"/>
              <a:chExt cx="1450718" cy="257230"/>
            </a:xfrm>
          </p:grpSpPr>
          <p:sp>
            <p:nvSpPr>
              <p:cNvPr id="428" name="Rounded Rectangle 427"/>
              <p:cNvSpPr/>
              <p:nvPr/>
            </p:nvSpPr>
            <p:spPr>
              <a:xfrm>
                <a:off x="5462921" y="3383906"/>
                <a:ext cx="1450718" cy="257230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" tIns="7200" rIns="7200" bIns="7200" rtlCol="0" anchor="ctr"/>
              <a:lstStyle/>
              <a:p>
                <a:pPr algn="ctr"/>
                <a:endParaRPr lang="en-US" sz="2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29" name="TextBox 428"/>
              <p:cNvSpPr txBox="1"/>
              <p:nvPr/>
            </p:nvSpPr>
            <p:spPr>
              <a:xfrm>
                <a:off x="5533029" y="3427344"/>
                <a:ext cx="1282114" cy="176123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r>
                  <a:rPr lang="th-TH" sz="105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Symbol"/>
                  </a:rPr>
                  <a:t>อุตสาหกรรม</a:t>
                </a:r>
                <a:endParaRPr lang="th-TH" sz="105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406" name="Group 405"/>
            <p:cNvGrpSpPr/>
            <p:nvPr/>
          </p:nvGrpSpPr>
          <p:grpSpPr>
            <a:xfrm>
              <a:off x="5808320" y="5275286"/>
              <a:ext cx="1450718" cy="269383"/>
              <a:chOff x="5450578" y="4742742"/>
              <a:chExt cx="1450718" cy="269383"/>
            </a:xfrm>
          </p:grpSpPr>
          <p:sp>
            <p:nvSpPr>
              <p:cNvPr id="426" name="Rounded Rectangle 425"/>
              <p:cNvSpPr/>
              <p:nvPr/>
            </p:nvSpPr>
            <p:spPr>
              <a:xfrm>
                <a:off x="5450578" y="4742742"/>
                <a:ext cx="1450718" cy="269383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" tIns="7200" rIns="7200" bIns="7200" rtlCol="0" anchor="ctr"/>
              <a:lstStyle/>
              <a:p>
                <a:pPr algn="ctr"/>
                <a:endParaRPr lang="en-US" sz="2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27" name="TextBox 426"/>
              <p:cNvSpPr txBox="1"/>
              <p:nvPr/>
            </p:nvSpPr>
            <p:spPr>
              <a:xfrm>
                <a:off x="5516133" y="4777659"/>
                <a:ext cx="1359119" cy="168429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r>
                  <a:rPr lang="th-TH" sz="100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Symbol"/>
                  </a:rPr>
                  <a:t>องค์กรไม่แสวงหากำไร</a:t>
                </a:r>
                <a:endParaRPr lang="th-TH" sz="100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407" name="Group 406"/>
            <p:cNvGrpSpPr/>
            <p:nvPr/>
          </p:nvGrpSpPr>
          <p:grpSpPr>
            <a:xfrm>
              <a:off x="5807555" y="5622758"/>
              <a:ext cx="1450718" cy="257230"/>
              <a:chOff x="5452324" y="3377425"/>
              <a:chExt cx="1450718" cy="257230"/>
            </a:xfrm>
          </p:grpSpPr>
          <p:sp>
            <p:nvSpPr>
              <p:cNvPr id="424" name="Rounded Rectangle 423"/>
              <p:cNvSpPr/>
              <p:nvPr/>
            </p:nvSpPr>
            <p:spPr>
              <a:xfrm>
                <a:off x="5452324" y="3377425"/>
                <a:ext cx="1450718" cy="257230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" tIns="7200" rIns="7200" bIns="7200" rtlCol="0" anchor="ctr"/>
              <a:lstStyle/>
              <a:p>
                <a:pPr algn="ctr"/>
                <a:endParaRPr lang="en-US" sz="2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25" name="TextBox 424"/>
              <p:cNvSpPr txBox="1"/>
              <p:nvPr/>
            </p:nvSpPr>
            <p:spPr>
              <a:xfrm>
                <a:off x="5533029" y="3416181"/>
                <a:ext cx="1273730" cy="176123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r>
                  <a:rPr lang="th-TH" sz="105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  <a:sym typeface="Symbol"/>
                  </a:rPr>
                  <a:t>เกษตรกรรม</a:t>
                </a:r>
                <a:endParaRPr lang="th-TH" sz="105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422" name="Rounded Rectangle 421"/>
            <p:cNvSpPr/>
            <p:nvPr/>
          </p:nvSpPr>
          <p:spPr>
            <a:xfrm>
              <a:off x="5810066" y="5970230"/>
              <a:ext cx="1450718" cy="25723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" tIns="7200" rIns="7200" bIns="7200" rtlCol="0" anchor="ctr"/>
            <a:lstStyle/>
            <a:p>
              <a:pPr algn="ctr"/>
              <a:endParaRPr lang="en-US" sz="2400" dirty="0">
                <a:solidFill>
                  <a:prstClr val="white"/>
                </a:solidFill>
              </a:endParaRPr>
            </a:p>
          </p:txBody>
        </p:sp>
        <p:sp>
          <p:nvSpPr>
            <p:cNvPr id="409" name="Rounded Rectangle 408"/>
            <p:cNvSpPr/>
            <p:nvPr/>
          </p:nvSpPr>
          <p:spPr>
            <a:xfrm>
              <a:off x="5822413" y="3794815"/>
              <a:ext cx="1450718" cy="385965"/>
            </a:xfrm>
            <a:prstGeom prst="roundRect">
              <a:avLst/>
            </a:prstGeom>
            <a:solidFill>
              <a:srgbClr val="8AA4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" tIns="7200" rIns="7200" bIns="7200" rtlCol="0" anchor="ctr"/>
            <a:lstStyle/>
            <a:p>
              <a:pPr algn="ctr"/>
              <a:endParaRPr lang="en-US" sz="1800" dirty="0">
                <a:solidFill>
                  <a:prstClr val="white"/>
                </a:solidFill>
              </a:endParaRPr>
            </a:p>
          </p:txBody>
        </p:sp>
        <p:sp>
          <p:nvSpPr>
            <p:cNvPr id="410" name="TextBox 409"/>
            <p:cNvSpPr txBox="1"/>
            <p:nvPr/>
          </p:nvSpPr>
          <p:spPr>
            <a:xfrm>
              <a:off x="6193699" y="3880098"/>
              <a:ext cx="705656" cy="199207"/>
            </a:xfrm>
            <a:prstGeom prst="rect">
              <a:avLst/>
            </a:prstGeom>
            <a:noFill/>
          </p:spPr>
          <p:txBody>
            <a:bodyPr wrap="square" lIns="7200" tIns="7200" rIns="7200" bIns="7200" rtlCol="0">
              <a:spAutoFit/>
            </a:bodyPr>
            <a:lstStyle/>
            <a:p>
              <a:pPr algn="ctr"/>
              <a:r>
                <a:rPr lang="th-TH" sz="120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  <a:sym typeface="Symbol"/>
                </a:rPr>
                <a:t>ประเภท</a:t>
              </a:r>
              <a:endParaRPr lang="th-TH" sz="12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412" name="Picture 11" descr="D:\7. Infographic EPPO\Picture icon\Color Icon\leaves3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4121" y="5511539"/>
              <a:ext cx="352496" cy="352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3" name="Picture 16" descr="D:\7. Infographic EPPO\Picture icon\Color Icon\commercial.pn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0001" y="4580088"/>
              <a:ext cx="433403" cy="272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14" name="Group 413"/>
            <p:cNvGrpSpPr/>
            <p:nvPr/>
          </p:nvGrpSpPr>
          <p:grpSpPr>
            <a:xfrm>
              <a:off x="5351821" y="6254567"/>
              <a:ext cx="377079" cy="377079"/>
              <a:chOff x="4939584" y="5607044"/>
              <a:chExt cx="377079" cy="377079"/>
            </a:xfrm>
          </p:grpSpPr>
          <p:sp>
            <p:nvSpPr>
              <p:cNvPr id="420" name="Oval 419"/>
              <p:cNvSpPr/>
              <p:nvPr/>
            </p:nvSpPr>
            <p:spPr>
              <a:xfrm>
                <a:off x="4939584" y="5607044"/>
                <a:ext cx="377079" cy="377079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" tIns="7200" rIns="7200" bIns="7200" rtlCol="0" anchor="ctr"/>
              <a:lstStyle/>
              <a:p>
                <a:pPr algn="ctr"/>
                <a:endParaRPr lang="en-US" sz="1800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421" name="Picture 5" descr="D:\7. Infographic EPPO\Picture icon\Black and White\dbd2a1554299c924b782cf6049c3af42.jpg"/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0677" r="33647" b="71804"/>
              <a:stretch/>
            </p:blipFill>
            <p:spPr bwMode="auto">
              <a:xfrm>
                <a:off x="4976147" y="5710312"/>
                <a:ext cx="290055" cy="2292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15" name="Group 414"/>
            <p:cNvGrpSpPr/>
            <p:nvPr/>
          </p:nvGrpSpPr>
          <p:grpSpPr>
            <a:xfrm>
              <a:off x="5809768" y="6299414"/>
              <a:ext cx="1450718" cy="257230"/>
              <a:chOff x="5440154" y="6366089"/>
              <a:chExt cx="1450718" cy="257230"/>
            </a:xfrm>
          </p:grpSpPr>
          <p:sp>
            <p:nvSpPr>
              <p:cNvPr id="418" name="Rounded Rectangle 417"/>
              <p:cNvSpPr/>
              <p:nvPr/>
            </p:nvSpPr>
            <p:spPr>
              <a:xfrm>
                <a:off x="5440154" y="6366089"/>
                <a:ext cx="1450718" cy="257230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" tIns="7200" rIns="7200" bIns="7200" rtlCol="0" anchor="ctr"/>
              <a:lstStyle/>
              <a:p>
                <a:pPr algn="ctr"/>
                <a:endParaRPr lang="en-US" sz="2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19" name="TextBox 418"/>
              <p:cNvSpPr txBox="1"/>
              <p:nvPr/>
            </p:nvSpPr>
            <p:spPr>
              <a:xfrm>
                <a:off x="5514454" y="6402139"/>
                <a:ext cx="1094008" cy="176123"/>
              </a:xfrm>
              <a:prstGeom prst="rect">
                <a:avLst/>
              </a:prstGeom>
              <a:noFill/>
            </p:spPr>
            <p:txBody>
              <a:bodyPr wrap="square" lIns="7200" tIns="7200" rIns="7200" bIns="7200" rtlCol="0">
                <a:spAutoFit/>
              </a:bodyPr>
              <a:lstStyle/>
              <a:p>
                <a:r>
                  <a:rPr lang="th-TH" sz="1050" b="1" dirty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ไฟไม่คิดมูลค่า</a:t>
                </a:r>
              </a:p>
            </p:txBody>
          </p:sp>
        </p:grpSp>
        <p:pic>
          <p:nvPicPr>
            <p:cNvPr id="416" name="Picture 8" descr="D:\7. Infographic EPPO\Picture icon\Wording Sign\Ngo-designstyle-summer-m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779" y="5172745"/>
              <a:ext cx="401838" cy="4421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7" name="Picture 9" descr="D:\7. Infographic EPPO\Picture icon\Color Icon\tools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9826" y="5943980"/>
              <a:ext cx="291744" cy="2917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2" name="TextBox 171"/>
            <p:cNvSpPr txBox="1"/>
            <p:nvPr/>
          </p:nvSpPr>
          <p:spPr>
            <a:xfrm>
              <a:off x="5890770" y="6011935"/>
              <a:ext cx="1448254" cy="176123"/>
            </a:xfrm>
            <a:prstGeom prst="rect">
              <a:avLst/>
            </a:prstGeom>
            <a:noFill/>
          </p:spPr>
          <p:txBody>
            <a:bodyPr wrap="square" lIns="7200" tIns="7200" rIns="7200" bIns="7200" rtlCol="0">
              <a:spAutoFit/>
            </a:bodyPr>
            <a:lstStyle/>
            <a:p>
              <a:r>
                <a:rPr lang="th-TH" sz="1050" b="1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อื่นๆ </a:t>
              </a:r>
              <a:r>
                <a:rPr lang="th-TH" sz="700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(คือ ไฟฟ้าชั่วคราว และอื่นๆ)</a:t>
              </a:r>
            </a:p>
          </p:txBody>
        </p:sp>
      </p:grpSp>
      <p:sp>
        <p:nvSpPr>
          <p:cNvPr id="155" name="TextBox 154"/>
          <p:cNvSpPr txBox="1"/>
          <p:nvPr/>
        </p:nvSpPr>
        <p:spPr>
          <a:xfrm>
            <a:off x="6154426" y="6443246"/>
            <a:ext cx="2608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4988" algn="l"/>
              </a:tabLst>
            </a:pPr>
            <a:r>
              <a:rPr lang="th-TH" sz="800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</a:t>
            </a:r>
            <a:r>
              <a:rPr lang="en-US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เทียบกับช่วงเดียวกันของปีก่อน</a:t>
            </a:r>
          </a:p>
          <a:p>
            <a:pPr>
              <a:tabLst>
                <a:tab pos="534988" algn="l"/>
              </a:tabLst>
            </a:pPr>
            <a:r>
              <a:rPr lang="th-TH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*ไม่รวมข้อมูลของผู้ผลิตไฟฟ้าใช้เอง</a:t>
            </a:r>
            <a:r>
              <a:rPr lang="en-US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IPS</a:t>
            </a:r>
            <a:r>
              <a:rPr lang="th-TH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4724400" y="2626914"/>
            <a:ext cx="1645920" cy="183818"/>
          </a:xfrm>
          <a:prstGeom prst="rect">
            <a:avLst/>
          </a:prstGeom>
          <a:solidFill>
            <a:srgbClr val="963264">
              <a:alpha val="50000"/>
            </a:srgbClr>
          </a:solidFill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en-US" sz="11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Export : 146 </a:t>
            </a:r>
            <a:r>
              <a:rPr lang="en-US" sz="10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GWh</a:t>
            </a:r>
            <a:endParaRPr lang="th-TH" sz="800" b="1" baseline="60000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52579" y="4600169"/>
            <a:ext cx="1584176" cy="322317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2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26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th-TH" sz="2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517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MW</a:t>
            </a:r>
            <a:endParaRPr lang="th-TH" sz="16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92538" y="4989911"/>
            <a:ext cx="2411981" cy="168429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1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ณ วันที่ 12 ม.ค. 2566  เวลา </a:t>
            </a:r>
            <a:r>
              <a:rPr lang="en-US" sz="1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1</a:t>
            </a:r>
            <a:r>
              <a:rPr lang="th-TH" sz="1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8.44 น.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08563" y="5159424"/>
            <a:ext cx="1861575" cy="137651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ไม่รวม </a:t>
            </a:r>
            <a:r>
              <a:rPr lang="en-US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Peak </a:t>
            </a:r>
            <a:r>
              <a:rPr lang="th-TH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</a:t>
            </a:r>
            <a:r>
              <a:rPr lang="en-US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IPS</a:t>
            </a:r>
          </a:p>
        </p:txBody>
      </p:sp>
      <p:grpSp>
        <p:nvGrpSpPr>
          <p:cNvPr id="148" name="Group 147"/>
          <p:cNvGrpSpPr/>
          <p:nvPr/>
        </p:nvGrpSpPr>
        <p:grpSpPr>
          <a:xfrm>
            <a:off x="233345" y="4001486"/>
            <a:ext cx="2351424" cy="340212"/>
            <a:chOff x="2720458" y="4065070"/>
            <a:chExt cx="1696729" cy="340212"/>
          </a:xfrm>
        </p:grpSpPr>
        <p:sp>
          <p:nvSpPr>
            <p:cNvPr id="149" name="Rounded Rectangle 148"/>
            <p:cNvSpPr/>
            <p:nvPr/>
          </p:nvSpPr>
          <p:spPr>
            <a:xfrm>
              <a:off x="2720458" y="4065070"/>
              <a:ext cx="1696729" cy="340212"/>
            </a:xfrm>
            <a:prstGeom prst="roundRect">
              <a:avLst>
                <a:gd name="adj" fmla="val 50000"/>
              </a:avLst>
            </a:prstGeom>
            <a:solidFill>
              <a:srgbClr val="7E542A"/>
            </a:solidFill>
            <a:ln w="63500" cmpd="thickThin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726682" y="4096763"/>
              <a:ext cx="1628193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Peak</a:t>
              </a:r>
              <a:r>
                <a:rPr lang="th-TH" sz="135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ในระบบ 3 การไฟฟ้า</a:t>
              </a: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4786251" y="1575389"/>
            <a:ext cx="1506186" cy="452393"/>
            <a:chOff x="971601" y="6261679"/>
            <a:chExt cx="1506186" cy="452393"/>
          </a:xfrm>
        </p:grpSpPr>
        <p:sp>
          <p:nvSpPr>
            <p:cNvPr id="166" name="TextBox 165"/>
            <p:cNvSpPr txBox="1"/>
            <p:nvPr/>
          </p:nvSpPr>
          <p:spPr>
            <a:xfrm>
              <a:off x="1607243" y="6330199"/>
              <a:ext cx="870544" cy="383873"/>
            </a:xfrm>
            <a:prstGeom prst="rect">
              <a:avLst/>
            </a:prstGeom>
            <a:noFill/>
          </p:spPr>
          <p:txBody>
            <a:bodyPr wrap="none" lIns="7200" tIns="7200" rIns="7200" bIns="7200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5.8%</a:t>
              </a:r>
              <a:endParaRPr lang="th-TH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7" name="Striped Right Arrow 166"/>
            <p:cNvSpPr/>
            <p:nvPr/>
          </p:nvSpPr>
          <p:spPr>
            <a:xfrm rot="5400000">
              <a:off x="997414" y="6235866"/>
              <a:ext cx="421294" cy="472919"/>
            </a:xfrm>
            <a:prstGeom prst="stripedRightArrow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" tIns="7200" rIns="7200" bIns="7200" rtlCol="0" anchor="ctr"/>
            <a:lstStyle/>
            <a:p>
              <a:pPr algn="ctr"/>
              <a:endParaRPr lang="en-US" sz="1800" dirty="0">
                <a:solidFill>
                  <a:srgbClr val="008000"/>
                </a:solidFill>
              </a:endParaRPr>
            </a:p>
          </p:txBody>
        </p:sp>
      </p:grpSp>
      <p:sp>
        <p:nvSpPr>
          <p:cNvPr id="153" name="TextBox 152">
            <a:extLst>
              <a:ext uri="{FF2B5EF4-FFF2-40B4-BE49-F238E27FC236}">
                <a16:creationId xmlns:a16="http://schemas.microsoft.com/office/drawing/2014/main" id="{69A4C787-EE68-4B55-84E8-61B3D2B875AF}"/>
              </a:ext>
            </a:extLst>
          </p:cNvPr>
          <p:cNvSpPr txBox="1"/>
          <p:nvPr/>
        </p:nvSpPr>
        <p:spPr>
          <a:xfrm>
            <a:off x="7460704" y="559313"/>
            <a:ext cx="1611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ม.ค. 256</a:t>
            </a:r>
            <a:r>
              <a:rPr lang="en-US" sz="12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endParaRPr lang="th-TH" sz="1200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124E88-E981-4238-9A58-75B0D2A95DAB}"/>
              </a:ext>
            </a:extLst>
          </p:cNvPr>
          <p:cNvSpPr/>
          <p:nvPr/>
        </p:nvSpPr>
        <p:spPr>
          <a:xfrm>
            <a:off x="429645" y="5313148"/>
            <a:ext cx="2010487" cy="137651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ยังไม่ใช่พลังไฟฟ้าสูงสุดของระบบในปี 2566</a:t>
            </a:r>
            <a:endParaRPr lang="en-US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96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4827" y="-23616"/>
            <a:ext cx="9172475" cy="950630"/>
            <a:chOff x="-14827" y="-23616"/>
            <a:chExt cx="9172475" cy="950630"/>
          </a:xfrm>
          <a:solidFill>
            <a:srgbClr val="008080"/>
          </a:solidFill>
        </p:grpSpPr>
        <p:sp>
          <p:nvSpPr>
            <p:cNvPr id="8" name="Rectangle 7"/>
            <p:cNvSpPr/>
            <p:nvPr/>
          </p:nvSpPr>
          <p:spPr>
            <a:xfrm>
              <a:off x="-14827" y="-23616"/>
              <a:ext cx="9172475" cy="95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-14827" y="843889"/>
              <a:ext cx="9158827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-12555" y="777868"/>
              <a:ext cx="9158827" cy="0"/>
            </a:xfrm>
            <a:prstGeom prst="line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656305615"/>
              </p:ext>
            </p:extLst>
          </p:nvPr>
        </p:nvGraphicFramePr>
        <p:xfrm>
          <a:off x="440248" y="1385794"/>
          <a:ext cx="4922937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 rot="16200000">
            <a:off x="-1644792" y="3109053"/>
            <a:ext cx="3816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เมกะวัตต์ 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MW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325608474"/>
              </p:ext>
            </p:extLst>
          </p:nvPr>
        </p:nvGraphicFramePr>
        <p:xfrm>
          <a:off x="5063979" y="1603282"/>
          <a:ext cx="4542077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508104" y="1124744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กำลังผลิตตามสัญญาในระบบไฟฟ้า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ณ สิ้นเดือนมกราคม 2566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70098" y="3680"/>
            <a:ext cx="597411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0008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กำลังผลิตตามสัญญาในระบบไฟฟ้า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4128" y="5255591"/>
            <a:ext cx="310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รวมทั้งสิ้น 5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3,</a:t>
            </a: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84 MW</a:t>
            </a:r>
            <a:endParaRPr kumimoji="0" lang="th-TH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62200" y="2103728"/>
            <a:ext cx="6288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52599" y="448056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52599" y="338328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66948" y="265176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739372" y="3276600"/>
            <a:ext cx="1211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66</a:t>
            </a:r>
            <a:r>
              <a:rPr kumimoji="0" lang="th-TH" sz="2400" b="1" i="0" u="non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endParaRPr kumimoji="0" lang="en-US" sz="2400" b="1" i="0" u="non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965634" y="5757006"/>
            <a:ext cx="31427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92150" algn="l"/>
              </a:tabLst>
              <a:defRPr/>
            </a:pP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	</a:t>
            </a: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กำลังผลิตตามสัญญาในระบบไฟฟ้า </a:t>
            </a:r>
          </a:p>
          <a:p>
            <a:pPr marL="692150" marR="0" lvl="0" indent="-6921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92150" algn="l"/>
              </a:tabLst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ไม่รวมข้อมูลของ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PEA </a:t>
            </a: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พพ. และ</a:t>
            </a:r>
            <a:b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ผู้ผลิตไฟฟ้าใช้เอง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(IPS)</a:t>
            </a: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766948" y="2392829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356804" y="2060228"/>
            <a:ext cx="6288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356803" y="448056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337552" y="338328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356803" y="265176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356803" y="228600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895600" y="1907828"/>
            <a:ext cx="6288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895599" y="448056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895599" y="338328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906141" y="265176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897432" y="228600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99948" y="2179928"/>
            <a:ext cx="6400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91489" y="448056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91489" y="338328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91489" y="265176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99948" y="237744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63650" y="1831628"/>
            <a:ext cx="6288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056017" y="448056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65493" y="338328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th-TH" sz="1100" b="1" noProof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65493" y="265176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th-TH" sz="1100" b="1" noProof="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38600" y="213360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10362" y="5786091"/>
            <a:ext cx="5256000" cy="949507"/>
            <a:chOff x="418096" y="5483722"/>
            <a:chExt cx="4974332" cy="1333538"/>
          </a:xfrm>
        </p:grpSpPr>
        <p:sp>
          <p:nvSpPr>
            <p:cNvPr id="46" name="Rounded Rectangle 45"/>
            <p:cNvSpPr/>
            <p:nvPr/>
          </p:nvSpPr>
          <p:spPr>
            <a:xfrm>
              <a:off x="418096" y="5483722"/>
              <a:ext cx="4974332" cy="1333538"/>
            </a:xfrm>
            <a:prstGeom prst="roundRect">
              <a:avLst>
                <a:gd name="adj" fmla="val 22621"/>
              </a:avLst>
            </a:prstGeom>
            <a:solidFill>
              <a:srgbClr val="C2BA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442497" y="5515610"/>
              <a:ext cx="4919305" cy="1278779"/>
            </a:xfrm>
            <a:prstGeom prst="roundRect">
              <a:avLst>
                <a:gd name="adj" fmla="val 19729"/>
              </a:avLst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51" name="Picture 6" descr="D:\7. Infographic EPPO\Picture icon\Black and White\transform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05400" y="5762831"/>
            <a:ext cx="860234" cy="103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136145" y="6029980"/>
            <a:ext cx="5197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กำลังผลิตตามสัญญาในระบบไฟฟ้า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ณ สิ้นเดือน</a:t>
            </a: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มกราคม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2566 อยู่ที่ 5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,3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84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เมกะวัตต์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58951" y="6521240"/>
            <a:ext cx="485049" cy="3367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07653-756C-4964-8F69-7810C956AD0D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h-TH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05200" y="1907828"/>
            <a:ext cx="6288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05199" y="448056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485948" y="338328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505199" y="265176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91344" y="228600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8F57D43-B198-47F0-B8E5-49788E6EEA8A}"/>
              </a:ext>
            </a:extLst>
          </p:cNvPr>
          <p:cNvSpPr txBox="1"/>
          <p:nvPr/>
        </p:nvSpPr>
        <p:spPr>
          <a:xfrm>
            <a:off x="4625777" y="1643390"/>
            <a:ext cx="6288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65BC540-8A18-4CDF-B608-352DDE0525E7}"/>
              </a:ext>
            </a:extLst>
          </p:cNvPr>
          <p:cNvSpPr txBox="1"/>
          <p:nvPr/>
        </p:nvSpPr>
        <p:spPr>
          <a:xfrm>
            <a:off x="4663440" y="448056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F2A1CB3-4A7B-4974-AF1F-8FB09BD8E075}"/>
              </a:ext>
            </a:extLst>
          </p:cNvPr>
          <p:cNvSpPr txBox="1"/>
          <p:nvPr/>
        </p:nvSpPr>
        <p:spPr>
          <a:xfrm>
            <a:off x="4627620" y="3383280"/>
            <a:ext cx="640080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th-TH" sz="1100" b="1" noProof="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EAFFDA2-615D-48B7-BB8C-92BBBE947B5E}"/>
              </a:ext>
            </a:extLst>
          </p:cNvPr>
          <p:cNvSpPr txBox="1"/>
          <p:nvPr/>
        </p:nvSpPr>
        <p:spPr>
          <a:xfrm>
            <a:off x="4627620" y="2560320"/>
            <a:ext cx="64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th-TH" sz="1100" b="1" noProof="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EADDDAC-E6CB-40E4-9424-EDE12FB9A40C}"/>
              </a:ext>
            </a:extLst>
          </p:cNvPr>
          <p:cNvSpPr txBox="1"/>
          <p:nvPr/>
        </p:nvSpPr>
        <p:spPr>
          <a:xfrm>
            <a:off x="4619776" y="2011680"/>
            <a:ext cx="64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283CE8F-33AB-42CF-926C-20D2AC1C5D22}"/>
              </a:ext>
            </a:extLst>
          </p:cNvPr>
          <p:cNvSpPr txBox="1"/>
          <p:nvPr/>
        </p:nvSpPr>
        <p:spPr>
          <a:xfrm>
            <a:off x="7779189" y="6521240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2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เดือน ม.ค.</a:t>
            </a:r>
          </a:p>
        </p:txBody>
      </p:sp>
    </p:spTree>
    <p:extLst>
      <p:ext uri="{BB962C8B-B14F-4D97-AF65-F5344CB8AC3E}">
        <p14:creationId xmlns:p14="http://schemas.microsoft.com/office/powerpoint/2010/main" val="3392695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4827" y="-23616"/>
            <a:ext cx="9172475" cy="950630"/>
            <a:chOff x="-14827" y="-23616"/>
            <a:chExt cx="9172475" cy="950630"/>
          </a:xfrm>
          <a:solidFill>
            <a:srgbClr val="008080"/>
          </a:solidFill>
        </p:grpSpPr>
        <p:sp>
          <p:nvSpPr>
            <p:cNvPr id="8" name="Rectangle 7"/>
            <p:cNvSpPr/>
            <p:nvPr/>
          </p:nvSpPr>
          <p:spPr>
            <a:xfrm>
              <a:off x="-14827" y="-23616"/>
              <a:ext cx="9172475" cy="95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800">
                <a:solidFill>
                  <a:prstClr val="white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-14827" y="843889"/>
              <a:ext cx="9158827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-12555" y="777868"/>
              <a:ext cx="9158827" cy="0"/>
            </a:xfrm>
            <a:prstGeom prst="line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541236267"/>
              </p:ext>
            </p:extLst>
          </p:nvPr>
        </p:nvGraphicFramePr>
        <p:xfrm>
          <a:off x="473023" y="1315800"/>
          <a:ext cx="4752528" cy="4355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 rot="16200000">
            <a:off x="-1617496" y="3223131"/>
            <a:ext cx="3816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กิกะวัตต์</a:t>
            </a:r>
            <a:r>
              <a: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ชั่วโมง (</a:t>
            </a:r>
            <a:r>
              <a:rPr lang="en-US" sz="14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GWh</a:t>
            </a: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635700764"/>
              </p:ext>
            </p:extLst>
          </p:nvPr>
        </p:nvGraphicFramePr>
        <p:xfrm>
          <a:off x="5148064" y="1656096"/>
          <a:ext cx="4442773" cy="3765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947800" y="5317414"/>
            <a:ext cx="2690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รวมทั้งสิ้น	1</a:t>
            </a:r>
            <a:r>
              <a:rPr lang="en-US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6,003</a:t>
            </a:r>
            <a:r>
              <a:rPr lang="th-TH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GWh</a:t>
            </a:r>
            <a:endParaRPr lang="th-TH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395536" y="-122920"/>
            <a:ext cx="6738726" cy="9604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80008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altLang="th-TH" sz="28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การผลิตไฟฟ้าจากเชื้อเพลิงชนิดต่างๆ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92080" y="1289447"/>
            <a:ext cx="38335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7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สัดส่วนการผลิตไฟฟ้า</a:t>
            </a:r>
          </a:p>
          <a:p>
            <a:pPr algn="ctr"/>
            <a:r>
              <a:rPr lang="th-TH" sz="17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จากเชื้อเพลิงชนิดต่างๆ</a:t>
            </a:r>
          </a:p>
        </p:txBody>
      </p:sp>
      <p:cxnSp>
        <p:nvCxnSpPr>
          <p:cNvPr id="28" name="Elbow Connector 27"/>
          <p:cNvCxnSpPr>
            <a:cxnSpLocks/>
          </p:cNvCxnSpPr>
          <p:nvPr/>
        </p:nvCxnSpPr>
        <p:spPr>
          <a:xfrm>
            <a:off x="5403585" y="4114800"/>
            <a:ext cx="383210" cy="73046"/>
          </a:xfrm>
          <a:prstGeom prst="bentConnector3">
            <a:avLst>
              <a:gd name="adj1" fmla="val 179"/>
            </a:avLst>
          </a:pr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629400" y="3500735"/>
            <a:ext cx="1211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2400" b="1" baseline="30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1716" y="5729426"/>
            <a:ext cx="3273872" cy="70788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808038" indent="-808038">
              <a:tabLst>
                <a:tab pos="628650" algn="l"/>
                <a:tab pos="903288" algn="l"/>
              </a:tabLst>
            </a:pP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</a:t>
            </a: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(1)		การผลิตไฟฟ้าในที่นี้ยังไม่รวมการผลิตไฟฟ้า</a:t>
            </a:r>
          </a:p>
          <a:p>
            <a:pPr marL="808038" indent="-808038">
              <a:tabLst>
                <a:tab pos="628650" algn="l"/>
                <a:tab pos="903288" algn="l"/>
              </a:tabLst>
            </a:pP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ของผู้ผลิตไฟฟ้าใช้เอง 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(IPS)</a:t>
            </a:r>
          </a:p>
          <a:p>
            <a:pPr marL="808038" indent="-808038">
              <a:tabLst>
                <a:tab pos="628650" algn="l"/>
                <a:tab pos="903288" algn="l"/>
              </a:tabLst>
            </a:pP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(2)		การผลิตไฟฟ้าจากน้ำมันรวมการผลิตไฟฟ้า	จากน้ำมันปาล์มของโรงไฟฟ้าบางปะกง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02000" y="5930029"/>
            <a:ext cx="4889200" cy="701506"/>
            <a:chOff x="611560" y="5861005"/>
            <a:chExt cx="4950015" cy="809114"/>
          </a:xfrm>
        </p:grpSpPr>
        <p:sp>
          <p:nvSpPr>
            <p:cNvPr id="48" name="Rounded Rectangle 47"/>
            <p:cNvSpPr/>
            <p:nvPr/>
          </p:nvSpPr>
          <p:spPr>
            <a:xfrm>
              <a:off x="611560" y="5861005"/>
              <a:ext cx="4950015" cy="809114"/>
            </a:xfrm>
            <a:prstGeom prst="roundRect">
              <a:avLst>
                <a:gd name="adj" fmla="val 32270"/>
              </a:avLst>
            </a:prstGeom>
            <a:solidFill>
              <a:srgbClr val="B5AC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660251" y="5896240"/>
              <a:ext cx="4847853" cy="719585"/>
            </a:xfrm>
            <a:prstGeom prst="roundRect">
              <a:avLst>
                <a:gd name="adj" fmla="val 32270"/>
              </a:avLst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  <p:pic>
        <p:nvPicPr>
          <p:cNvPr id="52" name="Picture 7" descr="D:\7. Infographic EPPO\Picture icon\Color Icon\pcokMeqcE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98"/>
          <a:stretch/>
        </p:blipFill>
        <p:spPr bwMode="auto">
          <a:xfrm>
            <a:off x="253222" y="5799638"/>
            <a:ext cx="857231" cy="837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7" name="Elbow Connector 56"/>
          <p:cNvCxnSpPr/>
          <p:nvPr/>
        </p:nvCxnSpPr>
        <p:spPr>
          <a:xfrm flipV="1">
            <a:off x="5639235" y="4446718"/>
            <a:ext cx="254233" cy="16543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907162" y="5985313"/>
            <a:ext cx="4813980" cy="600164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การผลิตไฟฟ้า        </a:t>
            </a:r>
            <a:r>
              <a:rPr lang="en-US" sz="11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5.8%</a:t>
            </a:r>
            <a:r>
              <a:rPr lang="th-TH" sz="11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3"/>
              </a:rPr>
              <a:t>โดยลดลงในส่วนของการผลิตไฟฟ้าจาก</a:t>
            </a:r>
          </a:p>
          <a:p>
            <a:pPr algn="ctr"/>
            <a:r>
              <a: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3"/>
              </a:rPr>
              <a:t>ก๊าซธรรมชาติ และถ่านหิน</a:t>
            </a:r>
            <a:r>
              <a:rPr lang="en-US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3"/>
              </a:rPr>
              <a:t>/</a:t>
            </a:r>
            <a:r>
              <a: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3"/>
              </a:rPr>
              <a:t>ลิกไนต์ สำหรับการผลิตไฟฟ้าจากน้ำมัน</a:t>
            </a:r>
            <a:br>
              <a: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3"/>
              </a:rPr>
            </a:br>
            <a:r>
              <a: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3"/>
              </a:rPr>
              <a:t>พลังน้ำ ไฟฟ้านำเข้า และพลังงานหมุนเวียนมีปริมาณลดลง</a:t>
            </a:r>
            <a:endParaRPr lang="th-TH" sz="11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63404" y="3748569"/>
            <a:ext cx="1260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2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ก๊าซธรรมชาติ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231356" y="2797726"/>
            <a:ext cx="1721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2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ถ่านหินนำเข้า/ลิกไนต์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175759" y="2094756"/>
            <a:ext cx="1721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2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นำเข้า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183265" y="1704201"/>
            <a:ext cx="1721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2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พลังงานหมุนเวียน</a:t>
            </a:r>
          </a:p>
        </p:txBody>
      </p:sp>
      <p:sp>
        <p:nvSpPr>
          <p:cNvPr id="4" name="Striped Right Arrow 3"/>
          <p:cNvSpPr/>
          <p:nvPr/>
        </p:nvSpPr>
        <p:spPr>
          <a:xfrm rot="16200000" flipH="1">
            <a:off x="2229259" y="5972300"/>
            <a:ext cx="189682" cy="228600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58951" y="6521240"/>
            <a:ext cx="485049" cy="336760"/>
          </a:xfrm>
        </p:spPr>
        <p:txBody>
          <a:bodyPr/>
          <a:lstStyle/>
          <a:p>
            <a:pPr algn="r">
              <a:defRPr/>
            </a:pPr>
            <a:fld id="{C4B07653-756C-4964-8F69-7810C956AD0D}" type="slidenum">
              <a:rPr lang="th-TH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r">
                <a:defRPr/>
              </a:pPr>
              <a:t>4</a:t>
            </a:fld>
            <a:endParaRPr lang="th-TH" dirty="0">
              <a:solidFill>
                <a:prstClr val="black">
                  <a:tint val="75000"/>
                </a:prst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7EF68C6-5B23-427C-B16B-4B007FD70EEF}"/>
              </a:ext>
            </a:extLst>
          </p:cNvPr>
          <p:cNvSpPr txBox="1"/>
          <p:nvPr/>
        </p:nvSpPr>
        <p:spPr>
          <a:xfrm>
            <a:off x="7779189" y="6521240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2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เดือน ม.ค.</a:t>
            </a:r>
          </a:p>
        </p:txBody>
      </p:sp>
    </p:spTree>
    <p:extLst>
      <p:ext uri="{BB962C8B-B14F-4D97-AF65-F5344CB8AC3E}">
        <p14:creationId xmlns:p14="http://schemas.microsoft.com/office/powerpoint/2010/main" val="667623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4827" y="-23616"/>
            <a:ext cx="9172475" cy="950630"/>
            <a:chOff x="-14827" y="-23616"/>
            <a:chExt cx="9172475" cy="950630"/>
          </a:xfrm>
          <a:solidFill>
            <a:srgbClr val="008080"/>
          </a:solidFill>
        </p:grpSpPr>
        <p:sp>
          <p:nvSpPr>
            <p:cNvPr id="8" name="Rectangle 7"/>
            <p:cNvSpPr/>
            <p:nvPr/>
          </p:nvSpPr>
          <p:spPr>
            <a:xfrm>
              <a:off x="-14827" y="-23616"/>
              <a:ext cx="9172475" cy="95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-14827" y="843889"/>
              <a:ext cx="9158827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-12555" y="777868"/>
              <a:ext cx="9158827" cy="0"/>
            </a:xfrm>
            <a:prstGeom prst="line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82"/>
          <p:cNvSpPr txBox="1">
            <a:spLocks noChangeArrowheads="1"/>
          </p:cNvSpPr>
          <p:nvPr/>
        </p:nvSpPr>
        <p:spPr>
          <a:xfrm>
            <a:off x="395536" y="17328"/>
            <a:ext cx="8229600" cy="6651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80008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การใช้เชื้อเพลิงในการผลิตไฟฟ้าของ กฟผ.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821698945"/>
              </p:ext>
            </p:extLst>
          </p:nvPr>
        </p:nvGraphicFramePr>
        <p:xfrm>
          <a:off x="4732271" y="1149492"/>
          <a:ext cx="1926800" cy="3867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14336" y="499551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48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ก๊าซธรรมชาติ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19088" y="5333668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srgbClr val="000048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48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MMSCFD</a:t>
            </a: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srgbClr val="000048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66647" y="1073591"/>
            <a:ext cx="2118513" cy="4562345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2183" y="49687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48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น้ำมันเตา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4632" y="5314891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srgbClr val="000048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(ล้านลิตร)</a:t>
            </a:r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3886673728"/>
              </p:ext>
            </p:extLst>
          </p:nvPr>
        </p:nvGraphicFramePr>
        <p:xfrm>
          <a:off x="2489386" y="1101476"/>
          <a:ext cx="1940448" cy="3867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482097" y="497604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48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ดีเซล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27793" y="5314605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srgbClr val="000048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(ล้านลิตร)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400354" y="1073590"/>
            <a:ext cx="2118513" cy="4562345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31982" y="1076455"/>
            <a:ext cx="2118513" cy="4562345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693688695"/>
              </p:ext>
            </p:extLst>
          </p:nvPr>
        </p:nvGraphicFramePr>
        <p:xfrm>
          <a:off x="248464" y="1109030"/>
          <a:ext cx="1940448" cy="3867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914399" y="6021288"/>
            <a:ext cx="6611642" cy="722626"/>
            <a:chOff x="109531" y="5673560"/>
            <a:chExt cx="5952626" cy="1115066"/>
          </a:xfrm>
        </p:grpSpPr>
        <p:sp>
          <p:nvSpPr>
            <p:cNvPr id="51" name="Rounded Rectangle 50"/>
            <p:cNvSpPr/>
            <p:nvPr/>
          </p:nvSpPr>
          <p:spPr>
            <a:xfrm>
              <a:off x="109531" y="5673560"/>
              <a:ext cx="5952626" cy="1115066"/>
            </a:xfrm>
            <a:prstGeom prst="roundRect">
              <a:avLst>
                <a:gd name="adj" fmla="val 16876"/>
              </a:avLst>
            </a:prstGeom>
            <a:solidFill>
              <a:srgbClr val="B5AC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139062" y="5727061"/>
              <a:ext cx="5894148" cy="996877"/>
            </a:xfrm>
            <a:prstGeom prst="roundRect">
              <a:avLst>
                <a:gd name="adj" fmla="val 19729"/>
              </a:avLst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5123" name="Picture 3" descr="C:\Users\User\Desktop\Energy Graph_Edit Pattern\Infographic\Black and White\15642-20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22370"/>
            <a:ext cx="1012664" cy="101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User\Desktop\Energy Graph_Edit Pattern\Infographic\Color Icon\Oil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712" y="5165515"/>
            <a:ext cx="493858" cy="37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Energy Graph_Edit Pattern\Infographic\Color Icon\gascan 1.png0819ab92-d59d-4d59-aad4-5cc5564f7cf9Large.jpg"/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t="14490" r="8806" b="4817"/>
          <a:stretch/>
        </p:blipFill>
        <p:spPr bwMode="auto">
          <a:xfrm>
            <a:off x="3818798" y="5153899"/>
            <a:ext cx="341833" cy="360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Energy Graph_Edit Pattern\Infographic\Color Icon\icon_gas.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81" t="2627" r="23887" b="6394"/>
          <a:stretch/>
        </p:blipFill>
        <p:spPr bwMode="auto">
          <a:xfrm>
            <a:off x="6393519" y="5221340"/>
            <a:ext cx="228650" cy="34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1162032" y="6152346"/>
            <a:ext cx="6229368" cy="4770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เมื่อเทียบกับช่วงเดียวกันของปีก่อนการใช้</a:t>
            </a:r>
            <a:r>
              <a:rPr lang="th-TH" sz="125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ก๊าซธรรมชาติ </a:t>
            </a:r>
            <a:r>
              <a:rPr kumimoji="0" lang="th-TH" sz="12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และลิกไนต์ </a:t>
            </a:r>
            <a:br>
              <a:rPr kumimoji="0" lang="th-TH" sz="12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th-TH" sz="12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ในการผลิตไฟฟ้าของ กฟผ.</a:t>
            </a:r>
            <a:r>
              <a:rPr kumimoji="0" lang="en-US" sz="12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12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ลดลง ในขณะที่การใช้น้ำมันดีเซล เพิ่มขึ้น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108129" y="5638800"/>
            <a:ext cx="4883471" cy="4001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808038" marR="0" lvl="0" indent="-808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27063" algn="l"/>
                <a:tab pos="900113" algn="l"/>
              </a:tabLst>
              <a:defRPr/>
            </a:pP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</a:t>
            </a: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	</a:t>
            </a: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ไม่รวมน้ำมันปาล์มที่ใช้ในโรงไฟฟ้าบาง</a:t>
            </a:r>
            <a:r>
              <a:rPr kumimoji="0" lang="th-TH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ปะกง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8038" marR="0" lvl="0" indent="-808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27063" algn="l"/>
                <a:tab pos="900113" algn="l"/>
              </a:tabLst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(2) %growth </a:t>
            </a: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เทียบกับช่วงเดียวกันของปีก่อน</a:t>
            </a:r>
          </a:p>
        </p:txBody>
      </p:sp>
      <p:sp>
        <p:nvSpPr>
          <p:cNvPr id="5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58951" y="6521240"/>
            <a:ext cx="485049" cy="3367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07653-756C-4964-8F69-7810C956AD0D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h-TH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4024311" y="3505200"/>
            <a:ext cx="623889" cy="498022"/>
            <a:chOff x="3839991" y="3906652"/>
            <a:chExt cx="623889" cy="498022"/>
          </a:xfrm>
        </p:grpSpPr>
        <p:sp>
          <p:nvSpPr>
            <p:cNvPr id="70" name="Rectangle 69"/>
            <p:cNvSpPr/>
            <p:nvPr/>
          </p:nvSpPr>
          <p:spPr>
            <a:xfrm>
              <a:off x="3839991" y="3906652"/>
              <a:ext cx="62388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 3"/>
                </a:rPr>
                <a:t>74</a:t>
              </a:r>
              <a:r>
                <a:rPr kumimoji="0" lang="th-TH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 3"/>
                </a:rPr>
                <a:t>.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 3"/>
                </a:rPr>
                <a:t>1%</a:t>
              </a:r>
              <a:endParaRPr kumimoji="0" lang="th-TH" sz="10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Striped Right Arrow 73"/>
            <p:cNvSpPr/>
            <p:nvPr/>
          </p:nvSpPr>
          <p:spPr>
            <a:xfrm rot="16200000">
              <a:off x="4002350" y="4143428"/>
              <a:ext cx="233034" cy="289457"/>
            </a:xfrm>
            <a:prstGeom prst="stripedRightArrow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61" name="Chart 60">
            <a:extLst>
              <a:ext uri="{FF2B5EF4-FFF2-40B4-BE49-F238E27FC236}">
                <a16:creationId xmlns:a16="http://schemas.microsoft.com/office/drawing/2014/main" id="{13FB6BB0-B99C-4D12-A2A1-4B65328AA1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8782101"/>
              </p:ext>
            </p:extLst>
          </p:nvPr>
        </p:nvGraphicFramePr>
        <p:xfrm>
          <a:off x="6941073" y="1149492"/>
          <a:ext cx="1967744" cy="3867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62" name="TextBox 61">
            <a:extLst>
              <a:ext uri="{FF2B5EF4-FFF2-40B4-BE49-F238E27FC236}">
                <a16:creationId xmlns:a16="http://schemas.microsoft.com/office/drawing/2014/main" id="{CDA47549-EE6D-408A-BFFD-1E17B8556868}"/>
              </a:ext>
            </a:extLst>
          </p:cNvPr>
          <p:cNvSpPr txBox="1"/>
          <p:nvPr/>
        </p:nvSpPr>
        <p:spPr>
          <a:xfrm>
            <a:off x="7002490" y="5016505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000048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ลิกไนต์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94D4C12-8732-49FE-93C6-8B91D696E4C3}"/>
              </a:ext>
            </a:extLst>
          </p:cNvPr>
          <p:cNvSpPr txBox="1"/>
          <p:nvPr/>
        </p:nvSpPr>
        <p:spPr>
          <a:xfrm>
            <a:off x="7434538" y="534703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srgbClr val="000048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(ล้านตัน)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7C9D39F-D24C-4191-A478-3568200DFDB2}"/>
              </a:ext>
            </a:extLst>
          </p:cNvPr>
          <p:cNvSpPr/>
          <p:nvPr/>
        </p:nvSpPr>
        <p:spPr>
          <a:xfrm>
            <a:off x="6865689" y="1076454"/>
            <a:ext cx="2118513" cy="4562345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6" name="Picture 4" descr="C:\Users\User\Desktop\Energy Graph_Edit Pattern\Infographic\Black and White\-1x-1.jpg">
            <a:extLst>
              <a:ext uri="{FF2B5EF4-FFF2-40B4-BE49-F238E27FC236}">
                <a16:creationId xmlns:a16="http://schemas.microsoft.com/office/drawing/2014/main" id="{5C6BEEA3-BE54-4219-9D79-34DD804A3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942" y="5234989"/>
            <a:ext cx="389583" cy="259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1" name="Group 80">
            <a:extLst>
              <a:ext uri="{FF2B5EF4-FFF2-40B4-BE49-F238E27FC236}">
                <a16:creationId xmlns:a16="http://schemas.microsoft.com/office/drawing/2014/main" id="{B5EEEEA9-BA20-48D4-9220-B0266F2D7B0A}"/>
              </a:ext>
            </a:extLst>
          </p:cNvPr>
          <p:cNvGrpSpPr/>
          <p:nvPr/>
        </p:nvGrpSpPr>
        <p:grpSpPr>
          <a:xfrm>
            <a:off x="8358250" y="3586859"/>
            <a:ext cx="542136" cy="518120"/>
            <a:chOff x="1641340" y="3863051"/>
            <a:chExt cx="542136" cy="51812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D01AFF3-FB09-45FD-9017-C08A4E0CADCC}"/>
                </a:ext>
              </a:extLst>
            </p:cNvPr>
            <p:cNvSpPr/>
            <p:nvPr/>
          </p:nvSpPr>
          <p:spPr>
            <a:xfrm>
              <a:off x="1641340" y="4134950"/>
              <a:ext cx="542136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 3"/>
                </a:rPr>
                <a:t>5.2%</a:t>
              </a:r>
              <a:endParaRPr kumimoji="0" lang="th-TH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Striped Right Arrow 64">
              <a:extLst>
                <a:ext uri="{FF2B5EF4-FFF2-40B4-BE49-F238E27FC236}">
                  <a16:creationId xmlns:a16="http://schemas.microsoft.com/office/drawing/2014/main" id="{49AD91B7-098B-4CAC-9696-CD20D746FB0D}"/>
                </a:ext>
              </a:extLst>
            </p:cNvPr>
            <p:cNvSpPr/>
            <p:nvPr/>
          </p:nvSpPr>
          <p:spPr>
            <a:xfrm rot="16200000" flipH="1">
              <a:off x="1764863" y="3854688"/>
              <a:ext cx="247557" cy="264284"/>
            </a:xfrm>
            <a:prstGeom prst="striped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rPr>
                <a:t> 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87ABC63D-AC3A-4AB0-8D4B-B62336036E89}"/>
              </a:ext>
            </a:extLst>
          </p:cNvPr>
          <p:cNvSpPr txBox="1"/>
          <p:nvPr/>
        </p:nvSpPr>
        <p:spPr>
          <a:xfrm>
            <a:off x="7779189" y="6521240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2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เดือน ม.ค.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7E2C28B-6641-4452-8575-37869CA63219}"/>
              </a:ext>
            </a:extLst>
          </p:cNvPr>
          <p:cNvCxnSpPr/>
          <p:nvPr/>
        </p:nvCxnSpPr>
        <p:spPr>
          <a:xfrm>
            <a:off x="1648484" y="1260000"/>
            <a:ext cx="0" cy="360000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641AEE6-3CA5-4971-997F-AB9ACAD5E48D}"/>
              </a:ext>
            </a:extLst>
          </p:cNvPr>
          <p:cNvCxnSpPr/>
          <p:nvPr/>
        </p:nvCxnSpPr>
        <p:spPr>
          <a:xfrm>
            <a:off x="4038600" y="1260000"/>
            <a:ext cx="0" cy="360000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0DAB7F0-2F86-438E-8FA1-76A7B344093D}"/>
              </a:ext>
            </a:extLst>
          </p:cNvPr>
          <p:cNvCxnSpPr/>
          <p:nvPr/>
        </p:nvCxnSpPr>
        <p:spPr>
          <a:xfrm>
            <a:off x="6119750" y="1260000"/>
            <a:ext cx="0" cy="360000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1A89925-0CB7-4B4A-B6A1-31DBE8D29A26}"/>
              </a:ext>
            </a:extLst>
          </p:cNvPr>
          <p:cNvCxnSpPr/>
          <p:nvPr/>
        </p:nvCxnSpPr>
        <p:spPr>
          <a:xfrm>
            <a:off x="8358250" y="1260000"/>
            <a:ext cx="0" cy="360000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48D3874-F64E-4612-B484-4ADAD3470DBF}"/>
              </a:ext>
            </a:extLst>
          </p:cNvPr>
          <p:cNvGrpSpPr/>
          <p:nvPr/>
        </p:nvGrpSpPr>
        <p:grpSpPr>
          <a:xfrm>
            <a:off x="6106287" y="2581284"/>
            <a:ext cx="623889" cy="518120"/>
            <a:chOff x="1600464" y="3863051"/>
            <a:chExt cx="623889" cy="518120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238DE135-3387-44F4-AAF6-B923ECA349E2}"/>
                </a:ext>
              </a:extLst>
            </p:cNvPr>
            <p:cNvSpPr/>
            <p:nvPr/>
          </p:nvSpPr>
          <p:spPr>
            <a:xfrm>
              <a:off x="1600464" y="4134950"/>
              <a:ext cx="62388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 3"/>
                </a:rPr>
                <a:t>17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 3"/>
                </a:rPr>
                <a:t>.</a:t>
              </a:r>
              <a:r>
                <a:rPr kumimoji="0" lang="th-TH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 3"/>
                </a:rPr>
                <a:t>5</a:t>
              </a: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 3"/>
                </a:rPr>
                <a:t>%</a:t>
              </a:r>
              <a:endParaRPr kumimoji="0" lang="th-TH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Striped Right Arrow 64">
              <a:extLst>
                <a:ext uri="{FF2B5EF4-FFF2-40B4-BE49-F238E27FC236}">
                  <a16:creationId xmlns:a16="http://schemas.microsoft.com/office/drawing/2014/main" id="{CB769FF2-40A0-4F8A-BB0B-EBA98A551B62}"/>
                </a:ext>
              </a:extLst>
            </p:cNvPr>
            <p:cNvSpPr/>
            <p:nvPr/>
          </p:nvSpPr>
          <p:spPr>
            <a:xfrm rot="16200000" flipH="1">
              <a:off x="1764863" y="3854688"/>
              <a:ext cx="247557" cy="264284"/>
            </a:xfrm>
            <a:prstGeom prst="striped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Cordia New" panose="020B0304020202020204" pitchFamily="34" charset="-34"/>
                </a:rPr>
                <a:t> 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871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33">
            <a:extLst>
              <a:ext uri="{FF2B5EF4-FFF2-40B4-BE49-F238E27FC236}">
                <a16:creationId xmlns:a16="http://schemas.microsoft.com/office/drawing/2014/main" id="{7C614985-3563-4553-837D-63C814E4055E}"/>
              </a:ext>
            </a:extLst>
          </p:cNvPr>
          <p:cNvSpPr/>
          <p:nvPr/>
        </p:nvSpPr>
        <p:spPr>
          <a:xfrm>
            <a:off x="2155947" y="1455830"/>
            <a:ext cx="2194560" cy="548640"/>
          </a:xfrm>
          <a:prstGeom prst="roundRect">
            <a:avLst>
              <a:gd name="adj" fmla="val 26764"/>
            </a:avLst>
          </a:prstGeom>
          <a:solidFill>
            <a:srgbClr val="9966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en-US" sz="1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14827" y="-23616"/>
            <a:ext cx="9172475" cy="950630"/>
            <a:chOff x="-14827" y="-23616"/>
            <a:chExt cx="9172475" cy="950630"/>
          </a:xfrm>
          <a:solidFill>
            <a:srgbClr val="008080"/>
          </a:solidFill>
        </p:grpSpPr>
        <p:sp>
          <p:nvSpPr>
            <p:cNvPr id="8" name="Rectangle 7"/>
            <p:cNvSpPr/>
            <p:nvPr/>
          </p:nvSpPr>
          <p:spPr>
            <a:xfrm>
              <a:off x="-14827" y="-23616"/>
              <a:ext cx="9172475" cy="95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-14827" y="843889"/>
              <a:ext cx="9158827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-12555" y="777868"/>
              <a:ext cx="9158827" cy="0"/>
            </a:xfrm>
            <a:prstGeom prst="line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itle 2"/>
          <p:cNvSpPr txBox="1">
            <a:spLocks/>
          </p:cNvSpPr>
          <p:nvPr/>
        </p:nvSpPr>
        <p:spPr>
          <a:xfrm>
            <a:off x="446856" y="-81888"/>
            <a:ext cx="82296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ความต้องการพลังไฟฟ้าสูงสุดในระบบ 3 การไฟฟ้า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045472129"/>
              </p:ext>
            </p:extLst>
          </p:nvPr>
        </p:nvGraphicFramePr>
        <p:xfrm>
          <a:off x="683568" y="1474902"/>
          <a:ext cx="8064896" cy="4964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 rot="16200000">
            <a:off x="-389390" y="3739211"/>
            <a:ext cx="1537800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เมกะวัตต์ 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MW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19200" y="6535558"/>
            <a:ext cx="58730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th-TH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ความต้องการพลังไฟฟ้าสูงสุดในระบบ 3 การไฟฟ้า ยังไม่รวมผู้ผลิตไฟฟ้าใช้เอง (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IPS)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31920" y="3108960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algn="ctr">
              <a:defRPr sz="1400" b="1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kumimoji="0" lang="th-TH" sz="12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0B7611A-08CB-401F-9BA8-B54265054244}"/>
              </a:ext>
            </a:extLst>
          </p:cNvPr>
          <p:cNvSpPr txBox="1"/>
          <p:nvPr/>
        </p:nvSpPr>
        <p:spPr>
          <a:xfrm>
            <a:off x="3931920" y="2362200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algn="ctr">
              <a:defRPr sz="1400" b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kumimoji="0" lang="th-TH" sz="12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0B7611A-08CB-401F-9BA8-B54265054244}"/>
              </a:ext>
            </a:extLst>
          </p:cNvPr>
          <p:cNvSpPr txBox="1"/>
          <p:nvPr/>
        </p:nvSpPr>
        <p:spPr>
          <a:xfrm>
            <a:off x="3931920" y="3749040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algn="ctr">
              <a:defRPr sz="1400" b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kumimoji="0" lang="th-TH" sz="1200" b="1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58951" y="6521240"/>
            <a:ext cx="485049" cy="3367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07653-756C-4964-8F69-7810C956AD0D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th-TH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6923670-A1EC-460D-8144-EE55953BD7E3}"/>
              </a:ext>
            </a:extLst>
          </p:cNvPr>
          <p:cNvSpPr txBox="1"/>
          <p:nvPr/>
        </p:nvSpPr>
        <p:spPr>
          <a:xfrm>
            <a:off x="3328126" y="2107012"/>
            <a:ext cx="8367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algn="ctr">
              <a:defRPr sz="1400" b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kumimoji="0" lang="th-TH" sz="1200" b="1" i="0" u="none" strike="noStrike" kern="120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59FF49-C69D-4FEA-8971-D1B17D30E716}"/>
              </a:ext>
            </a:extLst>
          </p:cNvPr>
          <p:cNvSpPr txBox="1"/>
          <p:nvPr/>
        </p:nvSpPr>
        <p:spPr>
          <a:xfrm>
            <a:off x="2211708" y="148934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 </a:t>
            </a:r>
            <a:r>
              <a:rPr lang="th-TH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เม.ย. 2565 เวลา 14.30 น.</a:t>
            </a:r>
            <a:endParaRPr lang="en-US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ounded Rectangle 33">
            <a:extLst>
              <a:ext uri="{FF2B5EF4-FFF2-40B4-BE49-F238E27FC236}">
                <a16:creationId xmlns:a16="http://schemas.microsoft.com/office/drawing/2014/main" id="{3F8FF417-0210-4CC2-95BA-025F6F0C9825}"/>
              </a:ext>
            </a:extLst>
          </p:cNvPr>
          <p:cNvSpPr/>
          <p:nvPr/>
        </p:nvSpPr>
        <p:spPr>
          <a:xfrm>
            <a:off x="1447800" y="5561922"/>
            <a:ext cx="2210718" cy="504056"/>
          </a:xfrm>
          <a:prstGeom prst="roundRect">
            <a:avLst>
              <a:gd name="adj" fmla="val 26764"/>
            </a:avLst>
          </a:prstGeom>
          <a:solidFill>
            <a:srgbClr val="82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h-TH" sz="1000" b="1" dirty="0">
                <a:solidFill>
                  <a:srgbClr val="A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ม.ค. 25</a:t>
            </a:r>
            <a:r>
              <a:rPr lang="en-US" sz="1000" b="1" dirty="0">
                <a:solidFill>
                  <a:srgbClr val="A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th-TH" sz="1000" b="1" dirty="0">
                <a:solidFill>
                  <a:srgbClr val="A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 เวลา 18:44 น.</a:t>
            </a:r>
          </a:p>
          <a:p>
            <a:pPr lvl="0" algn="ctr">
              <a:spcBef>
                <a:spcPts val="600"/>
              </a:spcBef>
              <a:defRPr/>
            </a:pPr>
            <a:r>
              <a:rPr lang="th-TH" sz="1000" b="1" dirty="0">
                <a:solidFill>
                  <a:srgbClr val="A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26,517 </a:t>
            </a:r>
            <a:r>
              <a:rPr lang="en-US" sz="1000" b="1" dirty="0">
                <a:solidFill>
                  <a:srgbClr val="A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EB299FB-FFC0-46D2-83B5-AEA32876495A}"/>
              </a:ext>
            </a:extLst>
          </p:cNvPr>
          <p:cNvSpPr txBox="1"/>
          <p:nvPr/>
        </p:nvSpPr>
        <p:spPr>
          <a:xfrm>
            <a:off x="1319236" y="5296775"/>
            <a:ext cx="836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algn="ctr">
              <a:defRPr sz="1400" b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A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srgbClr val="A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66</a:t>
            </a:r>
          </a:p>
        </p:txBody>
      </p:sp>
    </p:spTree>
    <p:extLst>
      <p:ext uri="{BB962C8B-B14F-4D97-AF65-F5344CB8AC3E}">
        <p14:creationId xmlns:p14="http://schemas.microsoft.com/office/powerpoint/2010/main" val="2970788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4827" y="-23616"/>
            <a:ext cx="9172475" cy="950630"/>
            <a:chOff x="-14827" y="-23616"/>
            <a:chExt cx="9172475" cy="950630"/>
          </a:xfrm>
          <a:solidFill>
            <a:srgbClr val="008080"/>
          </a:solidFill>
        </p:grpSpPr>
        <p:sp>
          <p:nvSpPr>
            <p:cNvPr id="8" name="Rectangle 7"/>
            <p:cNvSpPr/>
            <p:nvPr/>
          </p:nvSpPr>
          <p:spPr>
            <a:xfrm>
              <a:off x="-14827" y="-23616"/>
              <a:ext cx="9172475" cy="95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800">
                <a:solidFill>
                  <a:prstClr val="white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-14827" y="843889"/>
              <a:ext cx="9158827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-12555" y="777868"/>
              <a:ext cx="9158827" cy="0"/>
            </a:xfrm>
            <a:prstGeom prst="line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5361300" y="1184119"/>
            <a:ext cx="368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สัดส่วนการใช้ไฟฟ้า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77368" y="71920"/>
            <a:ext cx="6728678" cy="6445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altLang="th-TH" sz="28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การใช้ไฟฟ้า</a:t>
            </a:r>
            <a:r>
              <a:rPr lang="th-TH" sz="28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ในระบบ 3 การไฟฟ้า</a:t>
            </a:r>
            <a:endParaRPr lang="th-TH" altLang="th-TH" sz="28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23432" y="5461942"/>
            <a:ext cx="3112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รวมทั้งสิ้น 14,67</a:t>
            </a:r>
            <a:r>
              <a:rPr lang="en-US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GWh</a:t>
            </a:r>
            <a:endParaRPr lang="th-TH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493951" y="3351346"/>
            <a:ext cx="3569336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กิกะวัตต์</a:t>
            </a:r>
            <a:r>
              <a: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ชั่วโมง (</a:t>
            </a:r>
            <a:r>
              <a:rPr lang="en-US" sz="14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GWh</a:t>
            </a: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2736864869"/>
              </p:ext>
            </p:extLst>
          </p:nvPr>
        </p:nvGraphicFramePr>
        <p:xfrm>
          <a:off x="444607" y="1660581"/>
          <a:ext cx="5135506" cy="4081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117581546"/>
              </p:ext>
            </p:extLst>
          </p:nvPr>
        </p:nvGraphicFramePr>
        <p:xfrm>
          <a:off x="5289104" y="1720566"/>
          <a:ext cx="446449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745052" y="3442915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  <a:r>
              <a:rPr lang="th-TH" sz="2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66</a:t>
            </a:r>
            <a:r>
              <a:rPr lang="th-TH" sz="2400" b="1" baseline="30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endParaRPr lang="en-US" sz="2400" b="1" baseline="30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039324" y="5811376"/>
            <a:ext cx="3748700" cy="881803"/>
            <a:chOff x="391253" y="5811376"/>
            <a:chExt cx="3748700" cy="881803"/>
          </a:xfrm>
        </p:grpSpPr>
        <p:grpSp>
          <p:nvGrpSpPr>
            <p:cNvPr id="6" name="Group 5"/>
            <p:cNvGrpSpPr/>
            <p:nvPr/>
          </p:nvGrpSpPr>
          <p:grpSpPr>
            <a:xfrm>
              <a:off x="906411" y="6075880"/>
              <a:ext cx="3233542" cy="555562"/>
              <a:chOff x="906410" y="6075880"/>
              <a:chExt cx="4148461" cy="555562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906410" y="6075880"/>
                <a:ext cx="4148461" cy="555562"/>
              </a:xfrm>
              <a:prstGeom prst="roundRect">
                <a:avLst>
                  <a:gd name="adj" fmla="val 32270"/>
                </a:avLst>
              </a:prstGeom>
              <a:solidFill>
                <a:srgbClr val="B5AC7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966248" y="6131806"/>
                <a:ext cx="4016908" cy="445734"/>
              </a:xfrm>
              <a:prstGeom prst="roundRect">
                <a:avLst>
                  <a:gd name="adj" fmla="val 32270"/>
                </a:avLst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1371033" y="6202034"/>
              <a:ext cx="27130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การใช้ไฟฟ้า         </a:t>
              </a:r>
              <a:r>
                <a:rPr lang="th-TH" sz="16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</a:t>
              </a:r>
              <a:r>
                <a:rPr lang="en-US" sz="16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.8%</a:t>
              </a:r>
              <a:endParaRPr lang="th-TH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35" name="Picture 4" descr="D:\7. Infographic EPPO\Picture icon\Color Icon\power-line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253" y="5811376"/>
              <a:ext cx="1175806" cy="881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3402949" y="3617703"/>
            <a:ext cx="1651410" cy="420897"/>
            <a:chOff x="3402949" y="3559609"/>
            <a:chExt cx="1651410" cy="420897"/>
          </a:xfrm>
        </p:grpSpPr>
        <p:sp>
          <p:nvSpPr>
            <p:cNvPr id="21" name="TextBox 20"/>
            <p:cNvSpPr txBox="1"/>
            <p:nvPr/>
          </p:nvSpPr>
          <p:spPr>
            <a:xfrm>
              <a:off x="3635896" y="3660694"/>
              <a:ext cx="14184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h-TH" sz="1400" b="1" dirty="0">
                  <a:solidFill>
                    <a:srgbClr val="FF7D25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กฟน. (</a:t>
              </a:r>
              <a:r>
                <a:rPr lang="en-US" sz="1400" b="1" dirty="0">
                  <a:solidFill>
                    <a:srgbClr val="FF7D25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MEA</a:t>
              </a:r>
              <a:r>
                <a:rPr lang="th-TH" sz="1400" b="1" dirty="0">
                  <a:solidFill>
                    <a:srgbClr val="FF7D25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)</a:t>
              </a:r>
            </a:p>
          </p:txBody>
        </p:sp>
        <p:pic>
          <p:nvPicPr>
            <p:cNvPr id="2050" name="Picture 2" descr="D:\7. Infographic EPPO\Picture icon\Refinerary Logo\Metropolitan%20Electricity%20Authority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2949" y="3559609"/>
              <a:ext cx="436295" cy="4208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3352800" y="1828800"/>
            <a:ext cx="1608295" cy="438676"/>
            <a:chOff x="3491879" y="1719972"/>
            <a:chExt cx="1608295" cy="438676"/>
          </a:xfrm>
        </p:grpSpPr>
        <p:sp>
          <p:nvSpPr>
            <p:cNvPr id="20" name="TextBox 19"/>
            <p:cNvSpPr txBox="1"/>
            <p:nvPr/>
          </p:nvSpPr>
          <p:spPr>
            <a:xfrm>
              <a:off x="3635896" y="1742954"/>
              <a:ext cx="14642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h-TH" sz="1400" b="1" dirty="0">
                  <a:solidFill>
                    <a:srgbClr val="7732B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กฟภ. (</a:t>
              </a:r>
              <a:r>
                <a:rPr lang="en-US" sz="1400" b="1" dirty="0">
                  <a:solidFill>
                    <a:srgbClr val="7732B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PEA</a:t>
              </a:r>
              <a:r>
                <a:rPr lang="th-TH" sz="1400" b="1" dirty="0">
                  <a:solidFill>
                    <a:srgbClr val="7732B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)</a:t>
              </a:r>
            </a:p>
          </p:txBody>
        </p:sp>
        <p:pic>
          <p:nvPicPr>
            <p:cNvPr id="2051" name="Picture 3" descr="D:\7. Infographic EPPO\Picture icon\Refinerary Logo\logo-PEA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240" r="18000"/>
            <a:stretch/>
          </p:blipFill>
          <p:spPr bwMode="auto">
            <a:xfrm>
              <a:off x="3491879" y="1719972"/>
              <a:ext cx="426127" cy="4386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Group 4"/>
          <p:cNvGrpSpPr/>
          <p:nvPr/>
        </p:nvGrpSpPr>
        <p:grpSpPr>
          <a:xfrm>
            <a:off x="3175224" y="4698731"/>
            <a:ext cx="1895055" cy="481907"/>
            <a:chOff x="3175224" y="4698731"/>
            <a:chExt cx="1895055" cy="481907"/>
          </a:xfrm>
        </p:grpSpPr>
        <p:sp>
          <p:nvSpPr>
            <p:cNvPr id="22" name="TextBox 21"/>
            <p:cNvSpPr txBox="1"/>
            <p:nvPr/>
          </p:nvSpPr>
          <p:spPr>
            <a:xfrm>
              <a:off x="3491880" y="4828231"/>
              <a:ext cx="15783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h-TH" sz="1400" b="1" dirty="0">
                  <a:solidFill>
                    <a:srgbClr val="E6AF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ลูกค้าตรง </a:t>
              </a:r>
              <a:r>
                <a:rPr lang="en-US" sz="1400" b="1" dirty="0">
                  <a:solidFill>
                    <a:srgbClr val="E6AF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EGAT</a:t>
              </a:r>
              <a:endParaRPr lang="th-TH" sz="1400" b="1" dirty="0">
                <a:solidFill>
                  <a:srgbClr val="E6A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052" name="Picture 4" descr="D:\7. Infographic EPPO\Picture icon\Refinerary Logo\logo-egat-color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99" t="6864" r="8301"/>
            <a:stretch/>
          </p:blipFill>
          <p:spPr bwMode="auto">
            <a:xfrm>
              <a:off x="3175224" y="4698731"/>
              <a:ext cx="415992" cy="481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9" name="TextBox 38"/>
          <p:cNvSpPr txBox="1"/>
          <p:nvPr/>
        </p:nvSpPr>
        <p:spPr>
          <a:xfrm>
            <a:off x="6041850" y="5856252"/>
            <a:ext cx="2922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 </a:t>
            </a: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การใช้ไฟฟ้าในที่นี้ยังไม่รวมการใช้ไฟฟ้า</a:t>
            </a:r>
          </a:p>
          <a:p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ของผู้ผลิตไฟฟ้าใช้เอง 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(IPS)</a:t>
            </a:r>
            <a:endParaRPr lang="th-TH" sz="1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 rot="10800000">
            <a:off x="5495398" y="4168644"/>
            <a:ext cx="542136" cy="501911"/>
            <a:chOff x="7430126" y="4366988"/>
            <a:chExt cx="542136" cy="501911"/>
          </a:xfrm>
        </p:grpSpPr>
        <p:sp>
          <p:nvSpPr>
            <p:cNvPr id="44" name="Striped Right Arrow 43"/>
            <p:cNvSpPr/>
            <p:nvPr/>
          </p:nvSpPr>
          <p:spPr>
            <a:xfrm rot="16200000">
              <a:off x="7569682" y="4607653"/>
              <a:ext cx="233034" cy="289457"/>
            </a:xfrm>
            <a:prstGeom prst="striped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solidFill>
                  <a:srgbClr val="92D050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 rot="10800000">
              <a:off x="7430126" y="4366988"/>
              <a:ext cx="542136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th-TH" sz="10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 3"/>
                </a:rPr>
                <a:t>3.1</a:t>
              </a:r>
              <a:r>
                <a:rPr lang="en-US" sz="10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 3"/>
                </a:rPr>
                <a:t>%</a:t>
              </a:r>
              <a:endParaRPr lang="th-TH" sz="1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4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58951" y="6521240"/>
            <a:ext cx="485049" cy="336760"/>
          </a:xfrm>
        </p:spPr>
        <p:txBody>
          <a:bodyPr/>
          <a:lstStyle/>
          <a:p>
            <a:pPr algn="r">
              <a:defRPr/>
            </a:pPr>
            <a:fld id="{C4B07653-756C-4964-8F69-7810C956AD0D}" type="slidenum">
              <a:rPr lang="th-TH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r">
                <a:defRPr/>
              </a:pPr>
              <a:t>7</a:t>
            </a:fld>
            <a:endParaRPr lang="th-TH" dirty="0">
              <a:solidFill>
                <a:prstClr val="black">
                  <a:tint val="75000"/>
                </a:prst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Striped Right Arrow 48"/>
          <p:cNvSpPr/>
          <p:nvPr/>
        </p:nvSpPr>
        <p:spPr>
          <a:xfrm rot="16200000" flipH="1">
            <a:off x="3422587" y="6215105"/>
            <a:ext cx="274320" cy="274320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91BA643-55A7-44FA-BADD-A02632BFAB7B}"/>
              </a:ext>
            </a:extLst>
          </p:cNvPr>
          <p:cNvSpPr txBox="1"/>
          <p:nvPr/>
        </p:nvSpPr>
        <p:spPr>
          <a:xfrm>
            <a:off x="7779189" y="6521240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2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เดือน ม.ค.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DE4558A-8ED8-49BA-827F-76E2BB9674DE}"/>
              </a:ext>
            </a:extLst>
          </p:cNvPr>
          <p:cNvGrpSpPr/>
          <p:nvPr/>
        </p:nvGrpSpPr>
        <p:grpSpPr>
          <a:xfrm rot="10800000">
            <a:off x="5748584" y="1839963"/>
            <a:ext cx="695955" cy="501911"/>
            <a:chOff x="7430126" y="4366988"/>
            <a:chExt cx="695955" cy="501911"/>
          </a:xfrm>
        </p:grpSpPr>
        <p:sp>
          <p:nvSpPr>
            <p:cNvPr id="46" name="Striped Right Arrow 43">
              <a:extLst>
                <a:ext uri="{FF2B5EF4-FFF2-40B4-BE49-F238E27FC236}">
                  <a16:creationId xmlns:a16="http://schemas.microsoft.com/office/drawing/2014/main" id="{14B7619C-5AE5-4B45-88F0-090C8C741E84}"/>
                </a:ext>
              </a:extLst>
            </p:cNvPr>
            <p:cNvSpPr/>
            <p:nvPr/>
          </p:nvSpPr>
          <p:spPr>
            <a:xfrm rot="16200000">
              <a:off x="7706711" y="4607653"/>
              <a:ext cx="233034" cy="289457"/>
            </a:xfrm>
            <a:prstGeom prst="striped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solidFill>
                  <a:srgbClr val="92D050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3B33CCA-CAE0-43BC-8B88-3767F0687F10}"/>
                </a:ext>
              </a:extLst>
            </p:cNvPr>
            <p:cNvSpPr/>
            <p:nvPr/>
          </p:nvSpPr>
          <p:spPr>
            <a:xfrm rot="10800000">
              <a:off x="7430126" y="4366988"/>
              <a:ext cx="695955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th-TH" sz="10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 3"/>
                </a:rPr>
                <a:t>12.7</a:t>
              </a:r>
              <a:r>
                <a:rPr lang="en-US" sz="10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 3"/>
                </a:rPr>
                <a:t>%</a:t>
              </a:r>
              <a:endParaRPr lang="th-TH" sz="1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1176862-AFCC-42BF-BAD5-619E227308C6}"/>
              </a:ext>
            </a:extLst>
          </p:cNvPr>
          <p:cNvGrpSpPr/>
          <p:nvPr/>
        </p:nvGrpSpPr>
        <p:grpSpPr>
          <a:xfrm rot="10800000">
            <a:off x="8593171" y="2180619"/>
            <a:ext cx="542136" cy="501911"/>
            <a:chOff x="7430126" y="4366988"/>
            <a:chExt cx="542136" cy="501911"/>
          </a:xfrm>
        </p:grpSpPr>
        <p:sp>
          <p:nvSpPr>
            <p:cNvPr id="57" name="Striped Right Arrow 43">
              <a:extLst>
                <a:ext uri="{FF2B5EF4-FFF2-40B4-BE49-F238E27FC236}">
                  <a16:creationId xmlns:a16="http://schemas.microsoft.com/office/drawing/2014/main" id="{3C3B9256-C188-46F4-8623-AD9301331C9A}"/>
                </a:ext>
              </a:extLst>
            </p:cNvPr>
            <p:cNvSpPr/>
            <p:nvPr/>
          </p:nvSpPr>
          <p:spPr>
            <a:xfrm rot="16200000">
              <a:off x="7569682" y="4607653"/>
              <a:ext cx="233034" cy="289457"/>
            </a:xfrm>
            <a:prstGeom prst="striped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solidFill>
                  <a:srgbClr val="92D050"/>
                </a:solidFill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885F1E2E-07A9-42FA-855C-8E524E86D407}"/>
                </a:ext>
              </a:extLst>
            </p:cNvPr>
            <p:cNvSpPr/>
            <p:nvPr/>
          </p:nvSpPr>
          <p:spPr>
            <a:xfrm rot="10800000">
              <a:off x="7430126" y="4366988"/>
              <a:ext cx="542136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th-TH" sz="10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 3"/>
                </a:rPr>
                <a:t>5.7</a:t>
              </a:r>
              <a:r>
                <a:rPr lang="en-US" sz="10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Wingdings 3"/>
                </a:rPr>
                <a:t>%</a:t>
              </a:r>
              <a:endParaRPr lang="th-TH" sz="1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9721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4827" y="-23616"/>
            <a:ext cx="9172475" cy="950630"/>
            <a:chOff x="-14827" y="-23616"/>
            <a:chExt cx="9172475" cy="950630"/>
          </a:xfrm>
          <a:solidFill>
            <a:srgbClr val="008080"/>
          </a:solidFill>
        </p:grpSpPr>
        <p:sp>
          <p:nvSpPr>
            <p:cNvPr id="8" name="Rectangle 7"/>
            <p:cNvSpPr/>
            <p:nvPr/>
          </p:nvSpPr>
          <p:spPr>
            <a:xfrm>
              <a:off x="-14827" y="-23616"/>
              <a:ext cx="9172475" cy="95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800">
                <a:solidFill>
                  <a:prstClr val="white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-14827" y="843889"/>
              <a:ext cx="9158827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-12555" y="777868"/>
              <a:ext cx="9158827" cy="0"/>
            </a:xfrm>
            <a:prstGeom prst="line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318512671"/>
              </p:ext>
            </p:extLst>
          </p:nvPr>
        </p:nvGraphicFramePr>
        <p:xfrm>
          <a:off x="463291" y="1196752"/>
          <a:ext cx="5836901" cy="4761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 rot="16200000">
            <a:off x="-1886369" y="3242116"/>
            <a:ext cx="4367729" cy="27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กิกะวัตต์</a:t>
            </a:r>
            <a:r>
              <a:rPr lang="en-US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ชั่วโมง (</a:t>
            </a:r>
            <a:r>
              <a:rPr lang="en-US" sz="12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GWh</a:t>
            </a:r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69256" y="6021288"/>
            <a:ext cx="73062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ตั้งแต่เดือน ต.ค. 2555 เป็นต้นไป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ผู้ใช้ไฟฟ้าที่เป็นหน่วยงานราชการจะถูกจัดเข้าประเภทธุรกิจ/กิจการขนาดเล็ก แล้วแต่กรณี</a:t>
            </a:r>
          </a:p>
          <a:p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***  </a:t>
            </a: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การใช้ไฟฟ้าในสาขาเกษตรกรรม ได้แก่ การใช้ไฟฟ้าในการสูบน้ำเพื่อการเกษตร</a:t>
            </a:r>
            <a:endParaRPr lang="en-US" sz="1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****  อื่นๆ ได้แก่ ไฟฟ้าชั่วคราว และอื่นๆ</a:t>
            </a:r>
          </a:p>
          <a:p>
            <a:pPr>
              <a:spcBef>
                <a:spcPts val="600"/>
              </a:spcBef>
            </a:pP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 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ไม่รวมการใช้ไฟฟ้าของผู้ผลิตไฟฟ้าใช้เอง (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IPS)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56864"/>
              </p:ext>
            </p:extLst>
          </p:nvPr>
        </p:nvGraphicFramePr>
        <p:xfrm>
          <a:off x="6300192" y="1432537"/>
          <a:ext cx="2664296" cy="355495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462">
                <a:tc gridSpan="3"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th-TH" sz="14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66*</a:t>
                      </a:r>
                    </a:p>
                  </a:txBody>
                  <a:tcPr anchor="ctr">
                    <a:solidFill>
                      <a:srgbClr val="7D744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462"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ประเภท</a:t>
                      </a:r>
                    </a:p>
                  </a:txBody>
                  <a:tcPr anchor="ctr">
                    <a:solidFill>
                      <a:srgbClr val="7D74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Growth (%)</a:t>
                      </a:r>
                      <a:endParaRPr lang="th-TH" sz="10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7D74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Share</a:t>
                      </a:r>
                      <a:r>
                        <a:rPr lang="en-US" sz="1100" b="1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(%)</a:t>
                      </a:r>
                      <a:endParaRPr lang="th-TH" sz="10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7D74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462">
                <a:tc>
                  <a:txBody>
                    <a:bodyPr/>
                    <a:lstStyle/>
                    <a:p>
                      <a:pPr algn="l"/>
                      <a:r>
                        <a:rPr lang="th-TH" sz="10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ครัวเรือน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 panose="05040102010807070707" pitchFamily="18" charset="2"/>
                        </a:rPr>
                        <a:t>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9.3</a:t>
                      </a:r>
                      <a:endParaRPr kumimoji="0" lang="th-T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462">
                <a:tc>
                  <a:txBody>
                    <a:bodyPr/>
                    <a:lstStyle/>
                    <a:p>
                      <a:pPr algn="l"/>
                      <a:r>
                        <a:rPr lang="th-TH" sz="10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ธุรกิจ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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2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.</a:t>
                      </a: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7</a:t>
                      </a:r>
                      <a:endParaRPr lang="th-TH" sz="1200" b="0" i="0" u="none" strike="noStrike" dirty="0">
                        <a:solidFill>
                          <a:srgbClr val="0066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462">
                <a:tc>
                  <a:txBody>
                    <a:bodyPr/>
                    <a:lstStyle/>
                    <a:p>
                      <a:pPr algn="l"/>
                      <a:r>
                        <a:rPr lang="th-TH" sz="10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อุตสาหกรรม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 panose="05040102010807070707" pitchFamily="18" charset="2"/>
                        </a:rPr>
                        <a:t>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4.9</a:t>
                      </a:r>
                      <a:endParaRPr lang="th-TH" sz="1200" b="0" i="0" u="none" strike="noStrike" dirty="0">
                        <a:solidFill>
                          <a:srgbClr val="0066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462">
                <a:tc>
                  <a:txBody>
                    <a:bodyPr/>
                    <a:lstStyle/>
                    <a:p>
                      <a:pPr algn="l"/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องค์กรไม่แสวงหากำไร**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 panose="05040102010807070707" pitchFamily="18" charset="2"/>
                        </a:rPr>
                        <a:t>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4.8</a:t>
                      </a:r>
                      <a:endParaRPr lang="th-TH" sz="1200" b="0" i="0" u="none" strike="noStrike" dirty="0">
                        <a:solidFill>
                          <a:srgbClr val="0066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462">
                <a:tc>
                  <a:txBody>
                    <a:bodyPr/>
                    <a:lstStyle/>
                    <a:p>
                      <a:pPr algn="l"/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เกษตรกรรม</a:t>
                      </a:r>
                      <a:r>
                        <a:rPr lang="en-US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***</a:t>
                      </a:r>
                      <a:endParaRPr lang="th-TH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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2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.</a:t>
                      </a: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2</a:t>
                      </a:r>
                      <a:endParaRPr kumimoji="0" lang="th-T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462">
                <a:tc>
                  <a:txBody>
                    <a:bodyPr/>
                    <a:lstStyle/>
                    <a:p>
                      <a:pPr algn="l"/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อื่นๆ</a:t>
                      </a:r>
                      <a:r>
                        <a:rPr lang="en-US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**</a:t>
                      </a:r>
                      <a:r>
                        <a:rPr lang="en-US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endParaRPr lang="th-TH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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7.2</a:t>
                      </a:r>
                      <a:endParaRPr lang="th-TH" sz="1200" b="0" i="0" u="none" strike="noStrike" dirty="0">
                        <a:solidFill>
                          <a:srgbClr val="0066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462">
                <a:tc>
                  <a:txBody>
                    <a:bodyPr/>
                    <a:lstStyle/>
                    <a:p>
                      <a:pPr algn="l"/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ไฟฟ้าไม่คิดมูลค่า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66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</a:t>
                      </a:r>
                      <a:r>
                        <a:rPr lang="en-US" sz="1200" b="0" i="0" u="none" strike="noStrike" dirty="0">
                          <a:solidFill>
                            <a:srgbClr val="0066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lang="th-TH" sz="1200" b="0" i="0" u="none" strike="noStrike" dirty="0">
                          <a:solidFill>
                            <a:srgbClr val="0066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4</a:t>
                      </a:r>
                      <a:r>
                        <a:rPr lang="en-US" sz="1200" b="0" i="0" u="none" strike="noStrike" dirty="0">
                          <a:solidFill>
                            <a:srgbClr val="0066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.</a:t>
                      </a:r>
                      <a:r>
                        <a:rPr lang="th-TH" sz="1200" b="0" i="0" u="none" strike="noStrike" dirty="0">
                          <a:solidFill>
                            <a:srgbClr val="0066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9</a:t>
                      </a:r>
                      <a:endParaRPr lang="th-TH" sz="1200" b="0" i="0" u="none" strike="noStrike" dirty="0">
                        <a:solidFill>
                          <a:srgbClr val="0066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956506" y="5055827"/>
            <a:ext cx="1026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2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ครัวเรือน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37034" y="4133136"/>
            <a:ext cx="882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2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ธุรกิจ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59782" y="2636914"/>
            <a:ext cx="1260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2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อุตสาหกรรม</a:t>
            </a: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468560" y="152400"/>
            <a:ext cx="5454766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th-TH" sz="28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ปริมาณการใช้ไฟฟ้ารายสาขา</a:t>
            </a:r>
            <a:endParaRPr lang="en-US" sz="28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619672" y="2853133"/>
            <a:ext cx="2468895" cy="244448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302672" y="5135369"/>
            <a:ext cx="2661816" cy="597887"/>
            <a:chOff x="6302672" y="5043600"/>
            <a:chExt cx="2661816" cy="597887"/>
          </a:xfrm>
        </p:grpSpPr>
        <p:grpSp>
          <p:nvGrpSpPr>
            <p:cNvPr id="14" name="Group 13"/>
            <p:cNvGrpSpPr/>
            <p:nvPr/>
          </p:nvGrpSpPr>
          <p:grpSpPr>
            <a:xfrm>
              <a:off x="6513872" y="5106368"/>
              <a:ext cx="2286840" cy="447909"/>
              <a:chOff x="6704944" y="5579360"/>
              <a:chExt cx="2286840" cy="447909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6704944" y="5582153"/>
                <a:ext cx="954507" cy="215444"/>
                <a:chOff x="8056878" y="1443482"/>
                <a:chExt cx="954507" cy="215444"/>
              </a:xfrm>
            </p:grpSpPr>
            <p:sp>
              <p:nvSpPr>
                <p:cNvPr id="25" name="TextBox 24"/>
                <p:cNvSpPr txBox="1"/>
                <p:nvPr/>
              </p:nvSpPr>
              <p:spPr>
                <a:xfrm>
                  <a:off x="8161734" y="1443482"/>
                  <a:ext cx="849651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h-TH" sz="800" b="1" dirty="0">
                      <a:solidFill>
                        <a:srgbClr val="5F9127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ส่วนราชการฯ</a:t>
                  </a: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8056878" y="1478522"/>
                  <a:ext cx="108012" cy="128485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sz="180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7865168" y="5579360"/>
                <a:ext cx="1112968" cy="215444"/>
                <a:chOff x="8056878" y="1627711"/>
                <a:chExt cx="1112968" cy="215444"/>
              </a:xfrm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8161734" y="1627711"/>
                  <a:ext cx="1008112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h-TH" sz="800" b="1" dirty="0">
                      <a:solidFill>
                        <a:srgbClr val="EEECE1">
                          <a:lumMod val="50000"/>
                        </a:srgbClr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เกษตรกรรม***</a:t>
                  </a: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8056878" y="1671190"/>
                  <a:ext cx="108012" cy="128485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sz="180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6718592" y="5811825"/>
                <a:ext cx="1122454" cy="215444"/>
                <a:chOff x="8063228" y="1832522"/>
                <a:chExt cx="1122454" cy="215444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8177570" y="1832522"/>
                  <a:ext cx="1008112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h-TH" sz="800" b="1" dirty="0">
                      <a:solidFill>
                        <a:srgbClr val="FF0000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ไฟฟ้าไม่คิดมูลค่า</a:t>
                  </a: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8063228" y="1866854"/>
                  <a:ext cx="108012" cy="128485"/>
                </a:xfrm>
                <a:prstGeom prst="rect">
                  <a:avLst/>
                </a:prstGeom>
                <a:solidFill>
                  <a:srgbClr val="FF2D2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sz="180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7874533" y="5809032"/>
                <a:ext cx="1117251" cy="215444"/>
                <a:chOff x="8063228" y="2024383"/>
                <a:chExt cx="1117251" cy="215444"/>
              </a:xfrm>
            </p:grpSpPr>
            <p:sp>
              <p:nvSpPr>
                <p:cNvPr id="19" name="TextBox 18"/>
                <p:cNvSpPr txBox="1"/>
                <p:nvPr/>
              </p:nvSpPr>
              <p:spPr>
                <a:xfrm>
                  <a:off x="8172367" y="2024383"/>
                  <a:ext cx="1008112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h-TH" sz="800" b="1" dirty="0">
                      <a:solidFill>
                        <a:srgbClr val="954ECA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อื่นๆ</a:t>
                  </a:r>
                  <a:r>
                    <a:rPr lang="en-US" sz="800" b="1" dirty="0">
                      <a:solidFill>
                        <a:srgbClr val="954ECA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**</a:t>
                  </a:r>
                  <a:r>
                    <a:rPr lang="th-TH" sz="800" b="1" dirty="0">
                      <a:solidFill>
                        <a:srgbClr val="954ECA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*</a:t>
                  </a:r>
                  <a:r>
                    <a:rPr lang="en-US" sz="800" b="1" dirty="0">
                      <a:solidFill>
                        <a:srgbClr val="954ECA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*</a:t>
                  </a:r>
                  <a:endParaRPr lang="th-TH" sz="800" b="1" dirty="0">
                    <a:solidFill>
                      <a:srgbClr val="954ECA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8063228" y="2067862"/>
                  <a:ext cx="108012" cy="128485"/>
                </a:xfrm>
                <a:prstGeom prst="rect">
                  <a:avLst/>
                </a:prstGeom>
                <a:solidFill>
                  <a:srgbClr val="C75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sz="180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  <p:sp>
          <p:nvSpPr>
            <p:cNvPr id="40" name="Rectangle 39"/>
            <p:cNvSpPr/>
            <p:nvPr/>
          </p:nvSpPr>
          <p:spPr>
            <a:xfrm>
              <a:off x="6302672" y="5043600"/>
              <a:ext cx="2661816" cy="597887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80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cxnSp>
        <p:nvCxnSpPr>
          <p:cNvPr id="39" name="Elbow Connector 38"/>
          <p:cNvCxnSpPr/>
          <p:nvPr/>
        </p:nvCxnSpPr>
        <p:spPr>
          <a:xfrm rot="5400000">
            <a:off x="2732366" y="2795420"/>
            <a:ext cx="168396" cy="89518"/>
          </a:xfrm>
          <a:prstGeom prst="bentConnector3">
            <a:avLst>
              <a:gd name="adj1" fmla="val 979"/>
            </a:avLst>
          </a:pr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rot="16200000" flipH="1">
            <a:off x="2480469" y="2814397"/>
            <a:ext cx="203080" cy="86249"/>
          </a:xfrm>
          <a:prstGeom prst="bentConnector3">
            <a:avLst>
              <a:gd name="adj1" fmla="val 3097"/>
            </a:avLst>
          </a:pr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Chart 36"/>
          <p:cNvGraphicFramePr/>
          <p:nvPr>
            <p:extLst>
              <p:ext uri="{D42A27DB-BD31-4B8C-83A1-F6EECF244321}">
                <p14:modId xmlns:p14="http://schemas.microsoft.com/office/powerpoint/2010/main" val="3242089080"/>
              </p:ext>
            </p:extLst>
          </p:nvPr>
        </p:nvGraphicFramePr>
        <p:xfrm>
          <a:off x="1214283" y="2467946"/>
          <a:ext cx="4293821" cy="2698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2376306" y="3874463"/>
            <a:ext cx="939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  <a:r>
              <a:rPr lang="th-TH" sz="1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66</a:t>
            </a:r>
            <a:r>
              <a:rPr lang="th-TH" sz="1800" b="1" baseline="30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endParaRPr lang="en-US" sz="1800" b="1" baseline="30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600202" y="927015"/>
            <a:ext cx="3356304" cy="640586"/>
            <a:chOff x="391254" y="5811380"/>
            <a:chExt cx="3748699" cy="881799"/>
          </a:xfrm>
        </p:grpSpPr>
        <p:grpSp>
          <p:nvGrpSpPr>
            <p:cNvPr id="44" name="Group 43"/>
            <p:cNvGrpSpPr/>
            <p:nvPr/>
          </p:nvGrpSpPr>
          <p:grpSpPr>
            <a:xfrm>
              <a:off x="906411" y="6075880"/>
              <a:ext cx="3233542" cy="555562"/>
              <a:chOff x="906410" y="6075880"/>
              <a:chExt cx="4148461" cy="555562"/>
            </a:xfrm>
          </p:grpSpPr>
          <p:sp>
            <p:nvSpPr>
              <p:cNvPr id="48" name="Rounded Rectangle 47"/>
              <p:cNvSpPr/>
              <p:nvPr/>
            </p:nvSpPr>
            <p:spPr>
              <a:xfrm>
                <a:off x="906410" y="6075880"/>
                <a:ext cx="4148461" cy="555562"/>
              </a:xfrm>
              <a:prstGeom prst="roundRect">
                <a:avLst>
                  <a:gd name="adj" fmla="val 32270"/>
                </a:avLst>
              </a:prstGeom>
              <a:solidFill>
                <a:srgbClr val="B5AC7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966248" y="6131806"/>
                <a:ext cx="4016908" cy="445734"/>
              </a:xfrm>
              <a:prstGeom prst="roundRect">
                <a:avLst>
                  <a:gd name="adj" fmla="val 32270"/>
                </a:avLst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1371033" y="6169341"/>
              <a:ext cx="2713021" cy="423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การใช้ไฟฟ้า         </a:t>
              </a:r>
              <a:r>
                <a:rPr lang="th-TH" sz="14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</a:t>
              </a:r>
              <a:r>
                <a:rPr lang="en-US" sz="14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4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8</a:t>
              </a:r>
              <a:r>
                <a:rPr lang="en-US" sz="14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%</a:t>
              </a:r>
              <a:endParaRPr lang="th-TH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47" name="Picture 4" descr="D:\7. Infographic EPPO\Picture icon\Color Icon\power-line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254" y="5811380"/>
              <a:ext cx="1175801" cy="8817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9" name="Striped Right Arrow 58"/>
          <p:cNvSpPr/>
          <p:nvPr/>
        </p:nvSpPr>
        <p:spPr>
          <a:xfrm rot="16200000" flipH="1">
            <a:off x="3742964" y="1196155"/>
            <a:ext cx="205437" cy="265519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58951" y="6521240"/>
            <a:ext cx="485049" cy="336760"/>
          </a:xfrm>
        </p:spPr>
        <p:txBody>
          <a:bodyPr/>
          <a:lstStyle/>
          <a:p>
            <a:pPr algn="r">
              <a:defRPr/>
            </a:pPr>
            <a:fld id="{C4B07653-756C-4964-8F69-7810C956AD0D}" type="slidenum">
              <a:rPr lang="th-TH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r">
                <a:defRPr/>
              </a:pPr>
              <a:t>8</a:t>
            </a:fld>
            <a:endParaRPr lang="th-TH" dirty="0">
              <a:solidFill>
                <a:prstClr val="black">
                  <a:tint val="75000"/>
                </a:prst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56E0E58-BCCC-4BF6-B4B8-53ECBC3239CD}"/>
              </a:ext>
            </a:extLst>
          </p:cNvPr>
          <p:cNvSpPr txBox="1"/>
          <p:nvPr/>
        </p:nvSpPr>
        <p:spPr>
          <a:xfrm>
            <a:off x="7779189" y="6521240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2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เดือน ม.ค.</a:t>
            </a:r>
          </a:p>
        </p:txBody>
      </p:sp>
    </p:spTree>
    <p:extLst>
      <p:ext uri="{BB962C8B-B14F-4D97-AF65-F5344CB8AC3E}">
        <p14:creationId xmlns:p14="http://schemas.microsoft.com/office/powerpoint/2010/main" val="3228677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4827" y="-23616"/>
            <a:ext cx="9172475" cy="950630"/>
            <a:chOff x="-14827" y="-23616"/>
            <a:chExt cx="9172475" cy="950630"/>
          </a:xfrm>
          <a:solidFill>
            <a:srgbClr val="008080"/>
          </a:solidFill>
        </p:grpSpPr>
        <p:sp>
          <p:nvSpPr>
            <p:cNvPr id="8" name="Rectangle 7"/>
            <p:cNvSpPr/>
            <p:nvPr/>
          </p:nvSpPr>
          <p:spPr>
            <a:xfrm>
              <a:off x="-14827" y="-23616"/>
              <a:ext cx="9172475" cy="95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800">
                <a:solidFill>
                  <a:prstClr val="white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-14827" y="843889"/>
              <a:ext cx="9158827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-12555" y="777868"/>
              <a:ext cx="9158827" cy="0"/>
            </a:xfrm>
            <a:prstGeom prst="line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723979368"/>
              </p:ext>
            </p:extLst>
          </p:nvPr>
        </p:nvGraphicFramePr>
        <p:xfrm>
          <a:off x="559302" y="1268760"/>
          <a:ext cx="5740890" cy="4796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 rot="16200000">
            <a:off x="-1746847" y="3277008"/>
            <a:ext cx="4160498" cy="307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กิกะวัตต์</a:t>
            </a:r>
            <a:r>
              <a: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ชั่วโมง (</a:t>
            </a:r>
            <a:r>
              <a:rPr lang="en-US" sz="14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GWh</a:t>
            </a: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24544" y="152400"/>
            <a:ext cx="91440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th-TH" sz="28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การจำหน่ายไฟฟ้าจำแนกตามประเภทอัตราค่าไฟฟ้า</a:t>
            </a:r>
            <a:endParaRPr lang="en-US" sz="28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496" y="6097065"/>
            <a:ext cx="6336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  </a:t>
            </a:r>
            <a:r>
              <a:rPr lang="th-TH" sz="9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ตั้งแต่เดือน ต.ค. 2555 เป็นต้นไป</a:t>
            </a:r>
            <a:r>
              <a:rPr lang="en-US" sz="9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9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ผู้ใช้ไฟฟ้าที่เป็นหน่วยงานราชการจะถูกจัดเข้าประเภทกิจการขนาดเล็ก</a:t>
            </a:r>
            <a:r>
              <a:rPr lang="en-US" sz="9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9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กลาง/ใหญ่</a:t>
            </a:r>
            <a:r>
              <a:rPr lang="en-US" sz="9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9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แล้วแต่กรณี</a:t>
            </a:r>
            <a:endParaRPr lang="en-US" sz="9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9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***   </a:t>
            </a:r>
            <a:r>
              <a:rPr lang="th-TH" sz="9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อื่นๆ ได้แก่ ประเภทไฟฟ้าสำรอง ประเภทที่สามารถงดจ่ายไฟฟ้าได้ และไฟฟ้าชั่วคราว</a:t>
            </a:r>
            <a:endParaRPr lang="en-US" sz="9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5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9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 : ไม่รวมการใช้ไฟฟ้าของผู้ผลิตไฟฟ้าใช้เอง (</a:t>
            </a:r>
            <a:r>
              <a:rPr lang="en-US" sz="9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IPS)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430929"/>
              </p:ext>
            </p:extLst>
          </p:nvPr>
        </p:nvGraphicFramePr>
        <p:xfrm>
          <a:off x="6269128" y="1249536"/>
          <a:ext cx="2664296" cy="429558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8991">
                <a:tc gridSpan="3"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lang="th-TH" sz="14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6*</a:t>
                      </a:r>
                      <a:endParaRPr lang="th-TH" sz="14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7D744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991"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ประเภท</a:t>
                      </a:r>
                    </a:p>
                  </a:txBody>
                  <a:tcPr anchor="ctr">
                    <a:solidFill>
                      <a:srgbClr val="7D74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Growth (%)</a:t>
                      </a:r>
                      <a:endParaRPr lang="th-TH" sz="10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7D74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Share</a:t>
                      </a:r>
                      <a:r>
                        <a:rPr lang="en-US" sz="10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(%)</a:t>
                      </a:r>
                      <a:endParaRPr lang="th-TH" sz="10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7D74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บ้านอยู่อาศัย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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9.3</a:t>
                      </a:r>
                      <a:endParaRPr lang="th-TH" sz="1200" b="0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กิจการขนาดเล็ก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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2.0</a:t>
                      </a:r>
                      <a:endParaRPr kumimoji="0" lang="th-T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กิจการขนาดกลาง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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1.4</a:t>
                      </a:r>
                      <a:endParaRPr kumimoji="0" lang="th-T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กิจการขนาดใหญ่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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4.1</a:t>
                      </a:r>
                      <a:endParaRPr lang="th-TH" sz="1200" b="0" i="0" u="none" strike="noStrike" kern="12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กิจการเฉพาะอย่าง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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19.8</a:t>
                      </a:r>
                      <a:endParaRPr kumimoji="0" lang="th-T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องค์กรไม่แสวงหากำไร</a:t>
                      </a: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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4.8</a:t>
                      </a:r>
                      <a:endParaRPr kumimoji="0" lang="th-T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สูบน้ำการเกษตร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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2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.2</a:t>
                      </a:r>
                      <a:endParaRPr lang="th-TH" sz="1200" b="0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อื่นๆ</a:t>
                      </a:r>
                      <a:r>
                        <a:rPr lang="en-US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***</a:t>
                      </a:r>
                      <a:endParaRPr lang="th-TH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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9.5</a:t>
                      </a:r>
                      <a:endParaRPr lang="th-TH" sz="1200" b="0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ไฟฟ้าไม่คิดมูลค่า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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4.9</a:t>
                      </a:r>
                      <a:endParaRPr lang="th-TH" sz="1200" b="0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ลูกค้าตรง </a:t>
                      </a:r>
                      <a:r>
                        <a:rPr lang="th-TH" sz="10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กฟผ</a:t>
                      </a:r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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3"/>
                        </a:rPr>
                        <a:t> 12.7</a:t>
                      </a:r>
                      <a:endParaRPr lang="th-TH" sz="1200" b="0" i="0" u="none" strike="noStrike" dirty="0">
                        <a:solidFill>
                          <a:srgbClr val="0066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740482" y="5026809"/>
            <a:ext cx="1242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1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บ้านอยู่อาศัย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191000" y="4340408"/>
            <a:ext cx="17833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1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กิจการขนาดเล็ก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04353" y="3791640"/>
            <a:ext cx="17833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1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กิจการขนาดกลาง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04353" y="2666808"/>
            <a:ext cx="17833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1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กิจการขนาดใหญ่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272896" y="5562600"/>
            <a:ext cx="2661816" cy="886786"/>
            <a:chOff x="6275376" y="5450697"/>
            <a:chExt cx="2661816" cy="886786"/>
          </a:xfrm>
        </p:grpSpPr>
        <p:grpSp>
          <p:nvGrpSpPr>
            <p:cNvPr id="2" name="Group 1"/>
            <p:cNvGrpSpPr/>
            <p:nvPr/>
          </p:nvGrpSpPr>
          <p:grpSpPr>
            <a:xfrm>
              <a:off x="6327080" y="5554857"/>
              <a:ext cx="2610112" cy="678556"/>
              <a:chOff x="6489006" y="5568505"/>
              <a:chExt cx="2610112" cy="678556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6489006" y="5568505"/>
                <a:ext cx="1164816" cy="215444"/>
                <a:chOff x="7830328" y="1260294"/>
                <a:chExt cx="1164816" cy="215444"/>
              </a:xfrm>
            </p:grpSpPr>
            <p:sp>
              <p:nvSpPr>
                <p:cNvPr id="16" name="TextBox 15"/>
                <p:cNvSpPr txBox="1"/>
                <p:nvPr/>
              </p:nvSpPr>
              <p:spPr>
                <a:xfrm>
                  <a:off x="7941534" y="1260294"/>
                  <a:ext cx="1053610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h-TH" sz="800" b="1" dirty="0">
                      <a:solidFill>
                        <a:srgbClr val="FF7D25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กิจการเฉพาะอย่าง</a:t>
                  </a: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7830328" y="1300722"/>
                  <a:ext cx="108012" cy="128485"/>
                </a:xfrm>
                <a:prstGeom prst="rect">
                  <a:avLst/>
                </a:prstGeom>
                <a:solidFill>
                  <a:srgbClr val="FF7D2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sz="180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7632006" y="5582153"/>
                <a:ext cx="1467112" cy="215444"/>
                <a:chOff x="7827562" y="1443482"/>
                <a:chExt cx="1467112" cy="215444"/>
              </a:xfrm>
            </p:grpSpPr>
            <p:sp>
              <p:nvSpPr>
                <p:cNvPr id="19" name="TextBox 18"/>
                <p:cNvSpPr txBox="1"/>
                <p:nvPr/>
              </p:nvSpPr>
              <p:spPr>
                <a:xfrm>
                  <a:off x="7932418" y="1443482"/>
                  <a:ext cx="1362256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h-TH" sz="800" b="1" dirty="0">
                      <a:solidFill>
                        <a:srgbClr val="D5D000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องค์กรไม่แสวงหากำไร**</a:t>
                  </a: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7827562" y="1478522"/>
                  <a:ext cx="108012" cy="128485"/>
                </a:xfrm>
                <a:prstGeom prst="rect">
                  <a:avLst/>
                </a:prstGeom>
                <a:solidFill>
                  <a:srgbClr val="FFFF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sz="180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6494095" y="5801945"/>
                <a:ext cx="1112968" cy="215444"/>
                <a:chOff x="7836678" y="1627711"/>
                <a:chExt cx="1112968" cy="215444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7941534" y="1627711"/>
                  <a:ext cx="1008112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h-TH" sz="800" b="1" dirty="0">
                      <a:solidFill>
                        <a:srgbClr val="EEECE1">
                          <a:lumMod val="50000"/>
                        </a:srgbClr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สูบน้ำการเกษตร</a:t>
                  </a:r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7836678" y="1671190"/>
                  <a:ext cx="108012" cy="128485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sz="180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7638356" y="5811825"/>
                <a:ext cx="1122454" cy="215444"/>
                <a:chOff x="7833912" y="1832522"/>
                <a:chExt cx="1122454" cy="215444"/>
              </a:xfrm>
            </p:grpSpPr>
            <p:sp>
              <p:nvSpPr>
                <p:cNvPr id="25" name="TextBox 24"/>
                <p:cNvSpPr txBox="1"/>
                <p:nvPr/>
              </p:nvSpPr>
              <p:spPr>
                <a:xfrm>
                  <a:off x="7948254" y="1832522"/>
                  <a:ext cx="1008112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h-TH" sz="800" b="1" dirty="0">
                      <a:solidFill>
                        <a:srgbClr val="FF3399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ไฟฟ้าไม่คิดมูลค่า</a:t>
                  </a: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7833912" y="1866854"/>
                  <a:ext cx="108012" cy="128485"/>
                </a:xfrm>
                <a:prstGeom prst="rect">
                  <a:avLst/>
                </a:prstGeom>
                <a:solidFill>
                  <a:srgbClr val="FF66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sz="180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grpSp>
            <p:nvGrpSpPr>
              <p:cNvPr id="27" name="Group 26"/>
              <p:cNvGrpSpPr/>
              <p:nvPr/>
            </p:nvGrpSpPr>
            <p:grpSpPr>
              <a:xfrm>
                <a:off x="6494095" y="6031617"/>
                <a:ext cx="1117251" cy="215444"/>
                <a:chOff x="7843028" y="2024383"/>
                <a:chExt cx="1117251" cy="215444"/>
              </a:xfrm>
            </p:grpSpPr>
            <p:sp>
              <p:nvSpPr>
                <p:cNvPr id="28" name="TextBox 27"/>
                <p:cNvSpPr txBox="1"/>
                <p:nvPr/>
              </p:nvSpPr>
              <p:spPr>
                <a:xfrm>
                  <a:off x="7952167" y="2024383"/>
                  <a:ext cx="1008112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h-TH" sz="800" b="1" dirty="0">
                      <a:solidFill>
                        <a:srgbClr val="954ECA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อื่นๆ</a:t>
                  </a:r>
                  <a:r>
                    <a:rPr lang="en-US" sz="800" b="1" dirty="0">
                      <a:solidFill>
                        <a:srgbClr val="954ECA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***</a:t>
                  </a:r>
                  <a:endParaRPr lang="th-TH" sz="800" b="1" dirty="0">
                    <a:solidFill>
                      <a:srgbClr val="954ECA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7843028" y="2067862"/>
                  <a:ext cx="108012" cy="128485"/>
                </a:xfrm>
                <a:prstGeom prst="rect">
                  <a:avLst/>
                </a:prstGeom>
                <a:solidFill>
                  <a:srgbClr val="C757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sz="180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7644706" y="6031617"/>
                <a:ext cx="1126737" cy="215444"/>
                <a:chOff x="7840262" y="2205444"/>
                <a:chExt cx="1126737" cy="215444"/>
              </a:xfrm>
            </p:grpSpPr>
            <p:sp>
              <p:nvSpPr>
                <p:cNvPr id="31" name="TextBox 30"/>
                <p:cNvSpPr txBox="1"/>
                <p:nvPr/>
              </p:nvSpPr>
              <p:spPr>
                <a:xfrm>
                  <a:off x="7958887" y="2205444"/>
                  <a:ext cx="1008112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h-TH" sz="800" b="1" dirty="0">
                      <a:solidFill>
                        <a:srgbClr val="4BA5FF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ลูกค้าตรง </a:t>
                  </a:r>
                  <a:r>
                    <a:rPr lang="th-TH" sz="800" b="1" dirty="0" err="1">
                      <a:solidFill>
                        <a:srgbClr val="4BA5FF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กฟผ</a:t>
                  </a:r>
                  <a:r>
                    <a:rPr lang="th-TH" sz="800" b="1" dirty="0">
                      <a:solidFill>
                        <a:srgbClr val="4BA5FF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.</a:t>
                  </a: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7840262" y="2252294"/>
                  <a:ext cx="108012" cy="128485"/>
                </a:xfrm>
                <a:prstGeom prst="rect">
                  <a:avLst/>
                </a:prstGeom>
                <a:solidFill>
                  <a:srgbClr val="99C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 sz="180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  <p:sp>
          <p:nvSpPr>
            <p:cNvPr id="40" name="Rectangle 39"/>
            <p:cNvSpPr/>
            <p:nvPr/>
          </p:nvSpPr>
          <p:spPr>
            <a:xfrm>
              <a:off x="6275376" y="5450697"/>
              <a:ext cx="2661816" cy="886786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80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58951" y="6521240"/>
            <a:ext cx="485049" cy="336760"/>
          </a:xfrm>
        </p:spPr>
        <p:txBody>
          <a:bodyPr/>
          <a:lstStyle/>
          <a:p>
            <a:pPr algn="r">
              <a:defRPr/>
            </a:pPr>
            <a:fld id="{C4B07653-756C-4964-8F69-7810C956AD0D}" type="slidenum">
              <a:rPr lang="th-TH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r">
                <a:defRPr/>
              </a:pPr>
              <a:t>9</a:t>
            </a:fld>
            <a:endParaRPr lang="th-TH" dirty="0">
              <a:solidFill>
                <a:prstClr val="black">
                  <a:tint val="75000"/>
                </a:prst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A87C127-8CC0-41C1-9067-0F9EF193FB35}"/>
              </a:ext>
            </a:extLst>
          </p:cNvPr>
          <p:cNvSpPr txBox="1"/>
          <p:nvPr/>
        </p:nvSpPr>
        <p:spPr>
          <a:xfrm>
            <a:off x="7779189" y="6521240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2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เดือน ม.ค.</a:t>
            </a:r>
          </a:p>
        </p:txBody>
      </p:sp>
    </p:spTree>
    <p:extLst>
      <p:ext uri="{BB962C8B-B14F-4D97-AF65-F5344CB8AC3E}">
        <p14:creationId xmlns:p14="http://schemas.microsoft.com/office/powerpoint/2010/main" val="22826492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11770</TotalTime>
  <Words>1380</Words>
  <Application>Microsoft Office PowerPoint</Application>
  <PresentationFormat>On-screen Show (4:3)</PresentationFormat>
  <Paragraphs>350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Unicode MS</vt:lpstr>
      <vt:lpstr>Arial</vt:lpstr>
      <vt:lpstr>Calibri</vt:lpstr>
      <vt:lpstr>Cordia New</vt:lpstr>
      <vt:lpstr>Symbol</vt:lpstr>
      <vt:lpstr>Tahoma</vt:lpstr>
      <vt:lpstr>TH SarabunPSK</vt:lpstr>
      <vt:lpstr>Wingdings 3</vt:lpstr>
      <vt:lpstr>1_Office Theme</vt:lpstr>
      <vt:lpstr>ไฟฟ้า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ไฟฟ้า</dc:title>
  <dc:creator>EPPO-NB</dc:creator>
  <cp:lastModifiedBy>Korakot Phupaiboon</cp:lastModifiedBy>
  <cp:revision>865</cp:revision>
  <cp:lastPrinted>2022-07-20T06:22:12Z</cp:lastPrinted>
  <dcterms:created xsi:type="dcterms:W3CDTF">2018-11-16T03:40:21Z</dcterms:created>
  <dcterms:modified xsi:type="dcterms:W3CDTF">2023-03-23T04:06:23Z</dcterms:modified>
</cp:coreProperties>
</file>