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1" r:id="rId2"/>
    <p:sldId id="263" r:id="rId3"/>
    <p:sldId id="262" r:id="rId4"/>
    <p:sldId id="265" r:id="rId5"/>
  </p:sldIdLst>
  <p:sldSz cx="9906000" cy="6858000" type="A4"/>
  <p:notesSz cx="6858000" cy="9144000"/>
  <p:defaultTextStyle>
    <a:defPPr>
      <a:defRPr lang="en-US"/>
    </a:defPPr>
    <a:lvl1pPr marL="0" algn="l" defTabSz="103162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15813" algn="l" defTabSz="103162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31626" algn="l" defTabSz="103162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47439" algn="l" defTabSz="103162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63252" algn="l" defTabSz="103162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79065" algn="l" defTabSz="103162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94878" algn="l" defTabSz="103162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610691" algn="l" defTabSz="103162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126504" algn="l" defTabSz="103162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311" autoAdjust="0"/>
  </p:normalViewPr>
  <p:slideViewPr>
    <p:cSldViewPr>
      <p:cViewPr>
        <p:scale>
          <a:sx n="60" d="100"/>
          <a:sy n="60" d="100"/>
        </p:scale>
        <p:origin x="-1206" y="-10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3E5523-694D-40C3-95DC-164AC73DD29F}" type="datetimeFigureOut">
              <a:rPr lang="en-US" smtClean="0"/>
              <a:t>11/4/2017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B6DC04-6992-4B60-BD50-62D88CA367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9060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3162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15813" algn="l" defTabSz="103162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31626" algn="l" defTabSz="103162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47439" algn="l" defTabSz="103162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63252" algn="l" defTabSz="103162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579065" algn="l" defTabSz="103162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094878" algn="l" defTabSz="103162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10691" algn="l" defTabSz="103162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26504" algn="l" defTabSz="103162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B6DC04-6992-4B60-BD50-62D88CA3673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4589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B6DC04-6992-4B60-BD50-62D88CA3673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4589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7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58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316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474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632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790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948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10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265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0ED10-D2BA-4BAA-AB4A-EBB6FC4BDE57}" type="datetimeFigureOut">
              <a:rPr lang="en-US" smtClean="0"/>
              <a:t>11/4/2017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F6749-C12E-4B66-8D3B-CF1184831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27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0ED10-D2BA-4BAA-AB4A-EBB6FC4BDE57}" type="datetimeFigureOut">
              <a:rPr lang="en-US" smtClean="0"/>
              <a:t>11/4/2017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F6749-C12E-4B66-8D3B-CF1184831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997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28600"/>
            <a:ext cx="2228850" cy="4876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28600"/>
            <a:ext cx="6521450" cy="4876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0ED10-D2BA-4BAA-AB4A-EBB6FC4BDE57}" type="datetimeFigureOut">
              <a:rPr lang="en-US" smtClean="0"/>
              <a:t>11/4/2017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F6749-C12E-4B66-8D3B-CF1184831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719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0ED10-D2BA-4BAA-AB4A-EBB6FC4BDE57}" type="datetimeFigureOut">
              <a:rPr lang="en-US" smtClean="0"/>
              <a:t>11/4/2017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F6749-C12E-4B66-8D3B-CF1184831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429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6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1581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3162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4743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6325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790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9487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1069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265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0ED10-D2BA-4BAA-AB4A-EBB6FC4BDE57}" type="datetimeFigureOut">
              <a:rPr lang="en-US" smtClean="0"/>
              <a:t>11/4/2017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F6749-C12E-4B66-8D3B-CF1184831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101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333500"/>
            <a:ext cx="4375150" cy="3771900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333500"/>
            <a:ext cx="4375150" cy="3771900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0ED10-D2BA-4BAA-AB4A-EBB6FC4BDE57}" type="datetimeFigureOut">
              <a:rPr lang="en-US" smtClean="0"/>
              <a:t>11/4/2017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F6749-C12E-4B66-8D3B-CF1184831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094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4"/>
            <a:ext cx="4376870" cy="639762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5813" indent="0">
              <a:buNone/>
              <a:defRPr sz="2300" b="1"/>
            </a:lvl2pPr>
            <a:lvl3pPr marL="1031626" indent="0">
              <a:buNone/>
              <a:defRPr sz="2000" b="1"/>
            </a:lvl3pPr>
            <a:lvl4pPr marL="1547439" indent="0">
              <a:buNone/>
              <a:defRPr sz="1800" b="1"/>
            </a:lvl4pPr>
            <a:lvl5pPr marL="2063252" indent="0">
              <a:buNone/>
              <a:defRPr sz="1800" b="1"/>
            </a:lvl5pPr>
            <a:lvl6pPr marL="2579065" indent="0">
              <a:buNone/>
              <a:defRPr sz="1800" b="1"/>
            </a:lvl6pPr>
            <a:lvl7pPr marL="3094878" indent="0">
              <a:buNone/>
              <a:defRPr sz="1800" b="1"/>
            </a:lvl7pPr>
            <a:lvl8pPr marL="3610691" indent="0">
              <a:buNone/>
              <a:defRPr sz="1800" b="1"/>
            </a:lvl8pPr>
            <a:lvl9pPr marL="4126504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2" y="1535114"/>
            <a:ext cx="4378590" cy="639762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5813" indent="0">
              <a:buNone/>
              <a:defRPr sz="2300" b="1"/>
            </a:lvl2pPr>
            <a:lvl3pPr marL="1031626" indent="0">
              <a:buNone/>
              <a:defRPr sz="2000" b="1"/>
            </a:lvl3pPr>
            <a:lvl4pPr marL="1547439" indent="0">
              <a:buNone/>
              <a:defRPr sz="1800" b="1"/>
            </a:lvl4pPr>
            <a:lvl5pPr marL="2063252" indent="0">
              <a:buNone/>
              <a:defRPr sz="1800" b="1"/>
            </a:lvl5pPr>
            <a:lvl6pPr marL="2579065" indent="0">
              <a:buNone/>
              <a:defRPr sz="1800" b="1"/>
            </a:lvl6pPr>
            <a:lvl7pPr marL="3094878" indent="0">
              <a:buNone/>
              <a:defRPr sz="1800" b="1"/>
            </a:lvl7pPr>
            <a:lvl8pPr marL="3610691" indent="0">
              <a:buNone/>
              <a:defRPr sz="1800" b="1"/>
            </a:lvl8pPr>
            <a:lvl9pPr marL="4126504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0ED10-D2BA-4BAA-AB4A-EBB6FC4BDE57}" type="datetimeFigureOut">
              <a:rPr lang="en-US" smtClean="0"/>
              <a:t>11/4/2017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F6749-C12E-4B66-8D3B-CF1184831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312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0ED10-D2BA-4BAA-AB4A-EBB6FC4BDE57}" type="datetimeFigureOut">
              <a:rPr lang="en-US" smtClean="0"/>
              <a:t>11/4/2017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F6749-C12E-4B66-8D3B-CF1184831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956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0ED10-D2BA-4BAA-AB4A-EBB6FC4BDE57}" type="datetimeFigureOut">
              <a:rPr lang="en-US" smtClean="0"/>
              <a:t>11/4/2017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F6749-C12E-4B66-8D3B-CF1184831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323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2" y="273051"/>
            <a:ext cx="3259006" cy="1162050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0"/>
            <a:ext cx="5537729" cy="5853113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2" y="1435101"/>
            <a:ext cx="3259006" cy="4691063"/>
          </a:xfrm>
        </p:spPr>
        <p:txBody>
          <a:bodyPr/>
          <a:lstStyle>
            <a:lvl1pPr marL="0" indent="0">
              <a:buNone/>
              <a:defRPr sz="1600"/>
            </a:lvl1pPr>
            <a:lvl2pPr marL="515813" indent="0">
              <a:buNone/>
              <a:defRPr sz="1400"/>
            </a:lvl2pPr>
            <a:lvl3pPr marL="1031626" indent="0">
              <a:buNone/>
              <a:defRPr sz="1100"/>
            </a:lvl3pPr>
            <a:lvl4pPr marL="1547439" indent="0">
              <a:buNone/>
              <a:defRPr sz="1000"/>
            </a:lvl4pPr>
            <a:lvl5pPr marL="2063252" indent="0">
              <a:buNone/>
              <a:defRPr sz="1000"/>
            </a:lvl5pPr>
            <a:lvl6pPr marL="2579065" indent="0">
              <a:buNone/>
              <a:defRPr sz="1000"/>
            </a:lvl6pPr>
            <a:lvl7pPr marL="3094878" indent="0">
              <a:buNone/>
              <a:defRPr sz="1000"/>
            </a:lvl7pPr>
            <a:lvl8pPr marL="3610691" indent="0">
              <a:buNone/>
              <a:defRPr sz="1000"/>
            </a:lvl8pPr>
            <a:lvl9pPr marL="4126504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0ED10-D2BA-4BAA-AB4A-EBB6FC4BDE57}" type="datetimeFigureOut">
              <a:rPr lang="en-US" smtClean="0"/>
              <a:t>11/4/2017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F6749-C12E-4B66-8D3B-CF1184831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174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600"/>
            </a:lvl1pPr>
            <a:lvl2pPr marL="515813" indent="0">
              <a:buNone/>
              <a:defRPr sz="3200"/>
            </a:lvl2pPr>
            <a:lvl3pPr marL="1031626" indent="0">
              <a:buNone/>
              <a:defRPr sz="2700"/>
            </a:lvl3pPr>
            <a:lvl4pPr marL="1547439" indent="0">
              <a:buNone/>
              <a:defRPr sz="2300"/>
            </a:lvl4pPr>
            <a:lvl5pPr marL="2063252" indent="0">
              <a:buNone/>
              <a:defRPr sz="2300"/>
            </a:lvl5pPr>
            <a:lvl6pPr marL="2579065" indent="0">
              <a:buNone/>
              <a:defRPr sz="2300"/>
            </a:lvl6pPr>
            <a:lvl7pPr marL="3094878" indent="0">
              <a:buNone/>
              <a:defRPr sz="2300"/>
            </a:lvl7pPr>
            <a:lvl8pPr marL="3610691" indent="0">
              <a:buNone/>
              <a:defRPr sz="2300"/>
            </a:lvl8pPr>
            <a:lvl9pPr marL="4126504" indent="0">
              <a:buNone/>
              <a:defRPr sz="23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600"/>
            </a:lvl1pPr>
            <a:lvl2pPr marL="515813" indent="0">
              <a:buNone/>
              <a:defRPr sz="1400"/>
            </a:lvl2pPr>
            <a:lvl3pPr marL="1031626" indent="0">
              <a:buNone/>
              <a:defRPr sz="1100"/>
            </a:lvl3pPr>
            <a:lvl4pPr marL="1547439" indent="0">
              <a:buNone/>
              <a:defRPr sz="1000"/>
            </a:lvl4pPr>
            <a:lvl5pPr marL="2063252" indent="0">
              <a:buNone/>
              <a:defRPr sz="1000"/>
            </a:lvl5pPr>
            <a:lvl6pPr marL="2579065" indent="0">
              <a:buNone/>
              <a:defRPr sz="1000"/>
            </a:lvl6pPr>
            <a:lvl7pPr marL="3094878" indent="0">
              <a:buNone/>
              <a:defRPr sz="1000"/>
            </a:lvl7pPr>
            <a:lvl8pPr marL="3610691" indent="0">
              <a:buNone/>
              <a:defRPr sz="1000"/>
            </a:lvl8pPr>
            <a:lvl9pPr marL="4126504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0ED10-D2BA-4BAA-AB4A-EBB6FC4BDE57}" type="datetimeFigureOut">
              <a:rPr lang="en-US" smtClean="0"/>
              <a:t>11/4/2017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F6749-C12E-4B66-8D3B-CF1184831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261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103163" tIns="51581" rIns="103163" bIns="5158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horz" lIns="103163" tIns="51581" rIns="103163" bIns="5158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2"/>
            <a:ext cx="2311400" cy="365125"/>
          </a:xfrm>
          <a:prstGeom prst="rect">
            <a:avLst/>
          </a:prstGeom>
        </p:spPr>
        <p:txBody>
          <a:bodyPr vert="horz" lIns="103163" tIns="51581" rIns="103163" bIns="51581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50ED10-D2BA-4BAA-AB4A-EBB6FC4BDE57}" type="datetimeFigureOut">
              <a:rPr lang="en-US" smtClean="0"/>
              <a:t>11/4/2017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2"/>
            <a:ext cx="3136900" cy="365125"/>
          </a:xfrm>
          <a:prstGeom prst="rect">
            <a:avLst/>
          </a:prstGeom>
        </p:spPr>
        <p:txBody>
          <a:bodyPr vert="horz" lIns="103163" tIns="51581" rIns="103163" bIns="51581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2"/>
            <a:ext cx="2311400" cy="365125"/>
          </a:xfrm>
          <a:prstGeom prst="rect">
            <a:avLst/>
          </a:prstGeom>
        </p:spPr>
        <p:txBody>
          <a:bodyPr vert="horz" lIns="103163" tIns="51581" rIns="103163" bIns="51581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EF6749-C12E-4B66-8D3B-CF1184831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081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31626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6860" indent="-386860" algn="l" defTabSz="1031626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38196" indent="-322383" algn="l" defTabSz="1031626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289533" indent="-257907" algn="l" defTabSz="1031626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05346" indent="-257907" algn="l" defTabSz="1031626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21159" indent="-257907" algn="l" defTabSz="1031626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36972" indent="-257907" algn="l" defTabSz="103162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52785" indent="-257907" algn="l" defTabSz="103162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68598" indent="-257907" algn="l" defTabSz="103162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384411" indent="-257907" algn="l" defTabSz="103162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3162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5813" algn="l" defTabSz="103162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31626" algn="l" defTabSz="103162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7439" algn="l" defTabSz="103162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63252" algn="l" defTabSz="103162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9065" algn="l" defTabSz="103162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94878" algn="l" defTabSz="103162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10691" algn="l" defTabSz="103162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26504" algn="l" defTabSz="103162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7054132"/>
              </p:ext>
            </p:extLst>
          </p:nvPr>
        </p:nvGraphicFramePr>
        <p:xfrm>
          <a:off x="15766" y="685800"/>
          <a:ext cx="9875520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8720"/>
                <a:gridCol w="3383280"/>
                <a:gridCol w="1371600"/>
                <a:gridCol w="822960"/>
                <a:gridCol w="1097280"/>
                <a:gridCol w="1463040"/>
                <a:gridCol w="548640"/>
              </a:tblGrid>
              <a:tr h="274320">
                <a:tc>
                  <a:txBody>
                    <a:bodyPr/>
                    <a:lstStyle/>
                    <a:p>
                      <a:pPr marL="0" marR="0" indent="0" algn="l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สถาบันหลัก:</a:t>
                      </a:r>
                      <a:endParaRPr lang="en-US" sz="14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หัวหน้าโครงการ</a:t>
                      </a:r>
                      <a:endParaRPr lang="en-US" sz="14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marR="0" indent="0" algn="l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สถาบันร่วม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:</a:t>
                      </a:r>
                    </a:p>
                  </a:txBody>
                  <a:tcPr>
                    <a:lnL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ระยะเวลา</a:t>
                      </a:r>
                      <a:endParaRPr lang="en-US" sz="14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400" b="0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งบประมาณ</a:t>
                      </a:r>
                      <a:endParaRPr lang="en-US" sz="1400" b="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400" b="0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บาท</a:t>
                      </a:r>
                      <a:endParaRPr lang="en-US" sz="1400" b="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8761546"/>
              </p:ext>
            </p:extLst>
          </p:nvPr>
        </p:nvGraphicFramePr>
        <p:xfrm>
          <a:off x="10511" y="1298030"/>
          <a:ext cx="9875520" cy="1485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8720"/>
                <a:gridCol w="5577840"/>
                <a:gridCol w="1463040"/>
                <a:gridCol w="1097280"/>
                <a:gridCol w="548640"/>
              </a:tblGrid>
              <a:tr h="201168">
                <a:tc rowSpan="3">
                  <a:txBody>
                    <a:bodyPr/>
                    <a:lstStyle/>
                    <a:p>
                      <a:pPr marL="0" marR="0" indent="0" algn="l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  <a:sym typeface="Wingdings 2"/>
                        </a:rPr>
                        <a:t></a:t>
                      </a:r>
                      <a:endParaRPr lang="th-TH" sz="1400" b="0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0" marR="0" indent="0" algn="l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วัตถุประสงค์หลัก</a:t>
                      </a:r>
                    </a:p>
                  </a:txBody>
                  <a:tcPr>
                    <a:lnL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100" b="0" dirty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รายการ</a:t>
                      </a:r>
                      <a:endParaRPr lang="en-US" sz="1100" b="0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5721" marR="5572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100" b="0" dirty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วงเงิน (บาท)</a:t>
                      </a:r>
                      <a:endParaRPr lang="en-US" sz="1100" b="0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5721" marR="55721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(%)</a:t>
                      </a:r>
                      <a:endParaRPr lang="en-US" sz="1100" b="0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5721" marR="55721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01168">
                <a:tc vMerge="1">
                  <a:txBody>
                    <a:bodyPr/>
                    <a:lstStyle/>
                    <a:p>
                      <a:pPr marL="0" marR="0" indent="0" algn="l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1050" b="0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1. </a:t>
                      </a:r>
                      <a:r>
                        <a:rPr lang="th-TH" sz="1050" b="1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ค่าจ้าง/ค่าตอบแทน</a:t>
                      </a:r>
                      <a:endParaRPr lang="en-US" sz="105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050" b="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050" b="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1168">
                <a:tc vMerge="1">
                  <a:txBody>
                    <a:bodyPr/>
                    <a:lstStyle/>
                    <a:p>
                      <a:pPr marL="0" marR="0" indent="0" algn="l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050" b="1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2. ค่าใช้สอย</a:t>
                      </a:r>
                      <a:endParaRPr lang="en-US" sz="105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050" b="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050" b="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1168">
                <a:tc rowSpan="3">
                  <a:txBody>
                    <a:bodyPr/>
                    <a:lstStyle/>
                    <a:p>
                      <a:pPr marL="0" marR="0" indent="0" algn="l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  <a:sym typeface="Wingdings 2"/>
                        </a:rPr>
                        <a:t></a:t>
                      </a:r>
                      <a:endParaRPr lang="th-TH" sz="1400" b="0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0" marR="0" indent="0" algn="l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งานที่ส่งมอบ/ผู้ใช้ผลงาน</a:t>
                      </a:r>
                    </a:p>
                  </a:txBody>
                  <a:tcPr>
                    <a:lnL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050" b="1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3. ค่าวัสดุ</a:t>
                      </a:r>
                      <a:endParaRPr lang="en-US" sz="105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050" b="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050" b="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1168">
                <a:tc vMerge="1">
                  <a:txBody>
                    <a:bodyPr/>
                    <a:lstStyle/>
                    <a:p>
                      <a:pPr marL="0" marR="0" indent="0" algn="l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050" b="1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4. ค่าครุภัณฑ์</a:t>
                      </a:r>
                      <a:endParaRPr lang="en-US" sz="105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050" b="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050" b="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1168">
                <a:tc vMerge="1">
                  <a:txBody>
                    <a:bodyPr/>
                    <a:lstStyle/>
                    <a:p>
                      <a:pPr marL="0" marR="0" indent="0" algn="l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050" b="1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5. อื่นๆ</a:t>
                      </a:r>
                      <a:endParaRPr lang="en-US" sz="105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050" b="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050" b="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5650088"/>
              </p:ext>
            </p:extLst>
          </p:nvPr>
        </p:nvGraphicFramePr>
        <p:xfrm>
          <a:off x="13649" y="15766"/>
          <a:ext cx="9875520" cy="67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1743"/>
                <a:gridCol w="6151923"/>
                <a:gridCol w="838898"/>
                <a:gridCol w="1672956"/>
              </a:tblGrid>
              <a:tr h="274320">
                <a:tc rowSpan="2">
                  <a:txBody>
                    <a:bodyPr/>
                    <a:lstStyle/>
                    <a:p>
                      <a:pPr marL="0" marR="0" indent="0" algn="l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EE : 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160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โครงการ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en-US" sz="16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แม่ข่าย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: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4320">
                <a:tc vMerge="1"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กลุ่ม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: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9366171"/>
              </p:ext>
            </p:extLst>
          </p:nvPr>
        </p:nvGraphicFramePr>
        <p:xfrm>
          <a:off x="2627" y="2806264"/>
          <a:ext cx="9875520" cy="3962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3040"/>
                <a:gridCol w="914400"/>
                <a:gridCol w="365760"/>
                <a:gridCol w="365760"/>
                <a:gridCol w="914400"/>
                <a:gridCol w="365760"/>
                <a:gridCol w="365760"/>
                <a:gridCol w="1097280"/>
                <a:gridCol w="365760"/>
                <a:gridCol w="365760"/>
                <a:gridCol w="731520"/>
                <a:gridCol w="365760"/>
                <a:gridCol w="365760"/>
                <a:gridCol w="1097280"/>
                <a:gridCol w="365760"/>
                <a:gridCol w="365760"/>
              </a:tblGrid>
              <a:tr h="182880">
                <a:tc gridSpan="16">
                  <a:txBody>
                    <a:bodyPr/>
                    <a:lstStyle/>
                    <a:p>
                      <a:pPr marL="0" marR="0" indent="0" algn="l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  <a:sym typeface="Wingdings 2"/>
                        </a:rPr>
                        <a:t></a:t>
                      </a:r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สรุปแนวคิด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/</a:t>
                      </a:r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กระบวนการทำวิจัย (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Conceptual Framework) </a:t>
                      </a:r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แบบ</a:t>
                      </a:r>
                      <a:r>
                        <a:rPr lang="th-TH" sz="1400" b="0" dirty="0" err="1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อินโฟ</a:t>
                      </a:r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กราฟิก (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Infographics) </a:t>
                      </a:r>
                      <a:endParaRPr lang="th-TH" sz="1400" b="0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r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r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383280">
                <a:tc gridSpan="16">
                  <a:txBody>
                    <a:bodyPr/>
                    <a:lstStyle/>
                    <a:p>
                      <a:pPr marL="0" marR="0" indent="0" algn="l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r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r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0" marR="0" indent="0" algn="l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2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Wingdings 2"/>
                        </a:rPr>
                        <a:t></a:t>
                      </a:r>
                      <a:r>
                        <a:rPr lang="th-TH" sz="12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เกณฑ์พิจารณา</a:t>
                      </a:r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Relevance</a:t>
                      </a: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</a:t>
                      </a: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Efficiency</a:t>
                      </a: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</a:t>
                      </a: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Effectiveness</a:t>
                      </a: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25</a:t>
                      </a: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Impact</a:t>
                      </a: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25</a:t>
                      </a: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Sustainability</a:t>
                      </a: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25</a:t>
                      </a: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9697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4962" y="1631324"/>
            <a:ext cx="6858000" cy="4723470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  <a:effectLst/>
        </p:spPr>
      </p:pic>
      <p:sp>
        <p:nvSpPr>
          <p:cNvPr id="11" name="TextBox 10"/>
          <p:cNvSpPr txBox="1"/>
          <p:nvPr/>
        </p:nvSpPr>
        <p:spPr>
          <a:xfrm>
            <a:off x="4234104" y="1631324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Font 1</a:t>
            </a:r>
            <a:r>
              <a:rPr lang="th-TH" sz="1600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</a:t>
            </a:r>
            <a:endParaRPr lang="en-US" sz="1600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0" y="54774"/>
            <a:ext cx="9906000" cy="830997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pPr algn="ctr"/>
            <a:r>
              <a:rPr lang="th-TH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คำแนะนำในการจัดทำ </a:t>
            </a:r>
            <a:r>
              <a:rPr lang="en-US" sz="16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powerpoint</a:t>
            </a:r>
            <a:r>
              <a:rPr lang="th-TH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สรุปสาระสำคัญของโครงการ</a:t>
            </a:r>
          </a:p>
          <a:p>
            <a:pPr algn="ctr"/>
            <a:r>
              <a:rPr lang="th-TH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เอกสารประกอบการยื่นข้อเสนอขอรับ</a:t>
            </a:r>
            <a:r>
              <a:rPr lang="th-TH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ทุน</a:t>
            </a:r>
            <a:r>
              <a:rPr lang="th-TH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กับสำนักงานนโยบายและแผนพลังงาน </a:t>
            </a:r>
          </a:p>
          <a:p>
            <a:pPr algn="ctr"/>
            <a:r>
              <a:rPr lang="th-TH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ภายใต้โครงการ</a:t>
            </a:r>
            <a:r>
              <a:rPr lang="th-TH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สนับสนุน การศึกษา วิจัย พัฒนา</a:t>
            </a:r>
            <a:r>
              <a:rPr lang="th-TH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เทคโนโลยีอนุรักษ์พลังงาน ปีงบประมาณ 2561</a:t>
            </a:r>
            <a:endParaRPr lang="en-US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8902" y="914400"/>
            <a:ext cx="32046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6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ข้อกำหนด </a:t>
            </a:r>
            <a:r>
              <a:rPr lang="en-US" sz="16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th-TH" sz="16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ตามแบบที่กำหนด</a:t>
            </a:r>
            <a:endParaRPr lang="en-US" sz="1600" b="1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th-TH" sz="16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(1) </a:t>
            </a:r>
            <a:r>
              <a:rPr lang="th-TH" sz="16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ขนาด </a:t>
            </a:r>
            <a:r>
              <a:rPr lang="en-US" sz="16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A4 (210</a:t>
            </a:r>
            <a:r>
              <a:rPr lang="th-TH" sz="16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</a:t>
            </a:r>
            <a:r>
              <a:rPr lang="th-TH" sz="16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297 </a:t>
            </a:r>
            <a:r>
              <a:rPr lang="en-US" sz="16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mm)</a:t>
            </a:r>
            <a:endParaRPr lang="th-TH" sz="1600" b="1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th-TH" sz="16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(2) </a:t>
            </a:r>
            <a:r>
              <a:rPr lang="en-US" sz="16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Font</a:t>
            </a:r>
            <a:r>
              <a:rPr lang="th-TH" sz="16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 Tahoma</a:t>
            </a:r>
            <a:endParaRPr lang="en-US" sz="1600" b="1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579068" y="1812687"/>
            <a:ext cx="9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Font 14</a:t>
            </a:r>
            <a:endParaRPr lang="en-US" sz="1400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228849" y="2682765"/>
            <a:ext cx="9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Font 14</a:t>
            </a:r>
            <a:endParaRPr lang="en-US" sz="1400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0" name="Right Brace 29"/>
          <p:cNvSpPr/>
          <p:nvPr/>
        </p:nvSpPr>
        <p:spPr>
          <a:xfrm>
            <a:off x="3838902" y="2133600"/>
            <a:ext cx="374181" cy="1371600"/>
          </a:xfrm>
          <a:prstGeom prst="rightBrace">
            <a:avLst>
              <a:gd name="adj1" fmla="val 26297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8579068" y="2951824"/>
            <a:ext cx="9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Font 12</a:t>
            </a:r>
            <a:endParaRPr lang="en-US" sz="1400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8" name="Right Brace 37"/>
          <p:cNvSpPr/>
          <p:nvPr/>
        </p:nvSpPr>
        <p:spPr>
          <a:xfrm>
            <a:off x="8391978" y="2703786"/>
            <a:ext cx="187090" cy="801414"/>
          </a:xfrm>
          <a:prstGeom prst="rightBrace">
            <a:avLst>
              <a:gd name="adj1" fmla="val 26297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ight Brace 38"/>
          <p:cNvSpPr/>
          <p:nvPr/>
        </p:nvSpPr>
        <p:spPr>
          <a:xfrm>
            <a:off x="8387770" y="1631324"/>
            <a:ext cx="191297" cy="625774"/>
          </a:xfrm>
          <a:prstGeom prst="rightBrace">
            <a:avLst>
              <a:gd name="adj1" fmla="val 26297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36786" y="5735339"/>
            <a:ext cx="2438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6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เป็นส่วนที่ </a:t>
            </a:r>
            <a:r>
              <a:rPr lang="th-TH" sz="1600" b="1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จนท</a:t>
            </a:r>
            <a:r>
              <a:rPr lang="th-TH" sz="16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th-TH" sz="1600" b="1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สนพ</a:t>
            </a:r>
            <a:r>
              <a:rPr lang="th-TH" sz="16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</a:p>
          <a:p>
            <a:r>
              <a:rPr lang="th-TH" sz="16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จะประเมินผลคะแนน</a:t>
            </a:r>
          </a:p>
          <a:p>
            <a:r>
              <a:rPr lang="th-TH" sz="16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ตามเกณฑ์ 5 </a:t>
            </a:r>
            <a:r>
              <a:rPr lang="en-US" sz="1600" b="1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Criteria</a:t>
            </a:r>
            <a:r>
              <a:rPr lang="en-US" sz="1600" b="1" dirty="0" err="1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</a:t>
            </a:r>
            <a:endParaRPr lang="en-US" sz="1600" b="1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5" name="Right Arrow 34"/>
          <p:cNvSpPr/>
          <p:nvPr/>
        </p:nvSpPr>
        <p:spPr>
          <a:xfrm>
            <a:off x="2136757" y="6019800"/>
            <a:ext cx="306903" cy="334994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0804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5823342"/>
              </p:ext>
            </p:extLst>
          </p:nvPr>
        </p:nvGraphicFramePr>
        <p:xfrm>
          <a:off x="15766" y="685800"/>
          <a:ext cx="9875520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8720"/>
                <a:gridCol w="3383280"/>
                <a:gridCol w="1371600"/>
                <a:gridCol w="822960"/>
                <a:gridCol w="1097280"/>
                <a:gridCol w="1463040"/>
                <a:gridCol w="548640"/>
              </a:tblGrid>
              <a:tr h="274320">
                <a:tc>
                  <a:txBody>
                    <a:bodyPr/>
                    <a:lstStyle/>
                    <a:p>
                      <a:pPr marL="0" marR="0" indent="0" algn="l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สถาบันหลัก:</a:t>
                      </a:r>
                      <a:endParaRPr lang="en-US" sz="14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หัวหน้าโครงการ</a:t>
                      </a:r>
                      <a:endParaRPr lang="en-US" sz="14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marR="0" indent="0" algn="l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สถาบันร่วม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:</a:t>
                      </a:r>
                    </a:p>
                  </a:txBody>
                  <a:tcPr>
                    <a:lnL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ระยะเวลา</a:t>
                      </a:r>
                      <a:endParaRPr lang="en-US" sz="14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400" b="0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งบประมาณ</a:t>
                      </a:r>
                      <a:endParaRPr lang="en-US" sz="1400" b="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400" b="0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บาท</a:t>
                      </a:r>
                      <a:endParaRPr lang="en-US" sz="1400" b="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5159626"/>
              </p:ext>
            </p:extLst>
          </p:nvPr>
        </p:nvGraphicFramePr>
        <p:xfrm>
          <a:off x="10511" y="1298030"/>
          <a:ext cx="9875520" cy="1485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8720"/>
                <a:gridCol w="5577840"/>
                <a:gridCol w="1463040"/>
                <a:gridCol w="1097280"/>
                <a:gridCol w="548640"/>
              </a:tblGrid>
              <a:tr h="201168">
                <a:tc rowSpan="3">
                  <a:txBody>
                    <a:bodyPr/>
                    <a:lstStyle/>
                    <a:p>
                      <a:pPr marL="0" marR="0" indent="0" algn="l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  <a:sym typeface="Wingdings 2"/>
                        </a:rPr>
                        <a:t></a:t>
                      </a:r>
                      <a:endParaRPr lang="th-TH" sz="1400" b="0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0" marR="0" indent="0" algn="l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วัตถุประสงค์หลัก</a:t>
                      </a:r>
                    </a:p>
                  </a:txBody>
                  <a:tcPr>
                    <a:lnL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100" b="0" dirty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รายการ</a:t>
                      </a:r>
                      <a:endParaRPr lang="en-US" sz="1100" b="0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5721" marR="55721" marT="0" marB="0" anchor="ctr">
                    <a:lnL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100" b="0" dirty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วงเงิน (บาท)</a:t>
                      </a:r>
                      <a:endParaRPr lang="en-US" sz="1100" b="0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5721" marR="55721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(%)</a:t>
                      </a:r>
                      <a:endParaRPr lang="en-US" sz="1100" b="0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5721" marR="55721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01168">
                <a:tc vMerge="1">
                  <a:txBody>
                    <a:bodyPr/>
                    <a:lstStyle/>
                    <a:p>
                      <a:pPr marL="0" marR="0" indent="0" algn="l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1050" b="0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1. </a:t>
                      </a:r>
                      <a:r>
                        <a:rPr lang="th-TH" sz="1050" b="1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ค่าจ้าง/ค่าตอบแทน</a:t>
                      </a:r>
                      <a:endParaRPr lang="en-US" sz="105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5721" marR="55721" marT="0" marB="0">
                    <a:lnL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050" b="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050" b="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1168">
                <a:tc vMerge="1">
                  <a:txBody>
                    <a:bodyPr/>
                    <a:lstStyle/>
                    <a:p>
                      <a:pPr marL="0" marR="0" indent="0" algn="l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050" b="1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2. ค่าใช้สอย</a:t>
                      </a:r>
                      <a:endParaRPr lang="en-US" sz="105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5721" marR="55721" marT="0" marB="0">
                    <a:lnL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050" b="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050" b="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1168">
                <a:tc rowSpan="3">
                  <a:txBody>
                    <a:bodyPr/>
                    <a:lstStyle/>
                    <a:p>
                      <a:pPr marL="0" marR="0" indent="0" algn="l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  <a:sym typeface="Wingdings 2"/>
                        </a:rPr>
                        <a:t></a:t>
                      </a:r>
                      <a:endParaRPr lang="th-TH" sz="1400" b="0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0" marR="0" indent="0" algn="l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งานที่ส่งมอบ/ผู้ใช้ผลงาน</a:t>
                      </a:r>
                    </a:p>
                  </a:txBody>
                  <a:tcPr>
                    <a:lnL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050" b="1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3. ค่าวัสดุ</a:t>
                      </a:r>
                      <a:endParaRPr lang="en-US" sz="105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5721" marR="55721" marT="0" marB="0">
                    <a:lnL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050" b="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050" b="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1168">
                <a:tc vMerge="1">
                  <a:txBody>
                    <a:bodyPr/>
                    <a:lstStyle/>
                    <a:p>
                      <a:pPr marL="0" marR="0" indent="0" algn="l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050" b="1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4. ค่าครุภัณฑ์</a:t>
                      </a:r>
                      <a:endParaRPr lang="en-US" sz="105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5721" marR="55721" marT="0" marB="0">
                    <a:lnL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050" b="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050" b="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1168">
                <a:tc vMerge="1">
                  <a:txBody>
                    <a:bodyPr/>
                    <a:lstStyle/>
                    <a:p>
                      <a:pPr marL="0" marR="0" indent="0" algn="l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050" b="1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5. อื่นๆ</a:t>
                      </a:r>
                      <a:endParaRPr lang="en-US" sz="105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5721" marR="55721" marT="0" marB="0">
                    <a:lnL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050" b="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050" b="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8714912"/>
              </p:ext>
            </p:extLst>
          </p:nvPr>
        </p:nvGraphicFramePr>
        <p:xfrm>
          <a:off x="13649" y="15766"/>
          <a:ext cx="9875520" cy="67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1743"/>
                <a:gridCol w="6151923"/>
                <a:gridCol w="838898"/>
                <a:gridCol w="1672956"/>
              </a:tblGrid>
              <a:tr h="274320">
                <a:tc rowSpan="2">
                  <a:txBody>
                    <a:bodyPr/>
                    <a:lstStyle/>
                    <a:p>
                      <a:pPr marL="0" marR="0" indent="0" algn="l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AE : 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160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โครงการ</a:t>
                      </a:r>
                      <a:endParaRPr lang="en-US" sz="16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แม่ข่าย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: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4320">
                <a:tc vMerge="1"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กลุ่ม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: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4074712"/>
              </p:ext>
            </p:extLst>
          </p:nvPr>
        </p:nvGraphicFramePr>
        <p:xfrm>
          <a:off x="2627" y="2790498"/>
          <a:ext cx="9875520" cy="3992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3040"/>
                <a:gridCol w="914400"/>
                <a:gridCol w="365760"/>
                <a:gridCol w="365760"/>
                <a:gridCol w="914400"/>
                <a:gridCol w="365760"/>
                <a:gridCol w="365760"/>
                <a:gridCol w="1097280"/>
                <a:gridCol w="365760"/>
                <a:gridCol w="365760"/>
                <a:gridCol w="731520"/>
                <a:gridCol w="365760"/>
                <a:gridCol w="365760"/>
                <a:gridCol w="1097280"/>
                <a:gridCol w="365760"/>
                <a:gridCol w="365760"/>
              </a:tblGrid>
              <a:tr h="182880">
                <a:tc gridSpan="16">
                  <a:txBody>
                    <a:bodyPr/>
                    <a:lstStyle/>
                    <a:p>
                      <a:pPr marL="0" marR="0" indent="0" algn="l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  <a:sym typeface="Wingdings 2"/>
                        </a:rPr>
                        <a:t></a:t>
                      </a:r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สรุปแนวคิด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/</a:t>
                      </a:r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กระบวนการทำวิจัย (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Conceptual Framework) </a:t>
                      </a:r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แบบ</a:t>
                      </a:r>
                      <a:r>
                        <a:rPr lang="th-TH" sz="1400" b="0" dirty="0" err="1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อินโฟ</a:t>
                      </a:r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กราฟิก (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Infographics) </a:t>
                      </a:r>
                      <a:endParaRPr lang="th-TH" sz="1400" b="0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r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r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383280">
                <a:tc gridSpan="16">
                  <a:txBody>
                    <a:bodyPr/>
                    <a:lstStyle/>
                    <a:p>
                      <a:pPr marL="0" marR="0" indent="0" algn="l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r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r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0" marR="0" indent="0" algn="l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Wingdings 2"/>
                        </a:rPr>
                        <a:t></a:t>
                      </a:r>
                      <a:r>
                        <a:rPr lang="th-TH" sz="12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เกณฑ์พิจารณา</a:t>
                      </a:r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Relevance</a:t>
                      </a: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</a:t>
                      </a: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Efficiency</a:t>
                      </a: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</a:t>
                      </a: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Effectiveness</a:t>
                      </a: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25</a:t>
                      </a: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Impact</a:t>
                      </a: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25</a:t>
                      </a: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Sustainability</a:t>
                      </a: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25</a:t>
                      </a: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1796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3246" y="1551732"/>
            <a:ext cx="6969125" cy="4852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4234104" y="1631324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Font 1</a:t>
            </a:r>
            <a:r>
              <a:rPr lang="th-TH" sz="1600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</a:t>
            </a:r>
            <a:endParaRPr lang="en-US" sz="1600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0" y="54774"/>
            <a:ext cx="9906000" cy="830997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pPr algn="ctr"/>
            <a:r>
              <a:rPr lang="th-TH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คำแนะนำในการจัดทำ </a:t>
            </a:r>
            <a:r>
              <a:rPr lang="en-US" sz="16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powerpoint</a:t>
            </a:r>
            <a:r>
              <a:rPr lang="th-TH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สรุปสาระสำคัญของโครงการ</a:t>
            </a:r>
          </a:p>
          <a:p>
            <a:pPr algn="ctr"/>
            <a:r>
              <a:rPr lang="th-TH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เอกสารประกอบการยื่นข้อเสนอขอรับ</a:t>
            </a:r>
            <a:r>
              <a:rPr lang="th-TH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ทุน</a:t>
            </a:r>
            <a:r>
              <a:rPr lang="th-TH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กับสำนักงานนโยบายและแผนพลังงาน </a:t>
            </a:r>
          </a:p>
          <a:p>
            <a:pPr algn="ctr"/>
            <a:r>
              <a:rPr lang="th-TH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ภายใต้โครงการ</a:t>
            </a:r>
            <a:r>
              <a:rPr lang="th-TH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สนับสนุน การศึกษา วิจัย พัฒนา</a:t>
            </a:r>
            <a:r>
              <a:rPr lang="th-TH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เทคโนโลยีพลังงานทดแทน</a:t>
            </a:r>
            <a:r>
              <a:rPr lang="en-US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ปีงบประมาณ 2561</a:t>
            </a:r>
            <a:endParaRPr lang="en-US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579068" y="1812687"/>
            <a:ext cx="9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Font 14</a:t>
            </a:r>
            <a:endParaRPr lang="en-US" sz="1400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228849" y="2682765"/>
            <a:ext cx="9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Font 14</a:t>
            </a:r>
            <a:endParaRPr lang="en-US" sz="1400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0" name="Right Brace 29"/>
          <p:cNvSpPr/>
          <p:nvPr/>
        </p:nvSpPr>
        <p:spPr>
          <a:xfrm>
            <a:off x="3838902" y="2133600"/>
            <a:ext cx="374181" cy="1371600"/>
          </a:xfrm>
          <a:prstGeom prst="rightBrace">
            <a:avLst>
              <a:gd name="adj1" fmla="val 26297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8579068" y="2951824"/>
            <a:ext cx="9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Font 12</a:t>
            </a:r>
            <a:endParaRPr lang="en-US" sz="1400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8" name="Right Brace 37"/>
          <p:cNvSpPr/>
          <p:nvPr/>
        </p:nvSpPr>
        <p:spPr>
          <a:xfrm>
            <a:off x="8391978" y="2703786"/>
            <a:ext cx="187090" cy="801414"/>
          </a:xfrm>
          <a:prstGeom prst="rightBrace">
            <a:avLst>
              <a:gd name="adj1" fmla="val 26297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ight Brace 38"/>
          <p:cNvSpPr/>
          <p:nvPr/>
        </p:nvSpPr>
        <p:spPr>
          <a:xfrm>
            <a:off x="8387770" y="1631324"/>
            <a:ext cx="191297" cy="625774"/>
          </a:xfrm>
          <a:prstGeom prst="rightBrace">
            <a:avLst>
              <a:gd name="adj1" fmla="val 26297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36786" y="5735339"/>
            <a:ext cx="2438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6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เป็นส่วนที่ </a:t>
            </a:r>
            <a:r>
              <a:rPr lang="th-TH" sz="1600" b="1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จนท</a:t>
            </a:r>
            <a:r>
              <a:rPr lang="th-TH" sz="16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th-TH" sz="1600" b="1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สนพ</a:t>
            </a:r>
            <a:r>
              <a:rPr lang="th-TH" sz="16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</a:p>
          <a:p>
            <a:r>
              <a:rPr lang="th-TH" sz="16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จะประเมินผลคะแนน</a:t>
            </a:r>
          </a:p>
          <a:p>
            <a:r>
              <a:rPr lang="th-TH" sz="16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ตามเกณฑ์ 5 </a:t>
            </a:r>
            <a:r>
              <a:rPr lang="en-US" sz="1600" b="1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Criteria</a:t>
            </a:r>
            <a:r>
              <a:rPr lang="en-US" sz="1600" b="1" dirty="0" err="1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</a:t>
            </a:r>
            <a:endParaRPr lang="en-US" sz="1600" b="1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5" name="Right Arrow 34"/>
          <p:cNvSpPr/>
          <p:nvPr/>
        </p:nvSpPr>
        <p:spPr>
          <a:xfrm>
            <a:off x="2136757" y="6019800"/>
            <a:ext cx="306903" cy="334994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28902" y="914400"/>
            <a:ext cx="32046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6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ข้อกำหนด </a:t>
            </a:r>
            <a:r>
              <a:rPr lang="en-US" sz="16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th-TH" sz="16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ตามแบบที่กำหนด</a:t>
            </a:r>
            <a:endParaRPr lang="en-US" sz="1600" b="1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th-TH" sz="16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(1) </a:t>
            </a:r>
            <a:r>
              <a:rPr lang="th-TH" sz="16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ขนาด </a:t>
            </a:r>
            <a:r>
              <a:rPr lang="en-US" sz="16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A4 (210</a:t>
            </a:r>
            <a:r>
              <a:rPr lang="th-TH" sz="16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</a:t>
            </a:r>
            <a:r>
              <a:rPr lang="th-TH" sz="16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297 </a:t>
            </a:r>
            <a:r>
              <a:rPr lang="en-US" sz="16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mm)</a:t>
            </a:r>
            <a:endParaRPr lang="th-TH" sz="1600" b="1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th-TH" sz="16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(2) </a:t>
            </a:r>
            <a:r>
              <a:rPr lang="en-US" sz="16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Font</a:t>
            </a:r>
            <a:r>
              <a:rPr lang="th-TH" sz="16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 Tahoma</a:t>
            </a:r>
            <a:endParaRPr lang="en-US" sz="1600" b="1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88469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</TotalTime>
  <Words>328</Words>
  <Application>Microsoft Office PowerPoint</Application>
  <PresentationFormat>A4 Paper (210x297 mm)</PresentationFormat>
  <Paragraphs>96</Paragraphs>
  <Slides>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Chananan Buakhiew</dc:creator>
  <cp:lastModifiedBy>Chananan Buakhiew</cp:lastModifiedBy>
  <cp:revision>42</cp:revision>
  <dcterms:created xsi:type="dcterms:W3CDTF">2017-11-04T01:47:27Z</dcterms:created>
  <dcterms:modified xsi:type="dcterms:W3CDTF">2017-11-04T06:47:05Z</dcterms:modified>
</cp:coreProperties>
</file>