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7" r:id="rId2"/>
    <p:sldId id="328" r:id="rId3"/>
    <p:sldId id="298" r:id="rId4"/>
    <p:sldId id="349" r:id="rId5"/>
    <p:sldId id="350" r:id="rId6"/>
    <p:sldId id="351" r:id="rId7"/>
    <p:sldId id="318" r:id="rId8"/>
    <p:sldId id="322" r:id="rId9"/>
    <p:sldId id="323" r:id="rId10"/>
    <p:sldId id="355" r:id="rId11"/>
    <p:sldId id="356" r:id="rId12"/>
    <p:sldId id="325" r:id="rId13"/>
  </p:sldIdLst>
  <p:sldSz cx="9144000" cy="6858000" type="screen4x3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67AB8"/>
    <a:srgbClr val="3E6CA4"/>
    <a:srgbClr val="4374AF"/>
    <a:srgbClr val="FFD5D5"/>
    <a:srgbClr val="FF9999"/>
    <a:srgbClr val="339933"/>
    <a:srgbClr val="0000CC"/>
    <a:srgbClr val="FF7C8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327" autoAdjust="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6034" cy="496490"/>
          </a:xfrm>
          <a:prstGeom prst="rect">
            <a:avLst/>
          </a:prstGeom>
        </p:spPr>
        <p:txBody>
          <a:bodyPr vert="horz" lIns="91484" tIns="45742" rIns="91484" bIns="4574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276" y="0"/>
            <a:ext cx="2956034" cy="496490"/>
          </a:xfrm>
          <a:prstGeom prst="rect">
            <a:avLst/>
          </a:prstGeom>
        </p:spPr>
        <p:txBody>
          <a:bodyPr vert="horz" lIns="91484" tIns="45742" rIns="91484" bIns="45742" rtlCol="0"/>
          <a:lstStyle>
            <a:lvl1pPr algn="r">
              <a:defRPr sz="1200"/>
            </a:lvl1pPr>
          </a:lstStyle>
          <a:p>
            <a:fld id="{61888DD0-F2F5-4092-ADF9-E15D62FF1764}" type="datetimeFigureOut">
              <a:rPr lang="th-TH" smtClean="0"/>
              <a:pPr/>
              <a:t>27/08/64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0627"/>
            <a:ext cx="2956034" cy="496489"/>
          </a:xfrm>
          <a:prstGeom prst="rect">
            <a:avLst/>
          </a:prstGeom>
        </p:spPr>
        <p:txBody>
          <a:bodyPr vert="horz" lIns="91484" tIns="45742" rIns="91484" bIns="4574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276" y="9420627"/>
            <a:ext cx="2956034" cy="496489"/>
          </a:xfrm>
          <a:prstGeom prst="rect">
            <a:avLst/>
          </a:prstGeom>
        </p:spPr>
        <p:txBody>
          <a:bodyPr vert="horz" lIns="91484" tIns="45742" rIns="91484" bIns="45742" rtlCol="0" anchor="b"/>
          <a:lstStyle>
            <a:lvl1pPr algn="r">
              <a:defRPr sz="1200"/>
            </a:lvl1pPr>
          </a:lstStyle>
          <a:p>
            <a:fld id="{09C98456-ECD5-475A-9B52-CDC6D7A127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40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6034" cy="496490"/>
          </a:xfrm>
          <a:prstGeom prst="rect">
            <a:avLst/>
          </a:prstGeom>
        </p:spPr>
        <p:txBody>
          <a:bodyPr vert="horz" lIns="91474" tIns="45737" rIns="91474" bIns="4573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2277" y="0"/>
            <a:ext cx="2956034" cy="496490"/>
          </a:xfrm>
          <a:prstGeom prst="rect">
            <a:avLst/>
          </a:prstGeom>
        </p:spPr>
        <p:txBody>
          <a:bodyPr vert="horz" lIns="91474" tIns="45737" rIns="91474" bIns="45737" rtlCol="0"/>
          <a:lstStyle>
            <a:lvl1pPr algn="r">
              <a:defRPr sz="1200"/>
            </a:lvl1pPr>
          </a:lstStyle>
          <a:p>
            <a:fld id="{E933BBF7-E64D-486C-BED8-E9B1A1BBF080}" type="datetimeFigureOut">
              <a:rPr lang="th-TH" smtClean="0"/>
              <a:pPr/>
              <a:t>27/08/64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2950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4" tIns="45737" rIns="91474" bIns="45737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677" y="4711108"/>
            <a:ext cx="5456557" cy="4463652"/>
          </a:xfrm>
          <a:prstGeom prst="rect">
            <a:avLst/>
          </a:prstGeom>
        </p:spPr>
        <p:txBody>
          <a:bodyPr vert="horz" lIns="91474" tIns="45737" rIns="91474" bIns="457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0628"/>
            <a:ext cx="2956034" cy="496489"/>
          </a:xfrm>
          <a:prstGeom prst="rect">
            <a:avLst/>
          </a:prstGeom>
        </p:spPr>
        <p:txBody>
          <a:bodyPr vert="horz" lIns="91474" tIns="45737" rIns="91474" bIns="4573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2277" y="9420628"/>
            <a:ext cx="2956034" cy="496489"/>
          </a:xfrm>
          <a:prstGeom prst="rect">
            <a:avLst/>
          </a:prstGeom>
        </p:spPr>
        <p:txBody>
          <a:bodyPr vert="horz" lIns="91474" tIns="45737" rIns="91474" bIns="45737" rtlCol="0" anchor="b"/>
          <a:lstStyle>
            <a:lvl1pPr algn="r">
              <a:defRPr sz="1200"/>
            </a:lvl1pPr>
          </a:lstStyle>
          <a:p>
            <a:fld id="{65E1D40D-9556-4927-8509-2291EC4FED8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40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3310" indent="-285888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553" indent="-228711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973" indent="-228711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8395" indent="-228711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5814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3235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30656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8077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 sz="1200" b="0" dirty="0">
              <a:cs typeface="Angsana New" pitchFamily="18" charset="-34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3310" indent="-285888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553" indent="-228711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973" indent="-228711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8395" indent="-228711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5814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3235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30656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8077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fld id="{28E8320A-6E9A-4121-B136-B91A244C3C98}" type="slidenum">
              <a:rPr lang="en-US" altLang="en-US" sz="1200" b="0">
                <a:cs typeface="Angsana New" pitchFamily="18" charset="-34"/>
              </a:rPr>
              <a:pPr eaLnBrk="1" hangingPunct="1"/>
              <a:t>1</a:t>
            </a:fld>
            <a:endParaRPr lang="th-TH" altLang="en-US" sz="1200" b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9A431-96A7-48D0-8E0A-4656F8FE830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18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4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6F1D3-8C5A-4147-8224-15D6E94DEE6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0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721F-4C2B-4DED-8B8E-E1C6DE955CE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3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spcBef>
                <a:spcPts val="300"/>
              </a:spcBef>
            </a:pP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6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842">
              <a:defRPr/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842"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46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458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721F-4C2B-4DED-8B8E-E1C6DE955CE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3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6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5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9804ABF4-E060-42C6-96FA-389D558B5D6D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27/08/2021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9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8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8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6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6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9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01B5-18C5-4F87-9471-51443DC3ABA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0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27.png"/><Relationship Id="rId5" Type="http://schemas.openxmlformats.org/officeDocument/2006/relationships/image" Target="../media/image25.jpeg"/><Relationship Id="rId10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238875"/>
            <a:ext cx="9156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457200" y="990600"/>
            <a:ext cx="838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endParaRPr lang="en-US" altLang="en-US" dirty="0">
              <a:cs typeface="Angsana New" pitchFamily="18" charset="-34"/>
            </a:endParaRPr>
          </a:p>
        </p:txBody>
      </p:sp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5263"/>
            <a:ext cx="3657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0" y="5588000"/>
            <a:ext cx="9144000" cy="1295400"/>
          </a:xfrm>
          <a:prstGeom prst="rect">
            <a:avLst/>
          </a:prstGeom>
          <a:solidFill>
            <a:srgbClr val="588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 dirty="0">
              <a:cs typeface="Angsana New" pitchFamily="18" charset="-34"/>
            </a:endParaRP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0" y="6477000"/>
            <a:ext cx="9144000" cy="423863"/>
          </a:xfrm>
          <a:prstGeom prst="rect">
            <a:avLst/>
          </a:prstGeom>
          <a:gradFill rotWithShape="1">
            <a:gsLst>
              <a:gs pos="0">
                <a:srgbClr val="28517A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 dirty="0">
              <a:cs typeface="Angsana New" pitchFamily="18" charset="-34"/>
            </a:endParaRPr>
          </a:p>
        </p:txBody>
      </p:sp>
      <p:grpSp>
        <p:nvGrpSpPr>
          <p:cNvPr id="18441" name="Group 19"/>
          <p:cNvGrpSpPr>
            <a:grpSpLocks/>
          </p:cNvGrpSpPr>
          <p:nvPr/>
        </p:nvGrpSpPr>
        <p:grpSpPr bwMode="auto">
          <a:xfrm>
            <a:off x="0" y="6265863"/>
            <a:ext cx="9144000" cy="90487"/>
            <a:chOff x="0" y="3947"/>
            <a:chExt cx="5760" cy="57"/>
          </a:xfrm>
        </p:grpSpPr>
        <p:sp>
          <p:nvSpPr>
            <p:cNvPr id="18444" name="Line 14"/>
            <p:cNvSpPr>
              <a:spLocks noChangeShapeType="1"/>
            </p:cNvSpPr>
            <p:nvPr/>
          </p:nvSpPr>
          <p:spPr bwMode="auto">
            <a:xfrm>
              <a:off x="0" y="4004"/>
              <a:ext cx="57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5" name="Line 15"/>
            <p:cNvSpPr>
              <a:spLocks noChangeShapeType="1"/>
            </p:cNvSpPr>
            <p:nvPr/>
          </p:nvSpPr>
          <p:spPr bwMode="auto">
            <a:xfrm>
              <a:off x="0" y="3947"/>
              <a:ext cx="57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8442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3395663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2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74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 dirty="0">
              <a:cs typeface="Angsana New" pitchFamily="18" charset="-34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27584" y="1868314"/>
            <a:ext cx="7748752" cy="12006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สถานการณ์พลังงาน 6 เดือนแรกของปี 256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และแนวโน้ม ปี 256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615554" y="200025"/>
            <a:ext cx="4680520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45988"/>
              </p:ext>
            </p:extLst>
          </p:nvPr>
        </p:nvGraphicFramePr>
        <p:xfrm>
          <a:off x="323528" y="1397000"/>
          <a:ext cx="8454117" cy="471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17"/>
                <a:gridCol w="1188720"/>
                <a:gridCol w="1188720"/>
                <a:gridCol w="1188720"/>
                <a:gridCol w="1188720"/>
                <a:gridCol w="1188720"/>
              </a:tblGrid>
              <a:tr h="6638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  <a:endParaRPr kumimoji="0" lang="th-TH" sz="15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9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การใช้น้ำมันสำเร็จรูป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139.8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142.2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144.3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127.3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120.3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</a:tr>
              <a:tr h="394874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30.2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63.5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4.6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อัตราการเปลี่ยนแปลง (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%)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36000" marT="45708" marB="45708" anchor="ctr" horzOverflow="overflow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-11.8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-5.5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-4.7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-3.0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-38.5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-1.7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6309320"/>
            <a:ext cx="79208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หมายเหตุ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th-TH" sz="1100" baseline="30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f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เป็นข้อมูลประมาณการ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th-TH" sz="11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            * 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น้ำมันเครื่องบินและน้ำมันก๊าด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 ** 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ไม่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รวมการใช้ 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LPG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ที่ใช้เป็น 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Feed stocks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ในปิโตร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เคมี	</a:t>
            </a:r>
            <a:endParaRPr lang="th-TH" altLang="th-TH" sz="11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221957" y="1072104"/>
            <a:ext cx="1598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th-TH" altLang="th-TH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หน่วย: ล้าน</a:t>
            </a:r>
            <a:r>
              <a:rPr lang="th-TH" altLang="th-TH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ลิตร</a:t>
            </a:r>
            <a:r>
              <a:rPr lang="en-US" altLang="th-TH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altLang="th-TH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วัน</a:t>
            </a:r>
            <a:endParaRPr lang="th-TH" altLang="th-TH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5200" y="301592"/>
            <a:ext cx="450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แนวโน้มการใช้น้ำมันสำเร็จรูป ปี 2564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pic>
        <p:nvPicPr>
          <p:cNvPr id="20" name="Picture 2" descr="D:\7. Infographic EPPO\Picture icon\Color Icon\Car_gas_station_flat_vector_illustration_isolated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3921" r="7859" b="9676"/>
          <a:stretch/>
        </p:blipFill>
        <p:spPr bwMode="auto">
          <a:xfrm flipH="1">
            <a:off x="6954973" y="107884"/>
            <a:ext cx="1289435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65273" y="1399890"/>
            <a:ext cx="1224136" cy="471811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10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615554" y="200025"/>
            <a:ext cx="5664858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853" name="Text Box 3"/>
          <p:cNvSpPr txBox="1">
            <a:spLocks noChangeArrowheads="1"/>
          </p:cNvSpPr>
          <p:nvPr/>
        </p:nvSpPr>
        <p:spPr bwMode="auto">
          <a:xfrm>
            <a:off x="7380312" y="1179984"/>
            <a:ext cx="1319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th-TH" altLang="th-TH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หน่วย : พันตัน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9792" y="291712"/>
            <a:ext cx="529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แนวโน้มการใช้ </a:t>
            </a:r>
            <a:r>
              <a:rPr lang="en-US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LPG </a:t>
            </a:r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โพรเพนและบิวเทน</a:t>
            </a:r>
            <a:r>
              <a:rPr lang="en-US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ปี 256</a:t>
            </a: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4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33679"/>
              </p:ext>
            </p:extLst>
          </p:nvPr>
        </p:nvGraphicFramePr>
        <p:xfrm>
          <a:off x="360393" y="1525452"/>
          <a:ext cx="8460079" cy="471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535"/>
                <a:gridCol w="1188720"/>
                <a:gridCol w="1188720"/>
                <a:gridCol w="1185664"/>
                <a:gridCol w="1188720"/>
                <a:gridCol w="1188720"/>
              </a:tblGrid>
              <a:tr h="6638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  <a:endParaRPr kumimoji="0" lang="th-TH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9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การใช้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รวม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 horzOverflow="overflow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6,338</a:t>
                      </a: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619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6,560</a:t>
                      </a: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5,740</a:t>
                      </a: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5,859</a:t>
                      </a: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</a:tr>
              <a:tr h="3948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ครัวเรือน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2,151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2,164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2,033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2,051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อุตสาหกรรม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687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645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รถยนต์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1,319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1,170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572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ปิโตรเคมี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2,070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2,496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2,486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ใช้เอง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102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อัตราการเปลี่ยนแปลง (%)</a:t>
                      </a:r>
                    </a:p>
                  </a:txBody>
                  <a:tcPr marL="91438" marR="0" anchor="b" horzOverflow="overflow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3.3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4.4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-0.9 </a:t>
                      </a: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-12.5</a:t>
                      </a: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ครัวเรือน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0.6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อุตสาหกรรม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6.5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5.7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-3.9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รถยนต์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-10.0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-11.3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-26.4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-24.0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ปิโตรเคมี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14.3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20.6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11.5</a:t>
                      </a: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ใช้เอง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8.9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-31.8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-43.8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97.9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4" name="Picture 2" descr="D:\7. Infographic EPPO\Picture icon\Color Icon\imag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6752"/>
            <a:ext cx="648072" cy="84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4091" y="1515981"/>
            <a:ext cx="1196381" cy="471811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Box 90"/>
          <p:cNvSpPr txBox="1">
            <a:spLocks noChangeArrowheads="1"/>
          </p:cNvSpPr>
          <p:nvPr/>
        </p:nvSpPr>
        <p:spPr bwMode="auto">
          <a:xfrm>
            <a:off x="267557" y="6453336"/>
            <a:ext cx="2648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หมาย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เหตุ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th-TH" sz="1100" baseline="30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f 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เป็นข้อมูล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ประมาณ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การ  </a:t>
            </a:r>
            <a:endParaRPr lang="th-TH" altLang="th-TH" sz="11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8444666" y="6458047"/>
            <a:ext cx="549481" cy="402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05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B5461BA-1404-4B6C-BF53-58B35ADDECCE}" type="slidenum">
              <a:rPr lang="en-GB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6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83768" y="239133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การใช้ไฟฟ้า</a:t>
            </a:r>
            <a:r>
              <a:rPr lang="en-US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และ </a:t>
            </a:r>
            <a:r>
              <a:rPr lang="en-US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Peak</a:t>
            </a:r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ปี 2563</a:t>
            </a:r>
            <a:endParaRPr lang="th-TH" altLang="th-TH" sz="27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19666"/>
              </p:ext>
            </p:extLst>
          </p:nvPr>
        </p:nvGraphicFramePr>
        <p:xfrm>
          <a:off x="601620" y="1202059"/>
          <a:ext cx="5531564" cy="41733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9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7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27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1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8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การใช้ไฟฟ้า</a:t>
                      </a:r>
                      <a:b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sz="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GWh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การเปลี่ยนแปลง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637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GWh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174,832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6,135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182,847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8,01</a:t>
                      </a:r>
                      <a:r>
                        <a:rPr lang="th-TH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4.6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185,124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2,277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187,832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2,708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192,960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,1</a:t>
                      </a:r>
                      <a:r>
                        <a:rPr lang="th-TH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187,046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-5,914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-3.1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1600" b="1" strike="noStrike" baseline="30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  <a:endParaRPr lang="th-TH" sz="1600" b="1" strike="noStrike" baseline="30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186,253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-793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Oval 62"/>
          <p:cNvSpPr>
            <a:spLocks noChangeArrowheads="1"/>
          </p:cNvSpPr>
          <p:nvPr/>
        </p:nvSpPr>
        <p:spPr bwMode="auto">
          <a:xfrm>
            <a:off x="5124314" y="4919000"/>
            <a:ext cx="936104" cy="449985"/>
          </a:xfrm>
          <a:prstGeom prst="ellipse">
            <a:avLst/>
          </a:prstGeom>
          <a:noFill/>
          <a:ln w="34925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380" y="4906843"/>
            <a:ext cx="5490803" cy="474300"/>
          </a:xfrm>
          <a:prstGeom prst="rect">
            <a:avLst/>
          </a:prstGeom>
          <a:noFill/>
          <a:ln w="28575">
            <a:solidFill>
              <a:srgbClr val="8000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164" y="5769799"/>
            <a:ext cx="7952917" cy="9329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4650" y="5877272"/>
            <a:ext cx="7517790" cy="6924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 fontAlgn="b">
              <a:buClr>
                <a:srgbClr val="FF6600"/>
              </a:buClr>
            </a:pPr>
            <a:r>
              <a:rPr lang="th-TH" sz="1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</a:t>
            </a:r>
            <a:r>
              <a:rPr lang="en-US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1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คาดว่าการใช้ไฟฟ้ามี</a:t>
            </a:r>
            <a:r>
              <a:rPr lang="th-TH" sz="13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แนวโน้มลดลง </a:t>
            </a:r>
            <a:r>
              <a:rPr lang="en-US" sz="13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0.4% </a:t>
            </a:r>
            <a:r>
              <a:rPr lang="th-TH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จากผลกระทบของปัญหาการแพร่ระบาดของโรค </a:t>
            </a:r>
            <a:r>
              <a:rPr lang="en-US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COVID-19 </a:t>
            </a:r>
            <a: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โดยเฉพาะอย่างยิ่งการระบาดระลอก </a:t>
            </a:r>
            <a:r>
              <a:rPr lang="en-US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ในเดือน เม.ย. </a:t>
            </a:r>
            <a:r>
              <a:rPr lang="en-US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64 </a:t>
            </a:r>
            <a: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ซึ่งภาคธุรกิจที่เกี่ยวข้องกับการท่องเที่ยวและบริการได้รับผลกระทบอย่างชัดเจน</a:t>
            </a:r>
            <a:endParaRPr lang="th-TH" sz="1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 descr="D:\7. Infographic EPPO\Picture icon\Color Icon\Sock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2" y="5864955"/>
            <a:ext cx="648196" cy="9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6996523" y="2322425"/>
            <a:ext cx="1620558" cy="457200"/>
            <a:chOff x="6804248" y="1152631"/>
            <a:chExt cx="1620558" cy="457200"/>
          </a:xfrm>
          <a:solidFill>
            <a:srgbClr val="000066"/>
          </a:solidFill>
        </p:grpSpPr>
        <p:sp>
          <p:nvSpPr>
            <p:cNvPr id="54" name="Rounded Rectangle 53"/>
            <p:cNvSpPr/>
            <p:nvPr/>
          </p:nvSpPr>
          <p:spPr>
            <a:xfrm>
              <a:off x="6804248" y="1152631"/>
              <a:ext cx="1620558" cy="457200"/>
            </a:xfrm>
            <a:prstGeom prst="roundRect">
              <a:avLst>
                <a:gd name="adj" fmla="val 50000"/>
              </a:avLst>
            </a:prstGeom>
            <a:grpFill/>
            <a:ln w="6350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86676" y="1201802"/>
              <a:ext cx="127174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</a:t>
              </a:r>
              <a:endParaRPr lang="th-TH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2" name="Picture 2" descr="D:\7. Infographic EPPO\Picture icon\Color Icon\5a847fc5af1648afaf93be04c5961358_p_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251" y="2140481"/>
            <a:ext cx="674420" cy="6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42" name="Rectangle 41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>
              <a:defRPr/>
            </a:pPr>
            <a:fld id="{9B5461BA-1404-4B6C-BF53-58B35ADDECCE}" type="slidenum">
              <a:rPr lang="en-GB" sz="1050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12</a:t>
            </a:fld>
            <a:endParaRPr lang="en-GB" sz="1050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917957" y="3711989"/>
            <a:ext cx="1916315" cy="869139"/>
            <a:chOff x="6645341" y="1868574"/>
            <a:chExt cx="2304256" cy="869139"/>
          </a:xfrm>
        </p:grpSpPr>
        <p:sp>
          <p:nvSpPr>
            <p:cNvPr id="50" name="TextBox 49"/>
            <p:cNvSpPr txBox="1"/>
            <p:nvPr/>
          </p:nvSpPr>
          <p:spPr>
            <a:xfrm>
              <a:off x="6994461" y="2198363"/>
              <a:ext cx="1584177" cy="32231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66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31,0</a:t>
              </a:r>
              <a:r>
                <a:rPr lang="th-TH" sz="2000" b="1" dirty="0" smtClean="0">
                  <a:solidFill>
                    <a:srgbClr val="66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2000" b="1" dirty="0" smtClean="0">
                  <a:solidFill>
                    <a:srgbClr val="66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 </a:t>
              </a:r>
              <a:r>
                <a:rPr lang="en-US" sz="1200" b="1" dirty="0">
                  <a:solidFill>
                    <a:srgbClr val="66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MW</a:t>
              </a:r>
              <a:endParaRPr lang="th-TH" sz="1200" b="1" dirty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62893" y="2569284"/>
              <a:ext cx="1344488" cy="168429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รวม </a:t>
              </a:r>
              <a:r>
                <a:rPr lang="en-US" sz="1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 </a:t>
              </a:r>
              <a:r>
                <a:rPr lang="th-TH" sz="1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ของ</a:t>
              </a:r>
              <a:r>
                <a:rPr lang="en-US" sz="1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VSPP</a:t>
              </a:r>
              <a:endParaRPr lang="th-TH" sz="1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45341" y="1868574"/>
              <a:ext cx="2304256" cy="276999"/>
            </a:xfrm>
            <a:prstGeom prst="rect">
              <a:avLst/>
            </a:prstGeom>
            <a:noFill/>
            <a:ln w="3175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 </a:t>
              </a:r>
              <a:r>
                <a:rPr lang="th-TH" sz="1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ระบบ 3 การไฟฟ้า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6845192" y="3569896"/>
            <a:ext cx="1973206" cy="1574096"/>
          </a:xfrm>
          <a:prstGeom prst="roundRect">
            <a:avLst>
              <a:gd name="adj" fmla="val 4021"/>
            </a:avLst>
          </a:prstGeom>
          <a:noFill/>
          <a:ln w="25400">
            <a:solidFill>
              <a:srgbClr val="9966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33624" y="4752414"/>
            <a:ext cx="586813" cy="260762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1600" b="1" dirty="0" smtClean="0">
                <a:solidFill>
                  <a:srgbClr val="3399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2.2%</a:t>
            </a:r>
            <a:endParaRPr lang="th-TH" sz="1600" b="1" dirty="0">
              <a:solidFill>
                <a:srgbClr val="3399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Striped Right Arrow 48"/>
          <p:cNvSpPr/>
          <p:nvPr/>
        </p:nvSpPr>
        <p:spPr>
          <a:xfrm rot="16200000">
            <a:off x="7432107" y="4663811"/>
            <a:ext cx="274320" cy="365760"/>
          </a:xfrm>
          <a:prstGeom prst="stripedRightArrow">
            <a:avLst/>
          </a:prstGeom>
          <a:solidFill>
            <a:srgbClr val="3399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08830" y="2921824"/>
            <a:ext cx="2411981" cy="44542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ณ วันที่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31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มี.ค. 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256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4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 </a:t>
            </a:r>
          </a:p>
          <a:p>
            <a:pPr algn="ctr"/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เวลา 14.4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9 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น.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615554" y="147647"/>
            <a:ext cx="4680520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45190" y="240384"/>
            <a:ext cx="450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แนวโน้มการใช้ไฟฟ้า ปี 256</a:t>
            </a:r>
            <a:r>
              <a:rPr lang="en-US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4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33" y="199417"/>
            <a:ext cx="11763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 Box 90"/>
          <p:cNvSpPr txBox="1">
            <a:spLocks noChangeArrowheads="1"/>
          </p:cNvSpPr>
          <p:nvPr/>
        </p:nvSpPr>
        <p:spPr bwMode="auto">
          <a:xfrm>
            <a:off x="555589" y="5445224"/>
            <a:ext cx="2648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หมายเหตุ 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th-TH" sz="1100" baseline="30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f 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เป็นข้อมูล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ประมาณ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การ  </a:t>
            </a:r>
            <a:endParaRPr lang="th-TH" altLang="th-TH" sz="11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576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766" y="-15766"/>
            <a:ext cx="917247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7568" y="37802"/>
            <a:ext cx="9172475" cy="146138"/>
            <a:chOff x="-27568" y="69334"/>
            <a:chExt cx="9172475" cy="146138"/>
          </a:xfrm>
        </p:grpSpPr>
        <p:sp>
          <p:nvSpPr>
            <p:cNvPr id="16" name="Rectangle 1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323528" y="2204864"/>
            <a:ext cx="8532440" cy="17281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สถานการณ์พลังงาน</a:t>
            </a:r>
          </a:p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เดือนแรกของปี 256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40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</a:br>
            <a:endParaRPr lang="th-TH" sz="4000" b="1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8120" y="6309320"/>
            <a:ext cx="442392" cy="365633"/>
          </a:xfrm>
        </p:spPr>
        <p:txBody>
          <a:bodyPr/>
          <a:lstStyle/>
          <a:p>
            <a:pPr>
              <a:defRPr/>
            </a:pPr>
            <a:fld id="{9CC519E3-6064-4F61-87D4-BF4BAF75CEE5}" type="slidenum">
              <a:rPr lang="en-GB" smtClean="0">
                <a:solidFill>
                  <a:prstClr val="black"/>
                </a:solidFill>
                <a:ea typeface="Arial Unicode MS" pitchFamily="34" charset="-128"/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  <a:ea typeface="Arial Unicode MS" pitchFamily="34" charset="-128"/>
            </a:endParaRPr>
          </a:p>
        </p:txBody>
      </p:sp>
      <p:pic>
        <p:nvPicPr>
          <p:cNvPr id="13" name="Picture 4" descr="D:\7. Infographic EPPO\Picture icon\City Banner\banner EPPO_Artboard 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r="15754" b="1122"/>
          <a:stretch/>
        </p:blipFill>
        <p:spPr bwMode="auto">
          <a:xfrm>
            <a:off x="-1" y="4812918"/>
            <a:ext cx="9144001" cy="20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504" y="1031351"/>
            <a:ext cx="4152235" cy="34198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485588" y="1131050"/>
            <a:ext cx="4043262" cy="387753"/>
          </a:xfrm>
          <a:prstGeom prst="roundRect">
            <a:avLst>
              <a:gd name="adj" fmla="val 4354"/>
            </a:avLst>
          </a:prstGeom>
          <a:solidFill>
            <a:srgbClr val="29527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55306" y="1135823"/>
            <a:ext cx="353311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การใช้พลังงานรายชนิด</a:t>
            </a:r>
            <a:endParaRPr lang="th-TH" altLang="th-TH" sz="160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528850" y="1044176"/>
            <a:ext cx="384940" cy="572607"/>
            <a:chOff x="2841593" y="4302981"/>
            <a:chExt cx="434263" cy="480523"/>
          </a:xfrm>
        </p:grpSpPr>
        <p:sp>
          <p:nvSpPr>
            <p:cNvPr id="24" name="Rounded Rectangle 23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418995" y="1690209"/>
            <a:ext cx="241547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การใช้น้ำมันสำเร็จรูป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44820" y="5827911"/>
            <a:ext cx="37791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100" b="1" u="sng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th-TH" altLang="th-TH" sz="11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</a:t>
            </a:r>
            <a:r>
              <a:rPr lang="th-TH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อย่างเห็นได้ชัดในสาขาอุตสาหกรรม</a:t>
            </a:r>
            <a:r>
              <a:rPr lang="en-US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จากการส่งออกที่ขยายตัวดีขึ้น ขณะที่สาขาธุรกิจยังคงลดลงจากผลกระทบ</a:t>
            </a:r>
            <a:r>
              <a:rPr lang="en-US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en-US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ของการแพร่ระบาดของ</a:t>
            </a:r>
            <a:r>
              <a:rPr lang="en-US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 COVID</a:t>
            </a:r>
            <a:r>
              <a:rPr lang="th-TH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-19 โดยเฉพาะอย่างยิ่ง</a:t>
            </a:r>
            <a:br>
              <a:rPr lang="th-TH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ในธุรกิจที่เกี่ยวข้องกับการท่องเที่ยวและบริการ</a:t>
            </a:r>
            <a:endParaRPr lang="th-TH" altLang="th-TH" sz="140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7247520" y="5029146"/>
            <a:ext cx="1455002" cy="30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ก๊าซธรรมชาติ</a:t>
            </a:r>
            <a:endParaRPr lang="th-TH" altLang="th-TH" sz="14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6793616" y="5997188"/>
            <a:ext cx="20988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100" b="1" u="sng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th-TH" altLang="th-TH" sz="1100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ในภาคอุตสาหกรรม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และผลิต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ไฟฟ้า 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ขณะที่การใช้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ในภาคขนส่ง (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ลดลง</a:t>
            </a:r>
            <a:endParaRPr lang="th-TH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9" name="Picture 5" descr="D:\7. Infographic EPPO\Picture icon\Color Icon\bulb-160207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123">
            <a:off x="471139" y="4921169"/>
            <a:ext cx="579579" cy="7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Connector 92"/>
          <p:cNvCxnSpPr/>
          <p:nvPr/>
        </p:nvCxnSpPr>
        <p:spPr>
          <a:xfrm>
            <a:off x="113258" y="4630886"/>
            <a:ext cx="3732602" cy="935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020295" y="5036917"/>
            <a:ext cx="0" cy="164592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2" descr="D:\7. Infographic EPPO\Picture icon\Color Icon\gas_pump_nozzle_400_clr_487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1"/>
          <a:stretch/>
        </p:blipFill>
        <p:spPr bwMode="auto">
          <a:xfrm flipH="1">
            <a:off x="4842194" y="1498322"/>
            <a:ext cx="675946" cy="6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3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36632" y="4653136"/>
            <a:ext cx="3887042" cy="137651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*น้ำมันเครื่องบินและน้ำมันก๊าด         </a:t>
            </a:r>
            <a:r>
              <a:rPr lang="en-US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**ไม่รวม </a:t>
            </a:r>
            <a:r>
              <a:rPr lang="en-US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Feed stock </a:t>
            </a:r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ในปิโตรเคมี</a:t>
            </a:r>
            <a:endParaRPr lang="th-TH" sz="8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25950" y="2352829"/>
            <a:ext cx="4438537" cy="751908"/>
            <a:chOff x="4540101" y="2546002"/>
            <a:chExt cx="4423948" cy="751908"/>
          </a:xfrm>
        </p:grpSpPr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4868374" y="2882412"/>
              <a:ext cx="409567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การใช้ค่อนข้างสูงใน </a:t>
              </a:r>
              <a:r>
                <a:rPr lang="en-US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Q1  </a:t>
              </a:r>
              <a:r>
                <a:rPr lang="th-TH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และลดลงอย่างชัดเจนตั้งแต่เดือน เม.ย.</a:t>
              </a:r>
              <a:r>
                <a:rPr lang="en-US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64 </a:t>
              </a:r>
              <a:br>
                <a:rPr lang="en-US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</a:br>
              <a:r>
                <a:rPr lang="th-TH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ที่เกิดการระบาดของ</a:t>
              </a:r>
              <a:r>
                <a:rPr lang="en-US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COVID-19 </a:t>
              </a:r>
              <a:r>
                <a:rPr lang="th-TH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ระลอก </a:t>
              </a:r>
              <a:r>
                <a:rPr lang="en-US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3 </a:t>
              </a:r>
              <a:r>
                <a:rPr lang="th-TH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ส่งผลให้มีการเดินทางลดลง</a:t>
              </a:r>
              <a:endParaRPr lang="th-TH" altLang="th-TH" sz="105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50" name="Picture 2" descr="C:\Users\User\Desktop\Energy Graph_Edit Pattern\Infographic\Color Icon\d0f04558e66455938fec9e0a2dec521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101" y="2650752"/>
              <a:ext cx="315205" cy="315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Rounded Rectangle 87"/>
            <p:cNvSpPr/>
            <p:nvPr/>
          </p:nvSpPr>
          <p:spPr>
            <a:xfrm>
              <a:off x="5918339" y="2546002"/>
              <a:ext cx="785454" cy="271182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761114" y="2550702"/>
              <a:ext cx="741346" cy="259702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028" name="Picture 4" descr="D:\7. Infographic EPPO\Picture icon\Color Icon\icon_g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99" y="5336771"/>
            <a:ext cx="803740" cy="6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07216" y="3284984"/>
            <a:ext cx="4729280" cy="1265107"/>
            <a:chOff x="4544506" y="3375835"/>
            <a:chExt cx="4729280" cy="1265107"/>
          </a:xfrm>
        </p:grpSpPr>
        <p:sp>
          <p:nvSpPr>
            <p:cNvPr id="54" name="Text Box 3"/>
            <p:cNvSpPr txBox="1">
              <a:spLocks noChangeArrowheads="1"/>
            </p:cNvSpPr>
            <p:nvPr/>
          </p:nvSpPr>
          <p:spPr bwMode="auto">
            <a:xfrm>
              <a:off x="4868242" y="3386468"/>
              <a:ext cx="14194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</a:t>
              </a: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เครื่องบิน*</a:t>
              </a:r>
              <a:endPara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55" name="Text Box 3"/>
            <p:cNvSpPr txBox="1">
              <a:spLocks noChangeArrowheads="1"/>
            </p:cNvSpPr>
            <p:nvPr/>
          </p:nvSpPr>
          <p:spPr bwMode="auto">
            <a:xfrm>
              <a:off x="4809290" y="3933056"/>
              <a:ext cx="18266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 smtClean="0">
                  <a:solidFill>
                    <a:srgbClr val="C0000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ลดลง</a:t>
              </a:r>
              <a:r>
                <a:rPr lang="th-TH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เนื่องจากข้อจำกัด</a:t>
              </a:r>
              <a:r>
                <a:rPr lang="en-US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/>
              </a:r>
              <a:br>
                <a:rPr lang="en-US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</a:b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ของการอนุญาตให้ทำการบินในช่วงการแพร่ระบาดของ</a:t>
              </a:r>
              <a:b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</a:b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COVID-19 </a:t>
              </a:r>
              <a:endParaRPr lang="th-TH" altLang="th-TH" sz="100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59" name="Picture 2" descr="D:\7. Infographic EPPO\Picture icon\Color Icon\purple-airplane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44506" y="3414555"/>
              <a:ext cx="308107" cy="279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7627381" y="3387936"/>
              <a:ext cx="1646405" cy="1154164"/>
              <a:chOff x="7627381" y="3476597"/>
              <a:chExt cx="1646405" cy="1154164"/>
            </a:xfrm>
          </p:grpSpPr>
          <p:sp>
            <p:nvSpPr>
              <p:cNvPr id="80" name="Text Box 3"/>
              <p:cNvSpPr txBox="1">
                <a:spLocks noChangeArrowheads="1"/>
              </p:cNvSpPr>
              <p:nvPr/>
            </p:nvSpPr>
            <p:spPr bwMode="auto">
              <a:xfrm>
                <a:off x="7994018" y="3476597"/>
                <a:ext cx="85610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200" b="1" dirty="0" smtClean="0">
                    <a:solidFill>
                      <a:srgbClr val="00206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LPG</a:t>
                </a:r>
                <a:r>
                  <a:rPr lang="th-TH" altLang="th-TH" sz="1200" b="1" dirty="0" smtClean="0">
                    <a:solidFill>
                      <a:srgbClr val="00206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**</a:t>
                </a:r>
                <a:endParaRPr lang="th-TH" altLang="th-TH" sz="1200" b="1" dirty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  <p:sp>
            <p:nvSpPr>
              <p:cNvPr id="81" name="Text Box 3"/>
              <p:cNvSpPr txBox="1">
                <a:spLocks noChangeArrowheads="1"/>
              </p:cNvSpPr>
              <p:nvPr/>
            </p:nvSpPr>
            <p:spPr bwMode="auto">
              <a:xfrm>
                <a:off x="7854891" y="4076763"/>
                <a:ext cx="141889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85725" indent="-85725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000" dirty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: </a:t>
                </a:r>
                <a:r>
                  <a:rPr lang="th-TH" altLang="th-TH" sz="1000" b="1" u="sng" dirty="0" smtClean="0">
                    <a:solidFill>
                      <a:srgbClr val="00800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เพิ่มขึ้น</a:t>
                </a:r>
                <a:r>
                  <a:rPr lang="th-TH" altLang="th-TH" sz="1000" b="1" dirty="0" smtClean="0">
                    <a:solidFill>
                      <a:srgbClr val="FF0066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 </a:t>
                </a:r>
                <a:r>
                  <a:rPr lang="th-TH" altLang="th-TH" sz="1000" dirty="0" smtClean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ในภาค</a:t>
                </a:r>
                <a:br>
                  <a:rPr lang="th-TH" altLang="th-TH" sz="1000" dirty="0" smtClean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</a:br>
                <a:r>
                  <a:rPr lang="th-TH" altLang="th-TH" sz="1000" dirty="0" smtClean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อุตสาหกรรมและครัวเรือน </a:t>
                </a:r>
                <a:endPara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983973" y="3766704"/>
                <a:ext cx="9558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339933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</a:t>
                </a:r>
                <a:r>
                  <a:rPr lang="th-TH" sz="1200" b="1" dirty="0" smtClean="0">
                    <a:solidFill>
                      <a:srgbClr val="339933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1200" b="1" dirty="0" smtClean="0">
                    <a:solidFill>
                      <a:srgbClr val="339933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1.4%</a:t>
                </a:r>
                <a:endParaRPr lang="th-TH" sz="1200" b="1" dirty="0" smtClean="0">
                  <a:solidFill>
                    <a:srgbClr val="339933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endParaRPr>
              </a:p>
            </p:txBody>
          </p:sp>
          <p:pic>
            <p:nvPicPr>
              <p:cNvPr id="1031" name="Picture 7" descr="D:\7. Infographic EPPO\Picture icon\Color Icon\imag04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7381" y="3488281"/>
                <a:ext cx="307729" cy="363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7" name="Rounded Rectangle 86"/>
              <p:cNvSpPr/>
              <p:nvPr/>
            </p:nvSpPr>
            <p:spPr>
              <a:xfrm>
                <a:off x="7970387" y="3789040"/>
                <a:ext cx="853950" cy="254663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6601462" y="3391081"/>
              <a:ext cx="8561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น้ำมันเตา</a:t>
              </a:r>
              <a:endPara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92" name="Text Box 3"/>
            <p:cNvSpPr txBox="1">
              <a:spLocks noChangeArrowheads="1"/>
            </p:cNvSpPr>
            <p:nvPr/>
          </p:nvSpPr>
          <p:spPr bwMode="auto">
            <a:xfrm>
              <a:off x="6462335" y="3991247"/>
              <a:ext cx="14188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 smtClean="0">
                  <a:solidFill>
                    <a:srgbClr val="00800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เพิ่มขึ้น</a:t>
              </a:r>
              <a:r>
                <a:rPr lang="th-TH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โดยส่วนใหญ่</a:t>
              </a:r>
              <a:r>
                <a:rPr lang="th-TH" altLang="th-TH" sz="1000" spc="-3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เป็นการใช้ในภาคขนส่ง</a:t>
              </a:r>
              <a:endParaRPr lang="th-TH" altLang="th-TH" sz="1000" spc="-3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01513" y="3681189"/>
              <a:ext cx="945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339933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</a:t>
              </a:r>
              <a:r>
                <a:rPr lang="th-TH" sz="1200" b="1" dirty="0" smtClean="0">
                  <a:solidFill>
                    <a:srgbClr val="339933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</a:t>
              </a:r>
              <a:r>
                <a:rPr lang="en-US" sz="1200" b="1" dirty="0" smtClean="0">
                  <a:solidFill>
                    <a:srgbClr val="339933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19.6%</a:t>
              </a:r>
              <a:endParaRPr lang="th-TH" sz="1200" b="1" dirty="0" smtClean="0">
                <a:solidFill>
                  <a:srgbClr val="33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577831" y="3703524"/>
              <a:ext cx="853950" cy="25466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2050" name="Picture 2" descr="D:\7. Infographic EPPO\Picture icon\Color Icon\Bio (4)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0" r="20343" b="12503"/>
            <a:stretch/>
          </p:blipFill>
          <p:spPr bwMode="auto">
            <a:xfrm>
              <a:off x="6317973" y="3375835"/>
              <a:ext cx="287568" cy="40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Rectangle 99"/>
          <p:cNvSpPr/>
          <p:nvPr/>
        </p:nvSpPr>
        <p:spPr>
          <a:xfrm>
            <a:off x="2473917" y="56242"/>
            <a:ext cx="670659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grpSp>
        <p:nvGrpSpPr>
          <p:cNvPr id="101" name="Group 100"/>
          <p:cNvGrpSpPr/>
          <p:nvPr/>
        </p:nvGrpSpPr>
        <p:grpSpPr>
          <a:xfrm>
            <a:off x="2052603" y="42502"/>
            <a:ext cx="7127909" cy="146138"/>
            <a:chOff x="-27568" y="69334"/>
            <a:chExt cx="9172475" cy="146138"/>
          </a:xfrm>
        </p:grpSpPr>
        <p:sp>
          <p:nvSpPr>
            <p:cNvPr id="102" name="Rectangle 101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73917" y="116632"/>
            <a:ext cx="6562579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สถานการณ์พลังงาน </a:t>
            </a:r>
          </a:p>
          <a:p>
            <a:pPr>
              <a:defRPr/>
            </a:pP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 เดือนแรกของปี 256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 Box 3"/>
          <p:cNvSpPr txBox="1">
            <a:spLocks noChangeArrowheads="1"/>
          </p:cNvSpPr>
          <p:nvPr/>
        </p:nvSpPr>
        <p:spPr bwMode="auto">
          <a:xfrm>
            <a:off x="1229641" y="4745669"/>
            <a:ext cx="149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</a:t>
            </a:r>
            <a:r>
              <a:rPr lang="th-TH" altLang="th-TH" sz="180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า</a:t>
            </a:r>
          </a:p>
        </p:txBody>
      </p:sp>
      <p:sp>
        <p:nvSpPr>
          <p:cNvPr id="112" name="Text Box 3"/>
          <p:cNvSpPr txBox="1">
            <a:spLocks noChangeArrowheads="1"/>
          </p:cNvSpPr>
          <p:nvPr/>
        </p:nvSpPr>
        <p:spPr bwMode="auto">
          <a:xfrm>
            <a:off x="934283" y="1196752"/>
            <a:ext cx="2523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5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สมมติฐานการพยากรณ์</a:t>
            </a:r>
            <a:endParaRPr lang="th-TH" altLang="th-TH" sz="155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28616" y="1193737"/>
            <a:ext cx="3292086" cy="41099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Text Box 3"/>
          <p:cNvSpPr txBox="1">
            <a:spLocks noChangeArrowheads="1"/>
          </p:cNvSpPr>
          <p:nvPr/>
        </p:nvSpPr>
        <p:spPr bwMode="auto">
          <a:xfrm>
            <a:off x="1166702" y="1252853"/>
            <a:ext cx="2304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การใช้พลังงานขั้นต้น</a:t>
            </a:r>
            <a:endParaRPr lang="th-TH" altLang="th-TH" sz="1600" b="1" dirty="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138" name="Picture 20" descr="D:\7. Infographic EPPO\Picture icon\Color Icon_Stat_2017\EPPO ICON-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42" y="1052736"/>
            <a:ext cx="998603" cy="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4238475" y="1031351"/>
            <a:ext cx="577636" cy="577636"/>
            <a:chOff x="35496" y="4065955"/>
            <a:chExt cx="577636" cy="577636"/>
          </a:xfrm>
        </p:grpSpPr>
        <p:sp>
          <p:nvSpPr>
            <p:cNvPr id="140" name="Oval 139"/>
            <p:cNvSpPr/>
            <p:nvPr/>
          </p:nvSpPr>
          <p:spPr>
            <a:xfrm>
              <a:off x="35496" y="4065955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1" name="Picture 3" descr="D:\7. Infographic EPPO\Vector_P-Ohm\Number\number (1)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7" y="4106192"/>
              <a:ext cx="466798" cy="466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Text Box 3"/>
          <p:cNvSpPr txBox="1">
            <a:spLocks noChangeArrowheads="1"/>
          </p:cNvSpPr>
          <p:nvPr/>
        </p:nvSpPr>
        <p:spPr bwMode="auto">
          <a:xfrm>
            <a:off x="144757" y="1800112"/>
            <a:ext cx="4101894" cy="176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ts val="600"/>
              </a:spcBef>
            </a:pPr>
            <a:r>
              <a:rPr lang="th-TH" altLang="th-TH" sz="24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2,</a:t>
            </a:r>
            <a:r>
              <a:rPr lang="en-US" altLang="th-TH" sz="24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068</a:t>
            </a:r>
            <a:r>
              <a:rPr lang="th-TH" altLang="th-TH" sz="24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พันบาร์เรลเทียบเท่าน้ำมันดิบต่อวัน</a:t>
            </a: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เพิ่มขึ้นตามสภาวะเศรษฐกิจของประเทศที่เริ่มฟื้นตัว</a:t>
            </a:r>
            <a:b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และฐานที่ต่ำในช่วงเดียวกันของปีก่อน</a:t>
            </a:r>
          </a:p>
          <a:p>
            <a:pPr algn="ctr" eaLnBrk="1" fontAlgn="base" hangingPunct="1">
              <a:spcBef>
                <a:spcPts val="300"/>
              </a:spcBef>
            </a:pPr>
            <a:r>
              <a:rPr 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</a:t>
            </a:r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ผลกระทบของ </a:t>
            </a:r>
            <a:r>
              <a:rPr lang="en-US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COVID</a:t>
            </a:r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-19</a:t>
            </a:r>
            <a:endParaRPr lang="th-TH" altLang="th-TH" sz="1200" b="1" dirty="0" smtClean="0">
              <a:solidFill>
                <a:srgbClr val="000099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โดยการใช้ก๊าซธรรมชาติ ถ่านหิน/ลิกไนต์</a:t>
            </a: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และไฟฟ้าพลังน้ำ</a:t>
            </a:r>
            <a:r>
              <a:rPr lang="en-US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/</a:t>
            </a: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ไฟฟ้านำเข้า เพิ่มขึ้น </a:t>
            </a: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u="sng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ขณะที่</a:t>
            </a:r>
            <a:r>
              <a:rPr lang="th-TH" alt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</a:t>
            </a: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น้ำมันลดลง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060524" y="3689760"/>
            <a:ext cx="2071316" cy="6117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</a:t>
            </a:r>
            <a:endParaRPr lang="en-US" dirty="0"/>
          </a:p>
        </p:txBody>
      </p:sp>
      <p:sp>
        <p:nvSpPr>
          <p:cNvPr id="150" name="Text Box 3"/>
          <p:cNvSpPr txBox="1">
            <a:spLocks noChangeArrowheads="1"/>
          </p:cNvSpPr>
          <p:nvPr/>
        </p:nvSpPr>
        <p:spPr bwMode="auto">
          <a:xfrm>
            <a:off x="1775037" y="3759423"/>
            <a:ext cx="12563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altLang="th-TH" sz="2400" b="1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</a:t>
            </a:r>
            <a:r>
              <a:rPr lang="th-TH" altLang="th-TH" sz="2400" b="1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.</a:t>
            </a:r>
            <a:r>
              <a:rPr lang="en-US" altLang="th-TH" sz="2400" b="1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8</a:t>
            </a:r>
            <a:r>
              <a:rPr lang="th-TH" altLang="th-TH" sz="2400" b="1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%</a:t>
            </a:r>
            <a:endParaRPr lang="th-TH" altLang="th-TH" sz="2400" b="1" dirty="0">
              <a:solidFill>
                <a:srgbClr val="339933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1300149" y="3789040"/>
            <a:ext cx="474888" cy="369402"/>
          </a:xfrm>
          <a:prstGeom prst="downArrow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    </a:t>
            </a:r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7697820" y="1641183"/>
            <a:ext cx="1133285" cy="465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Text Box 3"/>
          <p:cNvSpPr txBox="1">
            <a:spLocks noChangeArrowheads="1"/>
          </p:cNvSpPr>
          <p:nvPr/>
        </p:nvSpPr>
        <p:spPr bwMode="auto">
          <a:xfrm>
            <a:off x="7959772" y="1700808"/>
            <a:ext cx="10047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3.9</a:t>
            </a:r>
            <a:r>
              <a:rPr lang="th-TH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%</a:t>
            </a:r>
            <a:endParaRPr lang="th-TH" altLang="th-TH" sz="1500" b="1" dirty="0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3" name="Down Arrow 152"/>
          <p:cNvSpPr/>
          <p:nvPr/>
        </p:nvSpPr>
        <p:spPr>
          <a:xfrm>
            <a:off x="7769604" y="1735594"/>
            <a:ext cx="320390" cy="2975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Text Box 3"/>
          <p:cNvSpPr txBox="1">
            <a:spLocks noChangeArrowheads="1"/>
          </p:cNvSpPr>
          <p:nvPr/>
        </p:nvSpPr>
        <p:spPr bwMode="auto">
          <a:xfrm>
            <a:off x="6804248" y="2397699"/>
            <a:ext cx="1419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b="1" dirty="0" smtClean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กลุ่มเบนซิน</a:t>
            </a:r>
            <a:endParaRPr lang="th-TH" altLang="th-TH" sz="1200" b="1" dirty="0">
              <a:solidFill>
                <a:srgbClr val="00206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696162" y="2389421"/>
            <a:ext cx="95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3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200" b="1" dirty="0">
                <a:solidFill>
                  <a:srgbClr val="33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200" b="1" dirty="0" smtClean="0">
                <a:solidFill>
                  <a:srgbClr val="33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0.2%</a:t>
            </a:r>
            <a:endParaRPr lang="th-TH" sz="1200" b="1" dirty="0">
              <a:solidFill>
                <a:srgbClr val="339933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649755" y="3552221"/>
            <a:ext cx="955838" cy="2769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53.0%</a:t>
            </a:r>
            <a:endParaRPr lang="th-TH" sz="1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7" name="Text Box 3"/>
          <p:cNvSpPr txBox="1">
            <a:spLocks noChangeArrowheads="1"/>
          </p:cNvSpPr>
          <p:nvPr/>
        </p:nvSpPr>
        <p:spPr bwMode="auto">
          <a:xfrm>
            <a:off x="5076056" y="2374308"/>
            <a:ext cx="1419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b="1" dirty="0" smtClean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กลุ่มดีเซล</a:t>
            </a:r>
            <a:r>
              <a:rPr lang="en-US" altLang="th-TH" sz="1200" b="1" dirty="0" smtClean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endParaRPr lang="th-TH" altLang="th-TH" sz="1200" b="1" dirty="0">
              <a:solidFill>
                <a:srgbClr val="00206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920418" y="2363578"/>
            <a:ext cx="95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1.1%</a:t>
            </a:r>
            <a:endParaRPr lang="th-TH" sz="1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1290579" y="5125377"/>
            <a:ext cx="1337861" cy="5469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Text Box 3"/>
          <p:cNvSpPr txBox="1">
            <a:spLocks noChangeArrowheads="1"/>
          </p:cNvSpPr>
          <p:nvPr/>
        </p:nvSpPr>
        <p:spPr bwMode="auto">
          <a:xfrm>
            <a:off x="1663429" y="5266075"/>
            <a:ext cx="8838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500" b="1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1.0 </a:t>
            </a:r>
            <a:r>
              <a:rPr lang="th-TH" altLang="th-TH" sz="1500" b="1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%</a:t>
            </a:r>
            <a:endParaRPr lang="th-TH" altLang="th-TH" sz="1500" b="1" dirty="0">
              <a:solidFill>
                <a:srgbClr val="339933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7390091" y="5439708"/>
            <a:ext cx="1130618" cy="465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237313" y="1128779"/>
            <a:ext cx="577636" cy="577636"/>
            <a:chOff x="35496" y="4149080"/>
            <a:chExt cx="577636" cy="577636"/>
          </a:xfrm>
        </p:grpSpPr>
        <p:sp>
          <p:nvSpPr>
            <p:cNvPr id="109" name="Oval 108"/>
            <p:cNvSpPr/>
            <p:nvPr/>
          </p:nvSpPr>
          <p:spPr>
            <a:xfrm>
              <a:off x="35496" y="4149080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10" name="Picture 2" descr="D:\7. Infographic EPPO\Vector_P-Ohm\Number\numbe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4" y="4195861"/>
              <a:ext cx="464106" cy="46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8" name="Straight Connector 117"/>
          <p:cNvCxnSpPr/>
          <p:nvPr/>
        </p:nvCxnSpPr>
        <p:spPr>
          <a:xfrm>
            <a:off x="4158895" y="4927743"/>
            <a:ext cx="4428152" cy="1342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3"/>
          <p:cNvSpPr txBox="1">
            <a:spLocks noChangeArrowheads="1"/>
          </p:cNvSpPr>
          <p:nvPr/>
        </p:nvSpPr>
        <p:spPr bwMode="auto">
          <a:xfrm>
            <a:off x="4965841" y="5044475"/>
            <a:ext cx="1620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ถ่านหิน/ลิกไนต์</a:t>
            </a:r>
            <a:endParaRPr lang="th-TH" altLang="th-TH" sz="14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90" name="Text Box 3"/>
          <p:cNvSpPr txBox="1">
            <a:spLocks noChangeArrowheads="1"/>
          </p:cNvSpPr>
          <p:nvPr/>
        </p:nvSpPr>
        <p:spPr bwMode="auto">
          <a:xfrm>
            <a:off x="4248239" y="5997188"/>
            <a:ext cx="23415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</a:t>
            </a:r>
            <a:r>
              <a:rPr lang="th-TH" altLang="th-TH" sz="1100" b="1" u="sng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th-TH" altLang="th-TH" sz="1100" b="1" dirty="0" smtClean="0">
                <a:solidFill>
                  <a:srgbClr val="D6009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ส่วนใหญ่เป็นการใช้</a:t>
            </a:r>
            <a:b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ที่เพิ่มขึ้นในภาคอุตสาหกรรม</a:t>
            </a:r>
            <a:endParaRPr lang="th-TH" altLang="th-TH" sz="11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96" name="Picture 6" descr="D:\7. Infographic EPPO\Picture icon\Monthly Report Info\EPPO 2016\6-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95" y="5240147"/>
            <a:ext cx="955474" cy="5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ounded Rectangle 112"/>
          <p:cNvSpPr/>
          <p:nvPr/>
        </p:nvSpPr>
        <p:spPr>
          <a:xfrm>
            <a:off x="5076056" y="5406310"/>
            <a:ext cx="1130618" cy="465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 Box 3"/>
          <p:cNvSpPr txBox="1">
            <a:spLocks noChangeArrowheads="1"/>
          </p:cNvSpPr>
          <p:nvPr/>
        </p:nvSpPr>
        <p:spPr bwMode="auto">
          <a:xfrm>
            <a:off x="5297038" y="5491966"/>
            <a:ext cx="10047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500" b="1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4.9%</a:t>
            </a:r>
            <a:endParaRPr lang="th-TH" altLang="th-TH" sz="1500" b="1" dirty="0">
              <a:solidFill>
                <a:srgbClr val="339933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6566199" y="5076016"/>
            <a:ext cx="0" cy="164592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5169686" y="5497075"/>
            <a:ext cx="290253" cy="29741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Up Arrow 106"/>
          <p:cNvSpPr/>
          <p:nvPr/>
        </p:nvSpPr>
        <p:spPr>
          <a:xfrm>
            <a:off x="1475656" y="5242939"/>
            <a:ext cx="290253" cy="29741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7644444" y="5519762"/>
            <a:ext cx="10047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500" b="1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4.1%</a:t>
            </a:r>
            <a:endParaRPr lang="th-TH" altLang="th-TH" sz="1500" b="1" dirty="0">
              <a:solidFill>
                <a:srgbClr val="339933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5" name="Up Arrow 114"/>
          <p:cNvSpPr/>
          <p:nvPr/>
        </p:nvSpPr>
        <p:spPr>
          <a:xfrm>
            <a:off x="7517092" y="5524871"/>
            <a:ext cx="290253" cy="29741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15817" y="272033"/>
            <a:ext cx="3960439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608" y="35820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การใช้น้ำมันสำเร็จรูป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878" y="1070152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ล้านลิตรต่อวัน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1" y="6279703"/>
            <a:ext cx="669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น้ำมันเครื่องบินและ</a:t>
            </a:r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น้ำมันก๊าด   </a:t>
            </a:r>
          </a:p>
          <a:p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** 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ไม่รวมการใช้ 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ที่ใช้เป็น 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 stocks 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ในปิโตรเคมี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10837"/>
              </p:ext>
            </p:extLst>
          </p:nvPr>
        </p:nvGraphicFramePr>
        <p:xfrm>
          <a:off x="384550" y="1432026"/>
          <a:ext cx="8408651" cy="4682548"/>
        </p:xfrm>
        <a:graphic>
          <a:graphicData uri="http://schemas.openxmlformats.org/drawingml/2006/table">
            <a:tbl>
              <a:tblPr/>
              <a:tblGrid>
                <a:gridCol w="2926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7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7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7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43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43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2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ม.ค.-</a:t>
                      </a:r>
                      <a:r>
                        <a:rPr lang="th-TH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07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71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122.4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64.9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5.4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การเปลี่ยนแปลง (% 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-3.9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1.1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53.0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050" name="Picture 2" descr="D:\7. Infographic EPPO\Picture icon\Color Icon\Car_gas_station_flat_vector_illustration_isolated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3921" r="7859" b="9676"/>
          <a:stretch/>
        </p:blipFill>
        <p:spPr bwMode="auto">
          <a:xfrm flipH="1">
            <a:off x="5802845" y="108914"/>
            <a:ext cx="1289435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4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4076" y="302958"/>
            <a:ext cx="4066484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85500"/>
            <a:ext cx="412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 </a:t>
            </a:r>
            <a:r>
              <a:rPr lang="en-US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LPG </a:t>
            </a:r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โพรเพนและบิวเทน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1177007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พันตัน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97375"/>
              </p:ext>
            </p:extLst>
          </p:nvPr>
        </p:nvGraphicFramePr>
        <p:xfrm>
          <a:off x="467544" y="1484788"/>
          <a:ext cx="8321040" cy="4900452"/>
        </p:xfrm>
        <a:graphic>
          <a:graphicData uri="http://schemas.openxmlformats.org/drawingml/2006/table">
            <a:tbl>
              <a:tblPr/>
              <a:tblGrid>
                <a:gridCol w="2834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/>
              </a:tblGrid>
              <a:tr h="376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ม.ค.-</a:t>
                      </a:r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20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th-TH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การ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619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6,560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5,740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2,792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3,036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ครัวเรือน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2,164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982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1,019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34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687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296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11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รถยนต์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1,170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367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323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11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อุตสาหกรรมปิ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โตร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เคมี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2,496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1,086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ใช้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เอง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102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61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78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อัตราการเปลี่ยนแปลง (% 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4.4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-0.9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14.5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8.7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ครัวเรือน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0.6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-5.9 </a:t>
                      </a:r>
                      <a:endParaRPr lang="en-US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3.8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อุตสาหกรรม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5.7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-3.9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9.9 </a:t>
                      </a:r>
                      <a:endParaRPr lang="en-US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รถยนต์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-11.3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-12.6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-26.4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30.2</a:t>
                      </a:r>
                      <a:endParaRPr lang="en-US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12.0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อุตสาหกรรมปิ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โตร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เคมี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20.6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7.9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18.8</a:t>
                      </a:r>
                      <a:endParaRPr lang="en-US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5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ใช้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เอง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-31.8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-43.8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97.9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91.5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-29.2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500" b="1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372200" y="252170"/>
            <a:ext cx="549790" cy="725990"/>
            <a:chOff x="493818" y="5903550"/>
            <a:chExt cx="549790" cy="725990"/>
          </a:xfrm>
        </p:grpSpPr>
        <p:pic>
          <p:nvPicPr>
            <p:cNvPr id="13" name="Picture 2" descr="C:\Users\User\Desktop\Energy Graph_Edit Pattern\Infographic\Color Icon\botija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18" y="5903550"/>
              <a:ext cx="549790" cy="72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34728" y="6146320"/>
              <a:ext cx="4042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white"/>
                  </a:solidFill>
                  <a:latin typeface="SP ThunderFox" panose="02000000000000000000" pitchFamily="2" charset="0"/>
                  <a:ea typeface="Tahoma" pitchFamily="34" charset="0"/>
                  <a:cs typeface="SP ThunderFox" panose="02000000000000000000" pitchFamily="2" charset="0"/>
                </a:rPr>
                <a:t>LPG</a:t>
              </a:r>
              <a:endParaRPr lang="th-TH" sz="1400" b="1" dirty="0">
                <a:solidFill>
                  <a:prstClr val="white"/>
                </a:solidFill>
                <a:latin typeface="SP ThunderFox" panose="02000000000000000000" pitchFamily="2" charset="0"/>
                <a:ea typeface="Tahoma" pitchFamily="34" charset="0"/>
                <a:cs typeface="SP ThunderFox" panose="02000000000000000000" pitchFamily="2" charset="0"/>
              </a:endParaRPr>
            </a:p>
          </p:txBody>
        </p:sp>
      </p:grpSp>
      <p:pic>
        <p:nvPicPr>
          <p:cNvPr id="10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5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4076" y="302958"/>
            <a:ext cx="4066484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9544" y="385500"/>
            <a:ext cx="412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การใช้ก๊าซธรรมชาติรายสาขา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894" y="1177007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ล้านลูกบาศก์ฟุต/วัน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40031"/>
              </p:ext>
            </p:extLst>
          </p:nvPr>
        </p:nvGraphicFramePr>
        <p:xfrm>
          <a:off x="323529" y="1484788"/>
          <a:ext cx="8529754" cy="4896536"/>
        </p:xfrm>
        <a:graphic>
          <a:graphicData uri="http://schemas.openxmlformats.org/drawingml/2006/table">
            <a:tbl>
              <a:tblPr/>
              <a:tblGrid>
                <a:gridCol w="2321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17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03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03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68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46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46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411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ม.ค.-</a:t>
                      </a:r>
                      <a:r>
                        <a:rPr lang="th-TH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th-TH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4,676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762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4,368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4,633 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ผลิตไฟฟ้า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2,681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794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2,778 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762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759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72</a:t>
                      </a:r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779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ปิโตรเคมี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1,014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015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899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958 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รถยนต์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220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194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118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5231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เปลี่ยนแปลง</a:t>
                      </a:r>
                      <a:b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(% 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-0.1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1.8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ผลิตไฟฟ้า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-1.4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-0.4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7.2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ปิโตรเคมี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1.9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รถยนต์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-9.5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-11.8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-18.9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" name="Picture 3" descr="D:\7. Infographic EPPO\Picture icon\Monthly Report Info\EPPO 2015\10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58" y="292762"/>
            <a:ext cx="1290631" cy="7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6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26482"/>
              </p:ext>
            </p:extLst>
          </p:nvPr>
        </p:nvGraphicFramePr>
        <p:xfrm>
          <a:off x="323528" y="1340768"/>
          <a:ext cx="8513288" cy="32537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54480"/>
                <a:gridCol w="55518"/>
                <a:gridCol w="1280160"/>
                <a:gridCol w="1280160"/>
                <a:gridCol w="1280160"/>
                <a:gridCol w="1280160"/>
                <a:gridCol w="891325"/>
                <a:gridCol w="891325"/>
              </a:tblGrid>
              <a:tr h="45720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สาขา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ปริมาณการใช้ไฟฟ้า (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GWh</a:t>
                      </a:r>
                      <a:r>
                        <a:rPr lang="th-TH" sz="16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6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th-TH" sz="105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th-TH" sz="105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th-TH" sz="105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th-TH" sz="14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6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th-TH" sz="16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2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(ม.ค.-มิ.ย.)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th-TH" sz="105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  <a:r>
                        <a:rPr lang="th-TH" sz="14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th-TH" sz="14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1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(ม.ค.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1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มิ.ย.)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growth </a:t>
                      </a:r>
                      <a:r>
                        <a:rPr lang="th-TH" sz="12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th-TH" sz="12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 YoY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share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b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1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</a:tabLst>
                      </a:pPr>
                      <a:endParaRPr lang="en-US" sz="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ครัวเรือน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45,205 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1371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49,202 </a:t>
                      </a:r>
                    </a:p>
                  </a:txBody>
                  <a:tcPr marL="0" marR="1371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52,860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26,985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ธุรกิจ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1125" algn="l"/>
                          <a:tab pos="271463" algn="l"/>
                          <a:tab pos="539750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endParaRPr lang="en-US" sz="1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46,764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1371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49,128 </a:t>
                      </a:r>
                    </a:p>
                  </a:txBody>
                  <a:tcPr marL="0" marR="1371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43,950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20,943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175" indent="-31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2698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87,829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1371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86,104 </a:t>
                      </a:r>
                    </a:p>
                  </a:txBody>
                  <a:tcPr marL="0" marR="1371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82,158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43,082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8D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175" indent="-31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อื่นๆ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2698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8,034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1371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8,526 </a:t>
                      </a:r>
                    </a:p>
                  </a:txBody>
                  <a:tcPr marL="0" marR="1371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8,078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4,116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175" indent="-31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269875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90513" algn="l"/>
                          <a:tab pos="446088" algn="l"/>
                          <a:tab pos="900113" algn="l"/>
                          <a:tab pos="1260475" algn="l"/>
                          <a:tab pos="1619250" algn="l"/>
                          <a:tab pos="1979613" algn="l"/>
                          <a:tab pos="2339975" algn="l"/>
                          <a:tab pos="2700338" algn="l"/>
                          <a:tab pos="3060700" algn="l"/>
                          <a:tab pos="3419475" algn="l"/>
                          <a:tab pos="3779838" algn="l"/>
                          <a:tab pos="4140200" algn="l"/>
                          <a:tab pos="4500563" algn="l"/>
                        </a:tabLst>
                      </a:pP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800" marR="10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187,832</a:t>
                      </a:r>
                    </a:p>
                  </a:txBody>
                  <a:tcPr marL="0" marR="1371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192,960 </a:t>
                      </a:r>
                    </a:p>
                  </a:txBody>
                  <a:tcPr marL="0" marR="1371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187,046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95,126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100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1520" y="4725144"/>
            <a:ext cx="8424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องค์กรไม่แสวงหากำไร  สูบน้ำเพื่อการเกษตร  ไฟชั่วคราว  ไฟสาธารณะ  และอื่นๆ  (ยังไม่รวมการใช้ไฟฟ้าใน 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 Charging Station)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1800" y="188913"/>
            <a:ext cx="3960440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ใช้ไฟฟ้า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9417"/>
            <a:ext cx="11763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911248" y="5447738"/>
            <a:ext cx="1620558" cy="419757"/>
            <a:chOff x="6804248" y="1152632"/>
            <a:chExt cx="1620558" cy="419757"/>
          </a:xfrm>
          <a:solidFill>
            <a:srgbClr val="000066"/>
          </a:solidFill>
        </p:grpSpPr>
        <p:sp>
          <p:nvSpPr>
            <p:cNvPr id="8" name="Rounded Rectangle 7"/>
            <p:cNvSpPr/>
            <p:nvPr/>
          </p:nvSpPr>
          <p:spPr>
            <a:xfrm>
              <a:off x="6804248" y="1152632"/>
              <a:ext cx="1620558" cy="419757"/>
            </a:xfrm>
            <a:prstGeom prst="roundRect">
              <a:avLst>
                <a:gd name="adj" fmla="val 50000"/>
              </a:avLst>
            </a:prstGeom>
            <a:grpFill/>
            <a:ln w="6350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86676" y="1201802"/>
              <a:ext cx="1271741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</a:t>
              </a:r>
              <a:endParaRPr lang="th-TH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67109" y="5301208"/>
            <a:ext cx="1989080" cy="1371272"/>
            <a:chOff x="6767109" y="5301208"/>
            <a:chExt cx="1989080" cy="1371272"/>
          </a:xfrm>
        </p:grpSpPr>
        <p:grpSp>
          <p:nvGrpSpPr>
            <p:cNvPr id="10" name="Group 9"/>
            <p:cNvGrpSpPr/>
            <p:nvPr/>
          </p:nvGrpSpPr>
          <p:grpSpPr>
            <a:xfrm>
              <a:off x="6839874" y="5372458"/>
              <a:ext cx="1916315" cy="853750"/>
              <a:chOff x="6645341" y="1868574"/>
              <a:chExt cx="2304256" cy="85375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994461" y="2198363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31,0</a:t>
                </a:r>
                <a:r>
                  <a:rPr lang="th-TH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</a:t>
                </a:r>
                <a:r>
                  <a:rPr lang="en-US" sz="1100" b="1" dirty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66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62893" y="2569284"/>
                <a:ext cx="1344488" cy="1530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9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9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9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</a:t>
                </a:r>
                <a:r>
                  <a:rPr lang="en-US" sz="9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VSPP</a:t>
                </a:r>
                <a:endParaRPr lang="th-TH" sz="9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45341" y="1868574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 3 การไฟฟ้า</a:t>
                </a: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6767109" y="5301208"/>
              <a:ext cx="1973206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55541" y="6323968"/>
              <a:ext cx="586813" cy="260762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en-US" sz="1600" b="1" dirty="0" smtClean="0">
                  <a:solidFill>
                    <a:srgbClr val="33993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2.2%</a:t>
              </a:r>
              <a:endParaRPr lang="th-TH" sz="1600" b="1" dirty="0">
                <a:solidFill>
                  <a:srgbClr val="33993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Striped Right Arrow 15"/>
            <p:cNvSpPr/>
            <p:nvPr/>
          </p:nvSpPr>
          <p:spPr>
            <a:xfrm rot="16200000">
              <a:off x="7354024" y="6235365"/>
              <a:ext cx="274320" cy="365760"/>
            </a:xfrm>
            <a:prstGeom prst="stripedRightArrow">
              <a:avLst/>
            </a:prstGeom>
            <a:solidFill>
              <a:srgbClr val="3399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7" name="Picture 2" descr="D:\7. Infographic EPPO\Picture icon\Color Icon\5a847fc5af1648afaf93be04c5961358_p_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0976" y="5265793"/>
            <a:ext cx="674420" cy="6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64275" y="5987003"/>
            <a:ext cx="2411981" cy="353095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ณ วันที่ </a:t>
            </a:r>
            <a:r>
              <a:rPr lang="en-US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31</a:t>
            </a:r>
            <a:r>
              <a:rPr lang="th-TH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มี.ค. </a:t>
            </a:r>
            <a:r>
              <a:rPr lang="th-TH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256</a:t>
            </a:r>
            <a:r>
              <a:rPr lang="en-US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4</a:t>
            </a:r>
            <a:r>
              <a:rPr lang="th-TH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 </a:t>
            </a:r>
          </a:p>
          <a:p>
            <a:pPr algn="ctr"/>
            <a:r>
              <a:rPr lang="th-TH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เวลา 14.4</a:t>
            </a:r>
            <a:r>
              <a:rPr lang="en-US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9 </a:t>
            </a:r>
            <a:r>
              <a:rPr lang="th-TH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น.</a:t>
            </a:r>
          </a:p>
        </p:txBody>
      </p:sp>
      <p:pic>
        <p:nvPicPr>
          <p:cNvPr id="19" name="Picture 2" descr="C:\Users\User\Desktop\Energy Graph_New\Infographic EPPO\Picture icon\Monthly Report Info\EPPO 2016\banner EPPO_Artboard 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 bwMode="auto">
          <a:xfrm>
            <a:off x="108104" y="6047739"/>
            <a:ext cx="5400000" cy="7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7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576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766" y="-15766"/>
            <a:ext cx="917247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7568" y="37802"/>
            <a:ext cx="9172475" cy="146138"/>
            <a:chOff x="-27568" y="69334"/>
            <a:chExt cx="9172475" cy="146138"/>
          </a:xfrm>
        </p:grpSpPr>
        <p:sp>
          <p:nvSpPr>
            <p:cNvPr id="16" name="Rectangle 1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323528" y="2204864"/>
            <a:ext cx="8532440" cy="12083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แนวโน้มสถานการณ์พลังงาน</a:t>
            </a:r>
          </a:p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256</a:t>
            </a:r>
            <a:r>
              <a:rPr lang="en-US" sz="4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40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</a:br>
            <a:endParaRPr lang="th-TH" sz="4000" b="1" dirty="0" smtClean="0">
              <a:solidFill>
                <a:srgbClr val="C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8120" y="6309320"/>
            <a:ext cx="442392" cy="365633"/>
          </a:xfrm>
        </p:spPr>
        <p:txBody>
          <a:bodyPr/>
          <a:lstStyle/>
          <a:p>
            <a:pPr>
              <a:defRPr/>
            </a:pPr>
            <a:fld id="{9CC519E3-6064-4F61-87D4-BF4BAF75CEE5}" type="slidenum">
              <a:rPr lang="en-GB" smtClean="0">
                <a:solidFill>
                  <a:prstClr val="black"/>
                </a:solidFill>
                <a:ea typeface="Arial Unicode MS" pitchFamily="34" charset="-128"/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  <a:ea typeface="Arial Unicode MS" pitchFamily="34" charset="-128"/>
            </a:endParaRPr>
          </a:p>
        </p:txBody>
      </p:sp>
      <p:pic>
        <p:nvPicPr>
          <p:cNvPr id="13" name="Picture 4" descr="D:\7. Infographic EPPO\Picture icon\City Banner\banner EPPO_Artboard 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r="15754" b="1122"/>
          <a:stretch/>
        </p:blipFill>
        <p:spPr bwMode="auto">
          <a:xfrm>
            <a:off x="-1" y="4812918"/>
            <a:ext cx="9144001" cy="20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107505" y="3619536"/>
            <a:ext cx="3888432" cy="30498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" name="Picture 3" descr="D:\7. Infographic EPPO\Picture icon\Monthly Report Info\EPPO 2015\10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22" y="2037298"/>
            <a:ext cx="829706" cy="4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184962" y="1855190"/>
            <a:ext cx="901901" cy="702514"/>
            <a:chOff x="4032908" y="1760190"/>
            <a:chExt cx="901901" cy="702514"/>
          </a:xfrm>
        </p:grpSpPr>
        <p:pic>
          <p:nvPicPr>
            <p:cNvPr id="171" name="Picture 3" descr="D:\7. Infographic EPPO\Picture icon\Monthly Report Info\EPPO 2016\3-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19"/>
            <a:stretch/>
          </p:blipFill>
          <p:spPr bwMode="auto">
            <a:xfrm>
              <a:off x="4032908" y="1760190"/>
              <a:ext cx="666147" cy="619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5" descr="D:\7. Infographic EPPO\Picture icon\Color Icon\FreeGreatPicture.com-29364-barrels-of-oil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032" y="1969370"/>
              <a:ext cx="657777" cy="49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4" name="Rectangle 83"/>
          <p:cNvSpPr/>
          <p:nvPr/>
        </p:nvSpPr>
        <p:spPr>
          <a:xfrm>
            <a:off x="2450113" y="56242"/>
            <a:ext cx="6706595" cy="7804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46117" y="122346"/>
            <a:ext cx="568273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แนวโน้มการใช้พลังงาน ปี 256</a:t>
            </a:r>
            <a:r>
              <a:rPr lang="en-US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4637535" y="1223648"/>
            <a:ext cx="3891314" cy="387753"/>
          </a:xfrm>
          <a:prstGeom prst="roundRect">
            <a:avLst>
              <a:gd name="adj" fmla="val 4354"/>
            </a:avLst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4851109" y="1228421"/>
            <a:ext cx="3509008" cy="35394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70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การใช้พลังงานขั้นต้นรายชนิด</a:t>
            </a:r>
            <a:endParaRPr lang="th-TH" altLang="th-TH" sz="170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107504" y="5447546"/>
            <a:ext cx="38440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/>
            <a: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การใช้พลังงานปี </a:t>
            </a: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256</a:t>
            </a:r>
            <a:r>
              <a:rPr lang="en-US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4 </a:t>
            </a: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เพิ่มขึ้นเล็กน้อย</a:t>
            </a:r>
            <a:b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ตาม</a:t>
            </a:r>
            <a: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ภาวะ</a:t>
            </a: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เศรษฐกิจของประเทศที่เริ่มฟื้นตัวในช่วงต้นปีทั้งนี้ จากการแพร่ระบาดของ </a:t>
            </a:r>
            <a:r>
              <a:rPr lang="en-US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COVID</a:t>
            </a: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-19 ระลอก </a:t>
            </a:r>
            <a:r>
              <a:rPr lang="en-US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3 </a:t>
            </a: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b="1" spc="-3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ในเดือน เม.ย. </a:t>
            </a:r>
            <a:r>
              <a:rPr lang="en-US" altLang="th-TH" sz="1200" b="1" spc="-3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64 </a:t>
            </a:r>
            <a:r>
              <a:rPr lang="th-TH" altLang="th-TH" sz="1200" b="1" spc="-3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ส่งผลให้มีการออกมาตรการล็อกดาวน์ </a:t>
            </a: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ซึ่งส่งผลกระทบต่อการใช้พลังงาน โดยเฉพาะอย่างยิ่งการใช้น้ำมันในภาคการขนส่ง</a:t>
            </a:r>
            <a:b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endParaRPr lang="th-TH" altLang="th-TH" sz="12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1162618" y="5142384"/>
            <a:ext cx="22262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9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หน่วย </a:t>
            </a:r>
            <a:r>
              <a:rPr lang="en-US" altLang="th-TH" sz="9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9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พันบาร์เรลเทียบเท่าน้ำมันดิบต่อวัน</a:t>
            </a:r>
            <a:endParaRPr lang="th-TH" altLang="th-TH" sz="8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827585" y="3869293"/>
            <a:ext cx="2664296" cy="387753"/>
          </a:xfrm>
          <a:prstGeom prst="roundRect">
            <a:avLst>
              <a:gd name="adj" fmla="val 4354"/>
            </a:avLst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6" name="Text Box 3"/>
          <p:cNvSpPr txBox="1">
            <a:spLocks noChangeArrowheads="1"/>
          </p:cNvSpPr>
          <p:nvPr/>
        </p:nvSpPr>
        <p:spPr bwMode="auto">
          <a:xfrm>
            <a:off x="939800" y="3903103"/>
            <a:ext cx="255208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5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การใช้พลังงานขั้นต้น</a:t>
            </a:r>
            <a:endParaRPr lang="th-TH" altLang="th-TH" sz="165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4544663" y="5229200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Box 3"/>
          <p:cNvSpPr txBox="1">
            <a:spLocks noChangeArrowheads="1"/>
          </p:cNvSpPr>
          <p:nvPr/>
        </p:nvSpPr>
        <p:spPr bwMode="auto">
          <a:xfrm>
            <a:off x="5148064" y="5482099"/>
            <a:ext cx="25722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ไฟฟ้าพลังน้ำ</a:t>
            </a:r>
            <a:r>
              <a:rPr lang="en-US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/</a:t>
            </a: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ไฟฟ้านำเข้า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32" name="Text Box 3"/>
          <p:cNvSpPr txBox="1">
            <a:spLocks noChangeArrowheads="1"/>
          </p:cNvSpPr>
          <p:nvPr/>
        </p:nvSpPr>
        <p:spPr bwMode="auto">
          <a:xfrm>
            <a:off x="4757975" y="5989079"/>
            <a:ext cx="3918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จากปริมาณน้ำฝนที่มากกว่าปีก่อน ส่งผลต่อปริมาณน้ำในเขื่อนที่สามารถผลิตไฟฟ้าพลังน้ำได้ค่อนข้างสูงในช่วงครึ่งหลังของปี และการนำเข้าไฟฟ้าจาก สปป. ลาวที่เพิ่มขึ้น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10829" y="5436361"/>
            <a:ext cx="115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1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1.7%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33307" y="5373216"/>
            <a:ext cx="111515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>
            <a:off x="4544663" y="3862789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508006" y="1924008"/>
            <a:ext cx="0" cy="17210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3"/>
          <p:cNvSpPr txBox="1">
            <a:spLocks noChangeArrowheads="1"/>
          </p:cNvSpPr>
          <p:nvPr/>
        </p:nvSpPr>
        <p:spPr bwMode="auto">
          <a:xfrm>
            <a:off x="5298726" y="1882074"/>
            <a:ext cx="8275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น้ำมัน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4" name="Text Box 3"/>
          <p:cNvSpPr txBox="1">
            <a:spLocks noChangeArrowheads="1"/>
          </p:cNvSpPr>
          <p:nvPr/>
        </p:nvSpPr>
        <p:spPr bwMode="auto">
          <a:xfrm>
            <a:off x="4336176" y="2814027"/>
            <a:ext cx="2180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</a:t>
            </a:r>
            <a:r>
              <a:rPr lang="th-TH" altLang="th-TH" sz="12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จากการยกระดับมาตรการล็อ</a:t>
            </a:r>
            <a:r>
              <a:rPr lang="th-TH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ดาวน์เพื่อควบคุม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การแพร่ระบาดของ </a:t>
            </a: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COVID-19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5214179" y="2311037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8" name="Text Box 3"/>
          <p:cNvSpPr txBox="1">
            <a:spLocks noChangeArrowheads="1"/>
          </p:cNvSpPr>
          <p:nvPr/>
        </p:nvSpPr>
        <p:spPr bwMode="auto">
          <a:xfrm>
            <a:off x="7465262" y="1885165"/>
            <a:ext cx="15107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ก๊าซธรรมชาติ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5" name="Text Box 3"/>
          <p:cNvSpPr txBox="1">
            <a:spLocks noChangeArrowheads="1"/>
          </p:cNvSpPr>
          <p:nvPr/>
        </p:nvSpPr>
        <p:spPr bwMode="auto">
          <a:xfrm>
            <a:off x="5868144" y="4056732"/>
            <a:ext cx="16200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ถ่านหิน/ลิกไนต์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5616557" y="4438853"/>
            <a:ext cx="3073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</a:t>
            </a:r>
            <a:r>
              <a:rPr lang="th-TH" altLang="th-TH" sz="1200" b="1" u="sng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th-TH" altLang="th-TH" sz="1200" b="1" dirty="0" smtClean="0">
                <a:solidFill>
                  <a:srgbClr val="D6009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ในภาคอุตสาหกรรมสอดคล้องกับ</a:t>
            </a:r>
            <a:b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การส่งออกไปยังประเทศคู่ค้าที่ขยายตัวได้ดี </a:t>
            </a:r>
            <a:b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ส่วน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การใช้ในการผลิตไฟฟ้าลดลง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173" name="Picture 4" descr="D:\7. Infographic EPPO\Picture icon\Monthly Report Info\EPPO 2016\banner EPPO_Artboard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r="56475" b="968"/>
          <a:stretch/>
        </p:blipFill>
        <p:spPr bwMode="auto">
          <a:xfrm>
            <a:off x="4355976" y="5081061"/>
            <a:ext cx="730915" cy="7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D:\7. Infographic EPPO\Picture icon\Monthly Report Info\EPPO 2016\6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03" y="4038208"/>
            <a:ext cx="955474" cy="5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83568" y="4465684"/>
            <a:ext cx="2740926" cy="607877"/>
            <a:chOff x="467841" y="4996602"/>
            <a:chExt cx="2699320" cy="79226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9" name="Rounded Rectangle 88"/>
            <p:cNvSpPr/>
            <p:nvPr/>
          </p:nvSpPr>
          <p:spPr>
            <a:xfrm>
              <a:off x="467841" y="4996602"/>
              <a:ext cx="2699320" cy="792268"/>
            </a:xfrm>
            <a:prstGeom prst="roundRect">
              <a:avLst/>
            </a:prstGeom>
            <a:grp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58859" y="5187032"/>
              <a:ext cx="1091479" cy="5214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20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,015</a:t>
              </a:r>
              <a:endParaRPr lang="th-TH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86" name="Rectangle 8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ounded Rectangle 82"/>
          <p:cNvSpPr/>
          <p:nvPr/>
        </p:nvSpPr>
        <p:spPr>
          <a:xfrm>
            <a:off x="7618142" y="2204864"/>
            <a:ext cx="1020358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650090" y="3969353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18142" y="2256371"/>
            <a:ext cx="107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3.5%</a:t>
            </a:r>
            <a:endParaRPr lang="th-TH" sz="16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2093788" y="4629899"/>
            <a:ext cx="12563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altLang="th-TH" sz="18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0.1</a:t>
            </a:r>
            <a:r>
              <a:rPr lang="th-TH" altLang="th-TH" sz="18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%</a:t>
            </a:r>
            <a:endParaRPr lang="th-TH" altLang="th-TH" sz="1800" b="1" dirty="0">
              <a:solidFill>
                <a:srgbClr val="008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2" name="Down Arrow 111"/>
          <p:cNvSpPr/>
          <p:nvPr/>
        </p:nvSpPr>
        <p:spPr>
          <a:xfrm rot="10800000">
            <a:off x="1933711" y="4639191"/>
            <a:ext cx="381035" cy="297585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5004048" y="2348880"/>
            <a:ext cx="1388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5.5%</a:t>
            </a:r>
            <a:endParaRPr lang="th-TH" sz="16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15" name="Flowchart: Merge 114"/>
          <p:cNvSpPr/>
          <p:nvPr/>
        </p:nvSpPr>
        <p:spPr>
          <a:xfrm>
            <a:off x="5299440" y="2453646"/>
            <a:ext cx="127599" cy="150452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8" name="Text Box 3"/>
          <p:cNvSpPr txBox="1">
            <a:spLocks noChangeArrowheads="1"/>
          </p:cNvSpPr>
          <p:nvPr/>
        </p:nvSpPr>
        <p:spPr bwMode="auto">
          <a:xfrm>
            <a:off x="6709444" y="2742019"/>
            <a:ext cx="2266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th-TH" altLang="th-TH" sz="1200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ทั้งจาก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ใช้ในภาคอุตสาหกรรม และเพื่อ</a:t>
            </a:r>
            <a:b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ไฟฟ้า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ขณะที่การใช้</a:t>
            </a:r>
            <a:b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ภาคขนส่ง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ลดลง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Text Box 3"/>
          <p:cNvSpPr txBox="1">
            <a:spLocks noChangeArrowheads="1"/>
          </p:cNvSpPr>
          <p:nvPr/>
        </p:nvSpPr>
        <p:spPr bwMode="auto">
          <a:xfrm>
            <a:off x="800288" y="942551"/>
            <a:ext cx="2523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5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สมมติฐานการพยากรณ์</a:t>
            </a:r>
            <a:endParaRPr lang="th-TH" altLang="th-TH" sz="155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81705" y="1216249"/>
            <a:ext cx="2754191" cy="387753"/>
          </a:xfrm>
          <a:prstGeom prst="roundRect">
            <a:avLst>
              <a:gd name="adj" fmla="val 4354"/>
            </a:avLst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pic>
        <p:nvPicPr>
          <p:cNvPr id="130" name="Picture 2" descr="D:\7. Infographic EPPO\Vector_P-Ohm\Number\numb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4" y="1196751"/>
            <a:ext cx="464106" cy="4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 Box 3"/>
          <p:cNvSpPr txBox="1">
            <a:spLocks noChangeArrowheads="1"/>
          </p:cNvSpPr>
          <p:nvPr/>
        </p:nvSpPr>
        <p:spPr bwMode="auto">
          <a:xfrm>
            <a:off x="1011808" y="1251833"/>
            <a:ext cx="255208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5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สมมติฐานการพยากรณ์</a:t>
            </a:r>
            <a:endParaRPr lang="th-TH" altLang="th-TH" sz="165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137" name="Picture 3" descr="D:\7. Infographic EPPO\Vector_P-Ohm\Number\number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8620"/>
            <a:ext cx="466798" cy="4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4" descr="D:\7. Infographic EPPO\Vector_P-Ohm\Number\number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53" y="1187355"/>
            <a:ext cx="449355" cy="4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/>
          <p:cNvSpPr/>
          <p:nvPr/>
        </p:nvSpPr>
        <p:spPr>
          <a:xfrm>
            <a:off x="971600" y="1760909"/>
            <a:ext cx="738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b="1" spc="-2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GDP</a:t>
            </a:r>
            <a:endParaRPr lang="th-TH" sz="1200" b="1" spc="-2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179512" y="1628800"/>
            <a:ext cx="684621" cy="532512"/>
            <a:chOff x="6372199" y="4355863"/>
            <a:chExt cx="2602169" cy="1953457"/>
          </a:xfrm>
        </p:grpSpPr>
        <p:pic>
          <p:nvPicPr>
            <p:cNvPr id="142" name="Picture 4" descr="D:\7. Infographic EPPO\Picture icon\Color Icon\economic-chart-clipart-1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4" b="10661"/>
            <a:stretch/>
          </p:blipFill>
          <p:spPr bwMode="auto">
            <a:xfrm>
              <a:off x="6747390" y="4355863"/>
              <a:ext cx="2226978" cy="1855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5" descr="D:\7. Infographic EPPO\Picture icon\Color Icon\pixesilk-pricing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23" b="15224"/>
            <a:stretch/>
          </p:blipFill>
          <p:spPr bwMode="auto">
            <a:xfrm>
              <a:off x="6372199" y="5399096"/>
              <a:ext cx="1222555" cy="91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4" name="Rectangle 143"/>
          <p:cNvSpPr/>
          <p:nvPr/>
        </p:nvSpPr>
        <p:spPr>
          <a:xfrm>
            <a:off x="1475656" y="1773977"/>
            <a:ext cx="2197249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th-TH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th-TH" sz="11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2564 คาดว่าปรับตัวเพิ่มขึ้น </a:t>
            </a:r>
            <a:r>
              <a:rPr lang="en-US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0.7</a:t>
            </a:r>
            <a:r>
              <a:rPr lang="th-TH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sz="11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2% </a:t>
            </a:r>
            <a:endParaRPr lang="th-TH" sz="1100" b="1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56836" y="2303343"/>
            <a:ext cx="156373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1200" b="1" spc="-2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อัตราแลกเปลี่ยน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1862101" y="2311037"/>
            <a:ext cx="201863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31.3</a:t>
            </a:r>
            <a:r>
              <a:rPr lang="th-TH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3</a:t>
            </a:r>
            <a:r>
              <a:rPr lang="en-US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2.3</a:t>
            </a:r>
            <a:r>
              <a:rPr lang="th-TH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บาท/</a:t>
            </a:r>
            <a:r>
              <a:rPr lang="en-US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USD</a:t>
            </a:r>
            <a:endParaRPr lang="th-TH" sz="1100" b="1" spc="-20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95536" y="2675528"/>
            <a:ext cx="169829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1200" b="1" spc="-2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ราคา</a:t>
            </a:r>
            <a:r>
              <a:rPr lang="th-TH" sz="1200" b="1" spc="-2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น้ำมันดิบ</a:t>
            </a:r>
            <a:r>
              <a:rPr lang="th-TH" sz="1200" b="1" spc="-2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ดูไบ</a:t>
            </a:r>
            <a:endParaRPr lang="th-TH" sz="1200" b="1" spc="-2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763688" y="2693950"/>
            <a:ext cx="1565906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b="1" spc="-20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62-72  USD/BBL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0811" y="3038763"/>
            <a:ext cx="1672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สศช. (1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ส.ค.6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91004" y="4015050"/>
            <a:ext cx="107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1.8%</a:t>
            </a:r>
            <a:endParaRPr lang="th-TH" sz="16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6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9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11814</TotalTime>
  <Words>1378</Words>
  <Application>Microsoft Office PowerPoint</Application>
  <PresentationFormat>On-screen Show (4:3)</PresentationFormat>
  <Paragraphs>603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Wachira Jitpranee</dc:creator>
  <cp:lastModifiedBy>Thanyarat</cp:lastModifiedBy>
  <cp:revision>850</cp:revision>
  <cp:lastPrinted>2020-08-05T10:20:15Z</cp:lastPrinted>
  <dcterms:created xsi:type="dcterms:W3CDTF">2014-05-20T10:47:17Z</dcterms:created>
  <dcterms:modified xsi:type="dcterms:W3CDTF">2021-08-27T03:56:50Z</dcterms:modified>
</cp:coreProperties>
</file>