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4" r:id="rId4"/>
    <p:sldId id="259" r:id="rId5"/>
    <p:sldId id="273" r:id="rId6"/>
    <p:sldId id="263" r:id="rId7"/>
    <p:sldId id="260" r:id="rId8"/>
    <p:sldId id="271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993366"/>
    <a:srgbClr val="990099"/>
    <a:srgbClr val="D60093"/>
    <a:srgbClr val="FF9999"/>
    <a:srgbClr val="FF7C80"/>
    <a:srgbClr val="867C4C"/>
    <a:srgbClr val="B1A777"/>
    <a:srgbClr val="AEA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40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8DD0-F2F5-4092-ADF9-E15D62FF1764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8456-ECD5-475A-9B52-CDC6D7A127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4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933BBF7-E64D-486C-BED8-E9B1A1BBF080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5E1D40D-9556-4927-8509-2291EC4FED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0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6CE5E-6B34-4B85-A1EA-7B60B9EF625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0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99A431-96A7-48D0-8E0A-4656F8FE830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1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9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9804ABF4-E060-42C6-96FA-389D558B5D6D}" type="datetime1">
              <a:rPr lang="en-GB" smtClean="0">
                <a:solidFill>
                  <a:prstClr val="black"/>
                </a:solidFill>
              </a:rPr>
              <a:t>10/01/2019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1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01B5-18C5-4F87-9471-51443DC3ABA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/>
              <a:t>ข้อมูลเบื้องต้น ณ วันที่ 1</a:t>
            </a:r>
            <a:r>
              <a:rPr lang="en-US" dirty="0"/>
              <a:t>7 </a:t>
            </a:r>
            <a:r>
              <a:rPr lang="th-TH" dirty="0"/>
              <a:t>กรกฎาคม 2561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060848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เดือนแรกของปี </a:t>
            </a: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</a:t>
            </a:r>
            <a:r>
              <a:rPr lang="th-TH" sz="4000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ea typeface="Tahoma" pitchFamily="34" charset="0"/>
                <a:cs typeface="Tahoma" pitchFamily="34" charset="0"/>
              </a:rPr>
            </a:br>
            <a:endParaRPr lang="th-TH" sz="4000" b="1" dirty="0" smtClean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D:\7. Infographic EPPO\Picture icon\City Banner\EPPO ICON-3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36"/>
          <a:stretch/>
        </p:blipFill>
        <p:spPr bwMode="auto">
          <a:xfrm>
            <a:off x="32074" y="4105297"/>
            <a:ext cx="9125574" cy="289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9832" y="5517232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วันที่ 1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2561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5816" y="4869160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จัดทำโดย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ศูนย์พยากรณ์และสารสนเทศพลังงาน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45490"/>
              </p:ext>
            </p:extLst>
          </p:nvPr>
        </p:nvGraphicFramePr>
        <p:xfrm>
          <a:off x="395536" y="1397000"/>
          <a:ext cx="8211765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912101"/>
                <a:gridCol w="912101"/>
                <a:gridCol w="912101"/>
                <a:gridCol w="922040"/>
                <a:gridCol w="922040"/>
                <a:gridCol w="1039094"/>
              </a:tblGrid>
              <a:tr h="3758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การใช้น้ำมันสำเร็จรูป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131.9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136.7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139.8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145.1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141.8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143.4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65.5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19.8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5.7 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 (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-2.2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-1.6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-1.3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5536" y="6309320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*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น้ำมันเครื่องบินและน้ำมันก๊าด</a:t>
            </a:r>
            <a:endParaRPr lang="en-US" altLang="th-TH" sz="12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**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ไม่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รวมการใช้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LPG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ที่ใช้เป็น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Feed stocks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ในปิโตรเคมี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948264" y="1072104"/>
            <a:ext cx="1598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หน่วย: ล้าน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ลิตร</a:t>
            </a:r>
            <a:r>
              <a:rPr lang="en-US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วัน</a:t>
            </a:r>
            <a:endParaRPr lang="th-TH" altLang="th-TH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12037" y="188640"/>
            <a:ext cx="5400600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3469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แนวโน้มการใช้น้ำมันสำเร็จรูป ปี 2561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pic>
        <p:nvPicPr>
          <p:cNvPr id="2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104525" y="10788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69040" y="2060848"/>
            <a:ext cx="1008112" cy="4032448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90"/>
          <p:cNvSpPr txBox="1">
            <a:spLocks noChangeArrowheads="1"/>
          </p:cNvSpPr>
          <p:nvPr/>
        </p:nvSpPr>
        <p:spPr bwMode="auto">
          <a:xfrm>
            <a:off x="4225840" y="6278542"/>
            <a:ext cx="4351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ข้อมูล ม.ค.-มิ.ย.     (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เดือน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มิ.ย.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เป็นข้อมูลเบื้องต้น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) </a:t>
            </a:r>
            <a:br>
              <a:rPr lang="th-TH" altLang="th-TH" sz="1200" dirty="0" smtClean="0">
                <a:latin typeface="Tahoma" pitchFamily="34" charset="0"/>
                <a:cs typeface="Tahoma" pitchFamily="34" charset="0"/>
              </a:rPr>
            </a:b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th-TH" altLang="th-TH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" name="Text Box 3"/>
          <p:cNvSpPr txBox="1">
            <a:spLocks noChangeArrowheads="1"/>
          </p:cNvSpPr>
          <p:nvPr/>
        </p:nvSpPr>
        <p:spPr bwMode="auto">
          <a:xfrm>
            <a:off x="7380312" y="1179984"/>
            <a:ext cx="1319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 : พันตัน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1640" y="188640"/>
            <a:ext cx="604867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281377"/>
            <a:ext cx="5298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 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LPG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โพรเพนและบิวเทน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ปี 2561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98619"/>
              </p:ext>
            </p:extLst>
          </p:nvPr>
        </p:nvGraphicFramePr>
        <p:xfrm>
          <a:off x="464690" y="1525452"/>
          <a:ext cx="8211764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134"/>
                <a:gridCol w="912101"/>
                <a:gridCol w="912101"/>
                <a:gridCol w="912101"/>
                <a:gridCol w="984109"/>
                <a:gridCol w="984109"/>
                <a:gridCol w="984109"/>
              </a:tblGrid>
              <a:tr h="3758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การใช้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6,695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6,134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6,338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3,283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3,496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6,779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1,075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1,114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2,188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1,191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2,124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1,202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1,365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2,566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อัตราการเปลี่ยนแปลง (%)</a:t>
                      </a:r>
                    </a:p>
                  </a:txBody>
                  <a:tcPr marL="91438" marR="91438" anchor="b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-10.9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-8.4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3.3 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-4.3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3.0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-12.3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-15.3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-10.8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-8.6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-9.7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-20.6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-14.8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50.6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8.9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-18.7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-7.2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 descr="D:\7. Infographic EPPO\Picture icon\Color Icon\imag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6752"/>
            <a:ext cx="648072" cy="84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637280" y="4244616"/>
            <a:ext cx="1008112" cy="2016224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90"/>
          <p:cNvSpPr txBox="1">
            <a:spLocks noChangeArrowheads="1"/>
          </p:cNvSpPr>
          <p:nvPr/>
        </p:nvSpPr>
        <p:spPr bwMode="auto">
          <a:xfrm>
            <a:off x="503169" y="6309320"/>
            <a:ext cx="6320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ข้อมูล ม.ค.-มิ.ย.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 (เดือน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มิ.ย.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เป็นข้อมูลเบื้องต้น)   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1200" dirty="0" smtClean="0">
                <a:latin typeface="Tahoma" pitchFamily="34" charset="0"/>
                <a:cs typeface="Tahoma" pitchFamily="34" charset="0"/>
              </a:rPr>
            </a:b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 H</a:t>
            </a:r>
            <a:r>
              <a:rPr lang="th-TH" altLang="th-TH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72171"/>
              </p:ext>
            </p:extLst>
          </p:nvPr>
        </p:nvGraphicFramePr>
        <p:xfrm>
          <a:off x="431540" y="1412776"/>
          <a:ext cx="8244915" cy="452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203"/>
                <a:gridCol w="2665023"/>
                <a:gridCol w="2165331"/>
                <a:gridCol w="1582358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การเปลี่ยนแปลง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2057"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161,779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12,924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8.7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164,341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2,562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168,685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4,344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174,833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6,148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182,847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8,014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185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,1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,277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600" b="1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th-TH" sz="1600" b="1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9,567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 Box 90"/>
          <p:cNvSpPr txBox="1">
            <a:spLocks noChangeArrowheads="1"/>
          </p:cNvSpPr>
          <p:nvPr/>
        </p:nvSpPr>
        <p:spPr bwMode="auto">
          <a:xfrm>
            <a:off x="467544" y="6165303"/>
            <a:ext cx="34563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ประมาณการ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38072" y="188640"/>
            <a:ext cx="460851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แนวโน้มการใช้ไฟฟ้า ปี 2561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5373216"/>
            <a:ext cx="8208912" cy="576064"/>
          </a:xfrm>
          <a:prstGeom prst="rect">
            <a:avLst/>
          </a:prstGeom>
          <a:noFill/>
          <a:ln w="34925">
            <a:solidFill>
              <a:srgbClr val="D600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D:\7. Infographic EPPO\Picture icon\Monthly Report Info\EPPO 2016\banner EPPO_Artboard 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4" r="54958"/>
          <a:stretch/>
        </p:blipFill>
        <p:spPr bwMode="auto">
          <a:xfrm>
            <a:off x="6141187" y="-186720"/>
            <a:ext cx="1086901" cy="10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39517"/>
              </p:ext>
            </p:extLst>
          </p:nvPr>
        </p:nvGraphicFramePr>
        <p:xfrm>
          <a:off x="539553" y="1340768"/>
          <a:ext cx="8087344" cy="4968552"/>
        </p:xfrm>
        <a:graphic>
          <a:graphicData uri="http://schemas.openxmlformats.org/drawingml/2006/table">
            <a:tbl>
              <a:tblPr/>
              <a:tblGrid>
                <a:gridCol w="2776029"/>
                <a:gridCol w="1077864"/>
                <a:gridCol w="1077864"/>
                <a:gridCol w="1006951"/>
                <a:gridCol w="1074318"/>
                <a:gridCol w="1074318"/>
              </a:tblGrid>
              <a:tr h="369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99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19907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,788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,793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น้ำมัน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767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ก๊าซธรรมชาติ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919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882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ถ่าน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หิน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352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372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พลังงานหมุนเวียน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599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นำเข้า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 (% </a:t>
                      </a:r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-1.6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น้ำมัน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ก๊าซธรรมชาติ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-3.1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ถ่าน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หิน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-0.5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พลังงานหมุนเวียน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-11.0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9895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นำเข้า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37.1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699792" y="200025"/>
            <a:ext cx="3960440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1800" y="260648"/>
            <a:ext cx="340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การใช้พลังงานขั้นต้น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032991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พันบาร์เรลเทียบเท่าน้ำมันดิบต่อวัน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15124" y="85617"/>
            <a:ext cx="1278206" cy="1033022"/>
            <a:chOff x="555327" y="3806251"/>
            <a:chExt cx="490060" cy="451784"/>
          </a:xfrm>
        </p:grpSpPr>
        <p:pic>
          <p:nvPicPr>
            <p:cNvPr id="18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9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01472" y="6392361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2561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03848" y="272033"/>
            <a:ext cx="3960439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9872" y="35820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การใช้น้ำมันสำเร็จรูป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6894" y="1070152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ล้านลิตรต่อวัน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6186036"/>
            <a:ext cx="6690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น้ำมันเครื่องบินและ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น้ำมันก๊าด   **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ไม่รวมการใช้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ที่ใช้เป็น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 stocks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ในปิโตรเคมี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99780"/>
              </p:ext>
            </p:extLst>
          </p:nvPr>
        </p:nvGraphicFramePr>
        <p:xfrm>
          <a:off x="384550" y="1432026"/>
          <a:ext cx="8490514" cy="4682548"/>
        </p:xfrm>
        <a:graphic>
          <a:graphicData uri="http://schemas.openxmlformats.org/drawingml/2006/table">
            <a:tbl>
              <a:tblPr/>
              <a:tblGrid>
                <a:gridCol w="2827446"/>
                <a:gridCol w="1134106"/>
                <a:gridCol w="1134106"/>
                <a:gridCol w="1134106"/>
                <a:gridCol w="1130375"/>
                <a:gridCol w="1130375"/>
              </a:tblGrid>
              <a:tr h="332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20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47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141.4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145.1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30.8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67.1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5.8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21.3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296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-9.8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072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270109" y="10891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75090" y="6446953"/>
            <a:ext cx="2388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 มิ.ย. 2561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94076" y="302958"/>
            <a:ext cx="4066484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385500"/>
            <a:ext cx="412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 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LPG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โพรเพนและบิวเทน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1177007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87602"/>
              </p:ext>
            </p:extLst>
          </p:nvPr>
        </p:nvGraphicFramePr>
        <p:xfrm>
          <a:off x="611560" y="1484788"/>
          <a:ext cx="8258752" cy="4711185"/>
        </p:xfrm>
        <a:graphic>
          <a:graphicData uri="http://schemas.openxmlformats.org/drawingml/2006/table">
            <a:tbl>
              <a:tblPr/>
              <a:tblGrid>
                <a:gridCol w="2891931"/>
                <a:gridCol w="938461"/>
                <a:gridCol w="1158412"/>
                <a:gridCol w="1114422"/>
                <a:gridCol w="1110756"/>
                <a:gridCol w="1044770"/>
              </a:tblGrid>
              <a:tr h="376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19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6,338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3,283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ครัวเรือน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1,075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339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603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</a:t>
                      </a:r>
                      <a:r>
                        <a:rPr lang="th-TH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โตร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1,810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2,070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1,202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ใช้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978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3.3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1.6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ครัวเรือน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-4.3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0.8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1.9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อุตสาหกรรม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3.0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2.8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6.5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4.5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-12.3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-15.3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-9.8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-10.8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</a:t>
                      </a:r>
                      <a:r>
                        <a:rPr lang="th-TH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โตร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-20.6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-14.8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14.3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25.3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296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ใช้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/>
                        </a:rPr>
                        <a:t>50.6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effectLst/>
                          <a:latin typeface="Tahoma"/>
                        </a:rPr>
                        <a:t>8.9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-8.8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10.9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372200" y="252170"/>
            <a:ext cx="549790" cy="725990"/>
            <a:chOff x="493818" y="5903550"/>
            <a:chExt cx="549790" cy="725990"/>
          </a:xfrm>
        </p:grpSpPr>
        <p:pic>
          <p:nvPicPr>
            <p:cNvPr id="13" name="Picture 2" descr="C:\Users\User\Desktop\Energy Graph_Edit Pattern\Infographic\Color Icon\botija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818" y="5903550"/>
              <a:ext cx="549790" cy="72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34728" y="6146320"/>
              <a:ext cx="40427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SP ThunderFox" panose="02000000000000000000" pitchFamily="2" charset="0"/>
                  <a:ea typeface="Tahoma" pitchFamily="34" charset="0"/>
                  <a:cs typeface="SP ThunderFox" panose="02000000000000000000" pitchFamily="2" charset="0"/>
                </a:rPr>
                <a:t>LPG</a:t>
              </a:r>
              <a:endParaRPr lang="th-TH" sz="1400" b="1" dirty="0">
                <a:solidFill>
                  <a:schemeClr val="bg1"/>
                </a:solidFill>
                <a:latin typeface="SP ThunderFox" panose="02000000000000000000" pitchFamily="2" charset="0"/>
                <a:ea typeface="Tahoma" pitchFamily="34" charset="0"/>
                <a:cs typeface="SP ThunderFox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1472" y="6250960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2561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94076" y="302958"/>
            <a:ext cx="4066484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544" y="385500"/>
            <a:ext cx="412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การใช้ก๊าซธรรมชาติรายสาขา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894" y="1177007"/>
            <a:ext cx="21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ล้านลูกบาศก์ฟุต/วัน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57725"/>
              </p:ext>
            </p:extLst>
          </p:nvPr>
        </p:nvGraphicFramePr>
        <p:xfrm>
          <a:off x="323529" y="1484788"/>
          <a:ext cx="8546783" cy="4896536"/>
        </p:xfrm>
        <a:graphic>
          <a:graphicData uri="http://schemas.openxmlformats.org/drawingml/2006/table">
            <a:tbl>
              <a:tblPr/>
              <a:tblGrid>
                <a:gridCol w="2371832"/>
                <a:gridCol w="903823"/>
                <a:gridCol w="1115658"/>
                <a:gridCol w="1073291"/>
                <a:gridCol w="1069761"/>
                <a:gridCol w="1006209"/>
                <a:gridCol w="1006209"/>
              </a:tblGrid>
              <a:tr h="441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ม.ค.-</a:t>
                      </a: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739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4,680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ผลิตไฟฟ้า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2,793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2,724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ปิโตรเคมี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1,033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352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  <a:b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(%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YoY)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-0.2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ผลิตไฟฟ้า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-2.3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ปิโตรเคมี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0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-4.1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-8.2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-12.9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-14.2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-8.6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" descr="D:\7. Infographic EPPO\Picture icon\Monthly Report Info\EPPO 2015\10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12" y="272033"/>
            <a:ext cx="1290631" cy="70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6464369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2561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93" name="Rectangle 4"/>
          <p:cNvSpPr>
            <a:spLocks noChangeArrowheads="1"/>
          </p:cNvSpPr>
          <p:nvPr/>
        </p:nvSpPr>
        <p:spPr bwMode="auto">
          <a:xfrm>
            <a:off x="6172245" y="1228118"/>
            <a:ext cx="25042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</a:t>
            </a:r>
            <a:r>
              <a:rPr lang="en-US" altLang="th-TH" sz="14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พันตันเทียบเท่าน้ำมันดิบ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71800" y="188913"/>
            <a:ext cx="3960440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การใช้ลิกไนต์/ถ่าน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หิน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34315"/>
              </p:ext>
            </p:extLst>
          </p:nvPr>
        </p:nvGraphicFramePr>
        <p:xfrm>
          <a:off x="251521" y="1566677"/>
          <a:ext cx="8486599" cy="4454609"/>
        </p:xfrm>
        <a:graphic>
          <a:graphicData uri="http://schemas.openxmlformats.org/drawingml/2006/table">
            <a:tbl>
              <a:tblPr/>
              <a:tblGrid>
                <a:gridCol w="2995723"/>
                <a:gridCol w="1056809"/>
                <a:gridCol w="988028"/>
                <a:gridCol w="1152128"/>
                <a:gridCol w="1220242"/>
                <a:gridCol w="1073669"/>
              </a:tblGrid>
              <a:tr h="45960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en-US" sz="1500" b="1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lang="en-US" sz="1500" b="1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 – มิ.ย.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961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ปริมาณ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เปลี่ยนแปลง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สัดส่วน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15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ต้องการใช้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17,887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17,958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9,157</a:t>
                      </a:r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-0.6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15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การใช้ลิกไนต์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297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108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1,836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-14.6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ผลิต</a:t>
                      </a:r>
                      <a:r>
                        <a:rPr lang="th-TH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กระแสไฟฟ้า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4,064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938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1,772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-13.0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อุตสาหกรรม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-43.1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5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การใช้ถ่านหิน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13,5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13,850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7,321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3.7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777"/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</a:t>
                      </a:r>
                      <a:r>
                        <a:rPr lang="th-TH" sz="1500" b="1" spc="-2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ผลิตกระแสไฟฟ้า </a:t>
                      </a:r>
                      <a:r>
                        <a:rPr lang="en-US" sz="1400" b="1" spc="-2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(IPP/SPP)</a:t>
                      </a:r>
                      <a:endParaRPr lang="en-US" sz="1400" b="1" spc="-2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221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4,89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2,843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13.1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5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- </a:t>
                      </a:r>
                      <a:r>
                        <a:rPr lang="th-TH" sz="15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อุตสาหกรรม</a:t>
                      </a:r>
                      <a:endParaRPr lang="en-US" sz="15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8,369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8,959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4,478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-1.5</a:t>
                      </a:r>
                      <a:endParaRPr lang="th-TH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  <a:endParaRPr lang="th-TH" sz="15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6" descr="D:\7. Infographic EPPO\Picture icon\Monthly Report Info\EPPO 2016\6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39" y="233352"/>
            <a:ext cx="1439846" cy="75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5168" y="6075880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เดือน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มิ.ย. 2561 เป็น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15616" y="347264"/>
            <a:ext cx="6774468" cy="708695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5292" y="440001"/>
            <a:ext cx="580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ค่าไฟฟ้าตามสูตรการปรับอัตราค่าไฟฟ้าโดยอัตโนมัติ (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Ft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)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239" y="1564630"/>
            <a:ext cx="210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สตางค์ต่อหน่วย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81875"/>
              </p:ext>
            </p:extLst>
          </p:nvPr>
        </p:nvGraphicFramePr>
        <p:xfrm>
          <a:off x="355030" y="1916832"/>
          <a:ext cx="8465441" cy="3888432"/>
        </p:xfrm>
        <a:graphic>
          <a:graphicData uri="http://schemas.openxmlformats.org/drawingml/2006/table">
            <a:tbl>
              <a:tblPr/>
              <a:tblGrid>
                <a:gridCol w="3605651"/>
                <a:gridCol w="2429895"/>
                <a:gridCol w="2429895"/>
              </a:tblGrid>
              <a:tr h="725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เดือนเรียกเก็บ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 </a:t>
                      </a:r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ขายปลีก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32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เม.ย. 2560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2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ส.ค. 2560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32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ธ.ค. 2560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8.87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2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เม.ย. 2561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32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ส.ค. 2561</a:t>
                      </a:r>
                      <a:endParaRPr lang="th-TH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D:\7. Infographic EPPO\Picture icon\Monthly Report Info\EPPO 2015\1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7437" y="347264"/>
            <a:ext cx="1287841" cy="80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4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204864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</a:t>
            </a:r>
            <a:r>
              <a:rPr lang="th-TH" sz="4000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ea typeface="Tahoma" pitchFamily="34" charset="0"/>
                <a:cs typeface="Tahoma" pitchFamily="34" charset="0"/>
              </a:rPr>
            </a:br>
            <a:endParaRPr lang="th-TH" sz="4000" b="1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8120" y="6309320"/>
            <a:ext cx="442392" cy="365633"/>
          </a:xfrm>
        </p:spPr>
        <p:txBody>
          <a:bodyPr/>
          <a:lstStyle/>
          <a:p>
            <a:pPr>
              <a:defRPr/>
            </a:pPr>
            <a:fld id="{9CC519E3-6064-4F61-87D4-BF4BAF75CEE5}" type="slidenum">
              <a:rPr lang="en-GB" smtClean="0">
                <a:solidFill>
                  <a:prstClr val="black"/>
                </a:solidFill>
                <a:ea typeface="Arial Unicode MS" pitchFamily="34" charset="-128"/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  <a:ea typeface="Arial Unicode MS" pitchFamily="34" charset="-128"/>
            </a:endParaRPr>
          </a:p>
        </p:txBody>
      </p:sp>
      <p:pic>
        <p:nvPicPr>
          <p:cNvPr id="13" name="Picture 4" descr="D:\7. Infographic EPPO\Picture icon\City Banner\banner EPPO_Artboard 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r="15754" b="1122"/>
          <a:stretch/>
        </p:blipFill>
        <p:spPr bwMode="auto">
          <a:xfrm>
            <a:off x="-1" y="4812918"/>
            <a:ext cx="9144001" cy="20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4080"/>
              </p:ext>
            </p:extLst>
          </p:nvPr>
        </p:nvGraphicFramePr>
        <p:xfrm>
          <a:off x="251523" y="1460830"/>
          <a:ext cx="8707794" cy="477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948"/>
                <a:gridCol w="1064641"/>
                <a:gridCol w="1064641"/>
                <a:gridCol w="1064641"/>
                <a:gridCol w="1064641"/>
                <a:gridCol w="1064641"/>
                <a:gridCol w="1064641"/>
              </a:tblGrid>
              <a:tr h="380741">
                <a:tc rowSpan="2"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3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3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0741">
                <a:tc vMerge="1"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3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kumimoji="0" lang="en-US" sz="13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3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ทั้งปี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การใช้พลังงานรวม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,793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2,491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2,642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767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838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919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882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831</a:t>
                      </a:r>
                      <a:endParaRPr lang="en-US" sz="1500" b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857</a:t>
                      </a:r>
                      <a:endParaRPr lang="en-US" sz="1500" b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352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370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352</a:t>
                      </a:r>
                      <a:endParaRPr lang="en-US" sz="1500" b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361</a:t>
                      </a:r>
                      <a:endParaRPr lang="en-US" sz="1500" b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พลังงานหมุนเวียน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599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649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439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544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 (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-1.6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</a:t>
                      </a:r>
                      <a:endParaRPr lang="th-TH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-0.5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</a:t>
                      </a:r>
                      <a:endParaRPr lang="en-US" sz="1500" b="1" u="none" strike="noStrike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 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2.7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-3.1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-5.4</a:t>
                      </a:r>
                      <a:endParaRPr lang="en-US" sz="1500" b="1" u="none" strike="noStrike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-4.2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-0.5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 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พลังงานหมุนเวียน</a:t>
                      </a:r>
                      <a:endParaRPr kumimoji="0" lang="th-TH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8.6</a:t>
                      </a:r>
                      <a:endParaRPr lang="th-TH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-11.0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th-TH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18.2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th-TH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37.1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</a:t>
                      </a:r>
                      <a:endParaRPr lang="th-TH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-6.9</a:t>
                      </a:r>
                      <a:endParaRPr lang="en-US" sz="1500" b="1" u="none" strike="noStrike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697419" y="1139411"/>
            <a:ext cx="3222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หน่วย: </a:t>
            </a:r>
            <a:r>
              <a:rPr lang="th-TH" altLang="th-TH" sz="1400" dirty="0" smtClean="0">
                <a:latin typeface="Tahoma" pitchFamily="34" charset="0"/>
                <a:cs typeface="Tahoma" pitchFamily="34" charset="0"/>
              </a:rPr>
              <a:t>พันบาร์เรลเทียบเท่าน้ำมันดิบ</a:t>
            </a:r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ต่อวัน</a:t>
            </a:r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323528" y="6309320"/>
            <a:ext cx="6320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altLang="th-TH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ข้อมูล ม.ค.-มิ.ย.   (เดือน มิ.ย. เป็นข้อมูลเบื้องต้น)    </a:t>
            </a:r>
            <a:br>
              <a:rPr lang="th-TH" altLang="th-TH" sz="1200" dirty="0" smtClean="0">
                <a:latin typeface="Tahoma" pitchFamily="34" charset="0"/>
                <a:cs typeface="Tahoma" pitchFamily="34" charset="0"/>
              </a:rPr>
            </a:b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 H</a:t>
            </a:r>
            <a:r>
              <a:rPr lang="th-TH" altLang="th-TH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ข้อมูล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ก.ค.-ธ.ค.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35696" y="188640"/>
            <a:ext cx="5112568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แนวโน้มการใช้พลังงานขั้นต้น ปี 256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1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228706" y="85617"/>
            <a:ext cx="1278206" cy="1033022"/>
            <a:chOff x="555327" y="3806251"/>
            <a:chExt cx="490060" cy="451784"/>
          </a:xfrm>
        </p:grpSpPr>
        <p:pic>
          <p:nvPicPr>
            <p:cNvPr id="14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06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6738</TotalTime>
  <Words>1337</Words>
  <Application>Microsoft Office PowerPoint</Application>
  <PresentationFormat>On-screen Show (4:3)</PresentationFormat>
  <Paragraphs>729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435</cp:revision>
  <cp:lastPrinted>2018-07-12T09:54:44Z</cp:lastPrinted>
  <dcterms:created xsi:type="dcterms:W3CDTF">2014-05-20T10:47:17Z</dcterms:created>
  <dcterms:modified xsi:type="dcterms:W3CDTF">2019-01-10T02:03:13Z</dcterms:modified>
</cp:coreProperties>
</file>