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6600"/>
    <a:srgbClr val="003300"/>
    <a:srgbClr val="CC9B00"/>
    <a:srgbClr val="FF7C80"/>
    <a:srgbClr val="E4E4E4"/>
    <a:srgbClr val="E9F5DB"/>
    <a:srgbClr val="D9ECFF"/>
    <a:srgbClr val="FFD9D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08" autoAdjust="0"/>
    <p:restoredTop sz="93508" autoAdjust="0"/>
  </p:normalViewPr>
  <p:slideViewPr>
    <p:cSldViewPr>
      <p:cViewPr varScale="1">
        <p:scale>
          <a:sx n="58" d="100"/>
          <a:sy n="58" d="100"/>
        </p:scale>
        <p:origin x="72" y="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203630331606607"/>
          <c:y val="5.2378587782571213E-2"/>
          <c:w val="0.76892779865745053"/>
          <c:h val="0.8747506407993271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ผลิตในประเทศ</c:v>
                </c:pt>
              </c:strCache>
            </c:strRef>
          </c:tx>
          <c:spPr>
            <a:ln w="41275">
              <a:solidFill>
                <a:schemeClr val="accent2"/>
              </a:solidFill>
            </a:ln>
          </c:spPr>
          <c:marker>
            <c:symbol val="circle"/>
            <c:size val="9"/>
            <c:spPr>
              <a:solidFill>
                <a:schemeClr val="bg1"/>
              </a:solidFill>
              <a:ln w="25400">
                <a:solidFill>
                  <a:schemeClr val="accent2"/>
                </a:solidFill>
              </a:ln>
            </c:spPr>
          </c:marker>
          <c:cat>
            <c:strRef>
              <c:f>Sheet1!$A$2:$A$6</c:f>
              <c:strCache>
                <c:ptCount val="5"/>
                <c:pt idx="0">
                  <c:v>2561</c:v>
                </c:pt>
                <c:pt idx="1">
                  <c:v>2562</c:v>
                </c:pt>
                <c:pt idx="2">
                  <c:v>2563</c:v>
                </c:pt>
                <c:pt idx="3">
                  <c:v>2564</c:v>
                </c:pt>
                <c:pt idx="4">
                  <c:v>2565*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3527</c:v>
                </c:pt>
                <c:pt idx="1">
                  <c:v>3623</c:v>
                </c:pt>
                <c:pt idx="2">
                  <c:v>3262</c:v>
                </c:pt>
                <c:pt idx="3">
                  <c:v>3204</c:v>
                </c:pt>
                <c:pt idx="4">
                  <c:v>2692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CB03-4E5F-8DB7-B9D423133CF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นำเข้าจากเมียนมา</c:v>
                </c:pt>
              </c:strCache>
            </c:strRef>
          </c:tx>
          <c:spPr>
            <a:ln w="41275">
              <a:solidFill>
                <a:srgbClr val="0070C0"/>
              </a:solidFill>
            </a:ln>
          </c:spPr>
          <c:marker>
            <c:symbol val="circle"/>
            <c:size val="9"/>
            <c:spPr>
              <a:solidFill>
                <a:schemeClr val="bg1"/>
              </a:solidFill>
              <a:ln w="25400">
                <a:solidFill>
                  <a:srgbClr val="0070C0"/>
                </a:solidFill>
              </a:ln>
            </c:spPr>
          </c:marker>
          <c:cat>
            <c:strRef>
              <c:f>Sheet1!$A$2:$A$6</c:f>
              <c:strCache>
                <c:ptCount val="5"/>
                <c:pt idx="0">
                  <c:v>2561</c:v>
                </c:pt>
                <c:pt idx="1">
                  <c:v>2562</c:v>
                </c:pt>
                <c:pt idx="2">
                  <c:v>2563</c:v>
                </c:pt>
                <c:pt idx="3">
                  <c:v>2564</c:v>
                </c:pt>
                <c:pt idx="4">
                  <c:v>2565*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805</c:v>
                </c:pt>
                <c:pt idx="1">
                  <c:v>736</c:v>
                </c:pt>
                <c:pt idx="2">
                  <c:v>694</c:v>
                </c:pt>
                <c:pt idx="3">
                  <c:v>693</c:v>
                </c:pt>
                <c:pt idx="4">
                  <c:v>504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CB03-4E5F-8DB7-B9D423133CF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นำเข้า LNG</c:v>
                </c:pt>
              </c:strCache>
            </c:strRef>
          </c:tx>
          <c:spPr>
            <a:ln w="41275">
              <a:solidFill>
                <a:srgbClr val="8A3CC4"/>
              </a:solidFill>
            </a:ln>
          </c:spPr>
          <c:marker>
            <c:symbol val="circle"/>
            <c:size val="9"/>
            <c:spPr>
              <a:solidFill>
                <a:schemeClr val="bg1"/>
              </a:solidFill>
              <a:ln w="25400">
                <a:solidFill>
                  <a:srgbClr val="8A3CC4"/>
                </a:solidFill>
              </a:ln>
            </c:spPr>
          </c:marker>
          <c:cat>
            <c:strRef>
              <c:f>Sheet1!$A$2:$A$6</c:f>
              <c:strCache>
                <c:ptCount val="5"/>
                <c:pt idx="0">
                  <c:v>2561</c:v>
                </c:pt>
                <c:pt idx="1">
                  <c:v>2562</c:v>
                </c:pt>
                <c:pt idx="2">
                  <c:v>2563</c:v>
                </c:pt>
                <c:pt idx="3">
                  <c:v>2564</c:v>
                </c:pt>
                <c:pt idx="4">
                  <c:v>2565*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579</c:v>
                </c:pt>
                <c:pt idx="1">
                  <c:v>657</c:v>
                </c:pt>
                <c:pt idx="2">
                  <c:v>743</c:v>
                </c:pt>
                <c:pt idx="3">
                  <c:v>829</c:v>
                </c:pt>
                <c:pt idx="4">
                  <c:v>983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CB03-4E5F-8DB7-B9D423133C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3771264"/>
        <c:axId val="133773184"/>
      </c:lineChart>
      <c:catAx>
        <c:axId val="133771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133773184"/>
        <c:crosses val="autoZero"/>
        <c:auto val="1"/>
        <c:lblAlgn val="ctr"/>
        <c:lblOffset val="100"/>
        <c:noMultiLvlLbl val="0"/>
      </c:catAx>
      <c:valAx>
        <c:axId val="133773184"/>
        <c:scaling>
          <c:orientation val="minMax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133771264"/>
        <c:crosses val="autoZero"/>
        <c:crossBetween val="midCat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669669402788258E-2"/>
          <c:y val="0.12302034110190302"/>
          <c:w val="0.80015790887060856"/>
          <c:h val="0.8273205124972254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ปริมาณ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solidFill>
                <a:srgbClr val="FF8B8E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F19A-4326-8B28-888550ACA1E5}"/>
              </c:ext>
            </c:extLst>
          </c:dPt>
          <c:dPt>
            <c:idx val="1"/>
            <c:bubble3D val="0"/>
            <c:spPr>
              <a:solidFill>
                <a:srgbClr val="3333FF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F19A-4326-8B28-888550ACA1E5}"/>
              </c:ext>
            </c:extLst>
          </c:dPt>
          <c:dLbls>
            <c:dLbl>
              <c:idx val="0"/>
              <c:layout>
                <c:manualLayout>
                  <c:x val="0.21567749816623913"/>
                  <c:y val="8.254319018680958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19A-4326-8B28-888550ACA1E5}"/>
                </c:ext>
              </c:extLst>
            </c:dLbl>
            <c:dLbl>
              <c:idx val="1"/>
              <c:layout>
                <c:manualLayout>
                  <c:x val="-9.749838491786636E-2"/>
                  <c:y val="-0.218244244849799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19A-4326-8B28-888550ACA1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ผลิตในประเทศ</c:v>
                </c:pt>
                <c:pt idx="1">
                  <c:v>นำเข้า</c:v>
                </c:pt>
              </c:strCache>
            </c:strRef>
          </c:cat>
          <c:val>
            <c:numRef>
              <c:f>Sheet1!$B$2:$B$3</c:f>
              <c:numCache>
                <c:formatCode>#,##0\ "MMSCFD"</c:formatCode>
                <c:ptCount val="2"/>
                <c:pt idx="0">
                  <c:v>2692</c:v>
                </c:pt>
                <c:pt idx="1">
                  <c:v>1487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19A-4326-8B28-888550ACA1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58"/>
        <c:holeSize val="50"/>
      </c:doughnutChart>
    </c:plotArea>
    <c:plotVisOnly val="1"/>
    <c:dispBlanksAs val="zero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569444353677478E-2"/>
          <c:y val="0.10732143291350341"/>
          <c:w val="0.7469686205376016"/>
          <c:h val="0.7927070343498469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ปริมาณ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dPt>
            <c:idx val="0"/>
            <c:bubble3D val="0"/>
            <c:spPr>
              <a:solidFill>
                <a:srgbClr val="CC505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2F7F-44CE-AD3B-705B1B593B33}"/>
              </c:ext>
            </c:extLst>
          </c:dPt>
          <c:dPt>
            <c:idx val="1"/>
            <c:bubble3D val="0"/>
            <c:spPr>
              <a:solidFill>
                <a:srgbClr val="009ED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2F7F-44CE-AD3B-705B1B593B33}"/>
              </c:ext>
            </c:extLst>
          </c:dPt>
          <c:dPt>
            <c:idx val="2"/>
            <c:bubble3D val="0"/>
            <c:spPr>
              <a:solidFill>
                <a:srgbClr val="19C3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2F7F-44CE-AD3B-705B1B593B33}"/>
              </c:ext>
            </c:extLst>
          </c:dPt>
          <c:dPt>
            <c:idx val="3"/>
            <c:bubble3D val="0"/>
            <c:spPr>
              <a:solidFill>
                <a:srgbClr val="95B3D7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7-2F7F-44CE-AD3B-705B1B593B33}"/>
              </c:ext>
            </c:extLst>
          </c:dPt>
          <c:dPt>
            <c:idx val="4"/>
            <c:bubble3D val="0"/>
            <c:spPr>
              <a:solidFill>
                <a:srgbClr val="8064A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9-2F7F-44CE-AD3B-705B1B593B33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000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2F7F-44CE-AD3B-705B1B593B33}"/>
                </c:ext>
              </c:extLst>
            </c:dLbl>
            <c:dLbl>
              <c:idx val="1"/>
              <c:layout>
                <c:manualLayout>
                  <c:x val="-4.267732442299501E-2"/>
                  <c:y val="2.319021239130348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7F-44CE-AD3B-705B1B593B33}"/>
                </c:ext>
              </c:extLst>
            </c:dLbl>
            <c:dLbl>
              <c:idx val="2"/>
              <c:layout>
                <c:manualLayout>
                  <c:x val="7.4447288043656325E-3"/>
                  <c:y val="1.932517699275290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7F-44CE-AD3B-705B1B593B33}"/>
                </c:ext>
              </c:extLst>
            </c:dLbl>
            <c:dLbl>
              <c:idx val="3"/>
              <c:layout>
                <c:manualLayout>
                  <c:x val="-2.4895105913413759E-2"/>
                  <c:y val="-2.705524778985403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F7F-44CE-AD3B-705B1B593B33}"/>
                </c:ext>
              </c:extLst>
            </c:dLbl>
            <c:dLbl>
              <c:idx val="5"/>
              <c:spPr/>
              <c:txPr>
                <a:bodyPr/>
                <a:lstStyle/>
                <a:p>
                  <a:pPr>
                    <a:defRPr sz="750" b="1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A-8558-43DD-B924-4714C20E0993}"/>
                </c:ext>
              </c:extLst>
            </c:dLbl>
            <c:dLbl>
              <c:idx val="6"/>
              <c:layout>
                <c:manualLayout>
                  <c:x val="2.0275089520168536E-2"/>
                  <c:y val="0.11592215027440229"/>
                </c:manualLayout>
              </c:layout>
              <c:spPr/>
              <c:txPr>
                <a:bodyPr/>
                <a:lstStyle/>
                <a:p>
                  <a:pPr>
                    <a:defRPr sz="750" b="1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F7F-44CE-AD3B-705B1B593B33}"/>
                </c:ext>
              </c:extLst>
            </c:dLbl>
            <c:dLbl>
              <c:idx val="7"/>
              <c:layout>
                <c:manualLayout>
                  <c:x val="-2.8252134298466073E-2"/>
                  <c:y val="-1.551826420272473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F7F-44CE-AD3B-705B1B593B33}"/>
                </c:ext>
              </c:extLst>
            </c:dLbl>
            <c:dLbl>
              <c:idx val="8"/>
              <c:layout>
                <c:manualLayout>
                  <c:x val="-3.6727422113182841E-2"/>
                  <c:y val="-7.9044538902798625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F7F-44CE-AD3B-705B1B593B33}"/>
                </c:ext>
              </c:extLst>
            </c:dLbl>
            <c:dLbl>
              <c:idx val="9"/>
              <c:layout>
                <c:manualLayout>
                  <c:x val="-4.9790211826827517E-2"/>
                  <c:y val="-3.092028318840461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F7F-44CE-AD3B-705B1B593B33}"/>
                </c:ext>
              </c:extLst>
            </c:dLbl>
            <c:dLbl>
              <c:idx val="10"/>
              <c:layout>
                <c:manualLayout>
                  <c:x val="-1.4225774807664971E-2"/>
                  <c:y val="-5.02454601811575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F7F-44CE-AD3B-705B1B593B33}"/>
                </c:ext>
              </c:extLst>
            </c:dLbl>
            <c:dLbl>
              <c:idx val="11"/>
              <c:layout>
                <c:manualLayout>
                  <c:x val="1.7781938474644095E-2"/>
                  <c:y val="3.865035398550581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F7F-44CE-AD3B-705B1B593B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ในประเทศ</c:v>
                </c:pt>
                <c:pt idx="1">
                  <c:v>ยาดานา</c:v>
                </c:pt>
                <c:pt idx="2">
                  <c:v>เยตากุน</c:v>
                </c:pt>
                <c:pt idx="3">
                  <c:v>ซอติกา</c:v>
                </c:pt>
                <c:pt idx="4">
                  <c:v>LNG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2692</c:v>
                </c:pt>
                <c:pt idx="1">
                  <c:v>267</c:v>
                </c:pt>
                <c:pt idx="2">
                  <c:v>25</c:v>
                </c:pt>
                <c:pt idx="3">
                  <c:v>212</c:v>
                </c:pt>
                <c:pt idx="4">
                  <c:v>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2F7F-44CE-AD3B-705B1B593B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56"/>
        <c:holeSize val="37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488299466859303"/>
          <c:y val="4.5259080617423425E-2"/>
          <c:w val="0.78407071748313673"/>
          <c:h val="0.8452513872034023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ผลิตไฟฟ้า</c:v>
                </c:pt>
              </c:strCache>
            </c:strRef>
          </c:tx>
          <c:spPr>
            <a:ln w="41275">
              <a:solidFill>
                <a:srgbClr val="00B0F0"/>
              </a:solidFill>
              <a:prstDash val="sysDash"/>
            </a:ln>
          </c:spPr>
          <c:marker>
            <c:symbol val="circle"/>
            <c:size val="9"/>
            <c:spPr>
              <a:solidFill>
                <a:schemeClr val="bg1"/>
              </a:solidFill>
              <a:ln w="25400">
                <a:solidFill>
                  <a:srgbClr val="00B0F0"/>
                </a:solidFill>
              </a:ln>
            </c:spPr>
          </c:marker>
          <c:cat>
            <c:strRef>
              <c:f>Sheet1!$A$2:$A$6</c:f>
              <c:strCache>
                <c:ptCount val="5"/>
                <c:pt idx="0">
                  <c:v>2561</c:v>
                </c:pt>
                <c:pt idx="1">
                  <c:v>2562</c:v>
                </c:pt>
                <c:pt idx="2">
                  <c:v>2563</c:v>
                </c:pt>
                <c:pt idx="3">
                  <c:v>2564</c:v>
                </c:pt>
                <c:pt idx="4">
                  <c:v>2565*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2681</c:v>
                </c:pt>
                <c:pt idx="1">
                  <c:v>2794</c:v>
                </c:pt>
                <c:pt idx="2">
                  <c:v>2598</c:v>
                </c:pt>
                <c:pt idx="3">
                  <c:v>2603</c:v>
                </c:pt>
                <c:pt idx="4">
                  <c:v>1992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444-4611-A375-4D94FB8E805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อุตสาหกรรม</c:v>
                </c:pt>
              </c:strCache>
            </c:strRef>
          </c:tx>
          <c:spPr>
            <a:ln w="41275">
              <a:solidFill>
                <a:srgbClr val="FF7C80"/>
              </a:solidFill>
              <a:prstDash val="sysDash"/>
            </a:ln>
          </c:spPr>
          <c:marker>
            <c:symbol val="circle"/>
            <c:size val="9"/>
            <c:spPr>
              <a:solidFill>
                <a:schemeClr val="bg1"/>
              </a:solidFill>
              <a:ln w="25400">
                <a:solidFill>
                  <a:srgbClr val="FF7C80"/>
                </a:solidFill>
              </a:ln>
            </c:spPr>
          </c:marker>
          <c:cat>
            <c:strRef>
              <c:f>Sheet1!$A$2:$A$6</c:f>
              <c:strCache>
                <c:ptCount val="5"/>
                <c:pt idx="0">
                  <c:v>2561</c:v>
                </c:pt>
                <c:pt idx="1">
                  <c:v>2562</c:v>
                </c:pt>
                <c:pt idx="2">
                  <c:v>2563</c:v>
                </c:pt>
                <c:pt idx="3">
                  <c:v>2564</c:v>
                </c:pt>
                <c:pt idx="4">
                  <c:v>2565*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762</c:v>
                </c:pt>
                <c:pt idx="1">
                  <c:v>759</c:v>
                </c:pt>
                <c:pt idx="2">
                  <c:v>722</c:v>
                </c:pt>
                <c:pt idx="3">
                  <c:v>770</c:v>
                </c:pt>
                <c:pt idx="4">
                  <c:v>814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444-4611-A375-4D94FB8E805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โรงแยกก๊าซ</c:v>
                </c:pt>
              </c:strCache>
            </c:strRef>
          </c:tx>
          <c:spPr>
            <a:ln w="41275">
              <a:solidFill>
                <a:srgbClr val="FFC000"/>
              </a:solidFill>
              <a:prstDash val="solid"/>
            </a:ln>
          </c:spPr>
          <c:marker>
            <c:symbol val="circle"/>
            <c:size val="9"/>
            <c:spPr>
              <a:solidFill>
                <a:schemeClr val="bg1"/>
              </a:solidFill>
              <a:ln w="25400">
                <a:solidFill>
                  <a:srgbClr val="FFC000"/>
                </a:solidFill>
              </a:ln>
            </c:spPr>
          </c:marker>
          <c:cat>
            <c:strRef>
              <c:f>Sheet1!$A$2:$A$6</c:f>
              <c:strCache>
                <c:ptCount val="5"/>
                <c:pt idx="0">
                  <c:v>2561</c:v>
                </c:pt>
                <c:pt idx="1">
                  <c:v>2562</c:v>
                </c:pt>
                <c:pt idx="2">
                  <c:v>2563</c:v>
                </c:pt>
                <c:pt idx="3">
                  <c:v>2564</c:v>
                </c:pt>
                <c:pt idx="4">
                  <c:v>2565*</c:v>
                </c:pt>
              </c:strCache>
            </c:strRef>
          </c:cat>
          <c:val>
            <c:numRef>
              <c:f>Sheet1!$D$2:$D$6</c:f>
              <c:numCache>
                <c:formatCode>#,##0</c:formatCode>
                <c:ptCount val="5"/>
                <c:pt idx="0">
                  <c:v>1014</c:v>
                </c:pt>
                <c:pt idx="1">
                  <c:v>1015</c:v>
                </c:pt>
                <c:pt idx="2">
                  <c:v>909</c:v>
                </c:pt>
                <c:pt idx="3">
                  <c:v>909</c:v>
                </c:pt>
                <c:pt idx="4">
                  <c:v>658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444-4611-A375-4D94FB8E805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NGV</c:v>
                </c:pt>
              </c:strCache>
            </c:strRef>
          </c:tx>
          <c:spPr>
            <a:ln w="41275">
              <a:solidFill>
                <a:srgbClr val="78B400"/>
              </a:solidFill>
              <a:prstDash val="solid"/>
            </a:ln>
          </c:spPr>
          <c:marker>
            <c:symbol val="circle"/>
            <c:size val="9"/>
            <c:spPr>
              <a:solidFill>
                <a:schemeClr val="bg1"/>
              </a:solidFill>
              <a:ln w="25400">
                <a:solidFill>
                  <a:srgbClr val="78B400"/>
                </a:solidFill>
              </a:ln>
            </c:spPr>
          </c:marker>
          <c:trendline>
            <c:spPr>
              <a:ln>
                <a:noFill/>
              </a:ln>
            </c:spPr>
            <c:trendlineType val="linear"/>
            <c:dispRSqr val="0"/>
            <c:dispEq val="0"/>
          </c:trendline>
          <c:cat>
            <c:strRef>
              <c:f>Sheet1!$A$2:$A$6</c:f>
              <c:strCache>
                <c:ptCount val="5"/>
                <c:pt idx="0">
                  <c:v>2561</c:v>
                </c:pt>
                <c:pt idx="1">
                  <c:v>2562</c:v>
                </c:pt>
                <c:pt idx="2">
                  <c:v>2563</c:v>
                </c:pt>
                <c:pt idx="3">
                  <c:v>2564</c:v>
                </c:pt>
                <c:pt idx="4">
                  <c:v>2565*</c:v>
                </c:pt>
              </c:strCache>
            </c:strRef>
          </c:cat>
          <c:val>
            <c:numRef>
              <c:f>Sheet1!$E$2:$E$6</c:f>
              <c:numCache>
                <c:formatCode>#,##0</c:formatCode>
                <c:ptCount val="5"/>
                <c:pt idx="0">
                  <c:v>220</c:v>
                </c:pt>
                <c:pt idx="1">
                  <c:v>194</c:v>
                </c:pt>
                <c:pt idx="2">
                  <c:v>139</c:v>
                </c:pt>
                <c:pt idx="3">
                  <c:v>112</c:v>
                </c:pt>
                <c:pt idx="4">
                  <c:v>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44-4611-A375-4D94FB8E80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327360"/>
        <c:axId val="137328896"/>
      </c:lineChart>
      <c:catAx>
        <c:axId val="137327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37328896"/>
        <c:crosses val="autoZero"/>
        <c:auto val="1"/>
        <c:lblAlgn val="ctr"/>
        <c:lblOffset val="100"/>
        <c:noMultiLvlLbl val="0"/>
      </c:catAx>
      <c:valAx>
        <c:axId val="137328896"/>
        <c:scaling>
          <c:orientation val="minMax"/>
          <c:max val="3000"/>
        </c:scaling>
        <c:delete val="0"/>
        <c:axPos val="l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37327360"/>
        <c:crosses val="autoZero"/>
        <c:crossBetween val="midCat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906414363964427"/>
          <c:y val="7.2273332662957698E-2"/>
          <c:w val="0.71546709158652577"/>
          <c:h val="0.8424220534426182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ปริมาณ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solidFill>
                <a:schemeClr val="accent5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0E50-4D31-B7A1-5B80E03ECCF5}"/>
              </c:ext>
            </c:extLst>
          </c:dPt>
          <c:dPt>
            <c:idx val="1"/>
            <c:bubble3D val="0"/>
            <c:spPr>
              <a:solidFill>
                <a:srgbClr val="FF7C8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0E50-4D31-B7A1-5B80E03ECCF5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0E50-4D31-B7A1-5B80E03ECCF5}"/>
              </c:ext>
            </c:extLst>
          </c:dPt>
          <c:dPt>
            <c:idx val="3"/>
            <c:bubble3D val="0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7-0E50-4D31-B7A1-5B80E03ECCF5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000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E50-4D31-B7A1-5B80E03ECC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ผลิตไฟฟ้า</c:v>
                </c:pt>
                <c:pt idx="1">
                  <c:v>อุตสาหกรรม</c:v>
                </c:pt>
                <c:pt idx="2">
                  <c:v>โรงแยกก๊าซ</c:v>
                </c:pt>
                <c:pt idx="3">
                  <c:v>NGV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1992</c:v>
                </c:pt>
                <c:pt idx="1">
                  <c:v>814</c:v>
                </c:pt>
                <c:pt idx="2">
                  <c:v>658</c:v>
                </c:pt>
                <c:pt idx="3">
                  <c:v>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E50-4D31-B7A1-5B80E03ECC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45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138899837761175"/>
          <c:y val="1.935264768561069E-2"/>
          <c:w val="0.79706487617411992"/>
          <c:h val="0.920456060437729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2552</c:v>
                </c:pt>
              </c:strCache>
            </c:strRef>
          </c:tx>
          <c:spPr>
            <a:ln w="28575">
              <a:solidFill>
                <a:srgbClr val="7030A0"/>
              </a:solidFill>
              <a:prstDash val="sysDash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ม.ค.  </c:v>
                </c:pt>
                <c:pt idx="1">
                  <c:v>ก.พ.</c:v>
                </c:pt>
                <c:pt idx="2">
                  <c:v>มี.ค.</c:v>
                </c:pt>
                <c:pt idx="3">
                  <c:v>เม.ย.</c:v>
                </c:pt>
                <c:pt idx="4">
                  <c:v>พ.ค.</c:v>
                </c:pt>
                <c:pt idx="5">
                  <c:v>มิ.ย.</c:v>
                </c:pt>
                <c:pt idx="6">
                  <c:v>ก.ค.</c:v>
                </c:pt>
                <c:pt idx="7">
                  <c:v>ส.ค.</c:v>
                </c:pt>
                <c:pt idx="8">
                  <c:v>ก.ย.</c:v>
                </c:pt>
                <c:pt idx="9">
                  <c:v>ต.ค.</c:v>
                </c:pt>
                <c:pt idx="10">
                  <c:v>พ.ย.</c:v>
                </c:pt>
                <c:pt idx="11">
                  <c:v>ธ.ค.</c:v>
                </c:pt>
              </c:strCache>
            </c:strRef>
          </c:cat>
          <c:val>
            <c:numRef>
              <c:f>Sheet1!$B$2:$B$13</c:f>
            </c:numRef>
          </c:val>
          <c:smooth val="0"/>
          <c:extLst>
            <c:ext xmlns:c16="http://schemas.microsoft.com/office/drawing/2014/chart" uri="{C3380CC4-5D6E-409C-BE32-E72D297353CC}">
              <c16:uniqueId val="{00000000-D76F-4FA2-A9D5-46B66A2E69D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2553</c:v>
                </c:pt>
              </c:strCache>
            </c:strRef>
          </c:tx>
          <c:spPr>
            <a:ln w="28575">
              <a:solidFill>
                <a:srgbClr val="7030A0"/>
              </a:solidFill>
              <a:prstDash val="sysDash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ม.ค.  </c:v>
                </c:pt>
                <c:pt idx="1">
                  <c:v>ก.พ.</c:v>
                </c:pt>
                <c:pt idx="2">
                  <c:v>มี.ค.</c:v>
                </c:pt>
                <c:pt idx="3">
                  <c:v>เม.ย.</c:v>
                </c:pt>
                <c:pt idx="4">
                  <c:v>พ.ค.</c:v>
                </c:pt>
                <c:pt idx="5">
                  <c:v>มิ.ย.</c:v>
                </c:pt>
                <c:pt idx="6">
                  <c:v>ก.ค.</c:v>
                </c:pt>
                <c:pt idx="7">
                  <c:v>ส.ค.</c:v>
                </c:pt>
                <c:pt idx="8">
                  <c:v>ก.ย.</c:v>
                </c:pt>
                <c:pt idx="9">
                  <c:v>ต.ค.</c:v>
                </c:pt>
                <c:pt idx="10">
                  <c:v>พ.ย.</c:v>
                </c:pt>
                <c:pt idx="11">
                  <c:v>ธ.ค.</c:v>
                </c:pt>
              </c:strCache>
            </c:strRef>
          </c:cat>
          <c:val>
            <c:numRef>
              <c:f>Sheet1!$C$2:$C$13</c:f>
            </c:numRef>
          </c:val>
          <c:smooth val="0"/>
          <c:extLst>
            <c:ext xmlns:c16="http://schemas.microsoft.com/office/drawing/2014/chart" uri="{C3380CC4-5D6E-409C-BE32-E72D297353CC}">
              <c16:uniqueId val="{00000001-D76F-4FA2-A9D5-46B66A2E69D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2561</c:v>
                </c:pt>
              </c:strCache>
            </c:strRef>
          </c:tx>
          <c:spPr>
            <a:ln w="28575">
              <a:solidFill>
                <a:srgbClr val="663300"/>
              </a:solidFill>
              <a:prstDash val="sysDash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ม.ค.  </c:v>
                </c:pt>
                <c:pt idx="1">
                  <c:v>ก.พ.</c:v>
                </c:pt>
                <c:pt idx="2">
                  <c:v>มี.ค.</c:v>
                </c:pt>
                <c:pt idx="3">
                  <c:v>เม.ย.</c:v>
                </c:pt>
                <c:pt idx="4">
                  <c:v>พ.ค.</c:v>
                </c:pt>
                <c:pt idx="5">
                  <c:v>มิ.ย.</c:v>
                </c:pt>
                <c:pt idx="6">
                  <c:v>ก.ค.</c:v>
                </c:pt>
                <c:pt idx="7">
                  <c:v>ส.ค.</c:v>
                </c:pt>
                <c:pt idx="8">
                  <c:v>ก.ย.</c:v>
                </c:pt>
                <c:pt idx="9">
                  <c:v>ต.ค.</c:v>
                </c:pt>
                <c:pt idx="10">
                  <c:v>พ.ย.</c:v>
                </c:pt>
                <c:pt idx="11">
                  <c:v>ธ.ค.</c:v>
                </c:pt>
              </c:strCache>
            </c:strRef>
          </c:cat>
          <c:val>
            <c:numRef>
              <c:f>Sheet1!$D$2:$D$13</c:f>
            </c:numRef>
          </c:val>
          <c:smooth val="0"/>
          <c:extLst>
            <c:ext xmlns:c16="http://schemas.microsoft.com/office/drawing/2014/chart" uri="{C3380CC4-5D6E-409C-BE32-E72D297353CC}">
              <c16:uniqueId val="{00000002-D76F-4FA2-A9D5-46B66A2E69D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2562</c:v>
                </c:pt>
              </c:strCache>
            </c:strRef>
          </c:tx>
          <c:spPr>
            <a:ln w="28575">
              <a:solidFill>
                <a:schemeClr val="accent4">
                  <a:lumMod val="75000"/>
                </a:schemeClr>
              </a:solidFill>
              <a:prstDash val="sysDash"/>
            </a:ln>
          </c:spPr>
          <c:marker>
            <c:symbol val="none"/>
          </c:marker>
          <c:trendline>
            <c:spPr>
              <a:ln>
                <a:noFill/>
              </a:ln>
            </c:spPr>
            <c:trendlineType val="linear"/>
            <c:dispRSqr val="0"/>
            <c:dispEq val="0"/>
          </c:trendline>
          <c:cat>
            <c:strRef>
              <c:f>Sheet1!$A$2:$A$13</c:f>
              <c:strCache>
                <c:ptCount val="12"/>
                <c:pt idx="0">
                  <c:v>ม.ค.  </c:v>
                </c:pt>
                <c:pt idx="1">
                  <c:v>ก.พ.</c:v>
                </c:pt>
                <c:pt idx="2">
                  <c:v>มี.ค.</c:v>
                </c:pt>
                <c:pt idx="3">
                  <c:v>เม.ย.</c:v>
                </c:pt>
                <c:pt idx="4">
                  <c:v>พ.ค.</c:v>
                </c:pt>
                <c:pt idx="5">
                  <c:v>มิ.ย.</c:v>
                </c:pt>
                <c:pt idx="6">
                  <c:v>ก.ค.</c:v>
                </c:pt>
                <c:pt idx="7">
                  <c:v>ส.ค.</c:v>
                </c:pt>
                <c:pt idx="8">
                  <c:v>ก.ย.</c:v>
                </c:pt>
                <c:pt idx="9">
                  <c:v>ต.ค.</c:v>
                </c:pt>
                <c:pt idx="10">
                  <c:v>พ.ย.</c:v>
                </c:pt>
                <c:pt idx="11">
                  <c:v>ธ.ค.</c:v>
                </c:pt>
              </c:strCache>
            </c:strRef>
          </c:cat>
          <c:val>
            <c:numRef>
              <c:f>Sheet1!$E$2:$E$13</c:f>
              <c:numCache>
                <c:formatCode>#,##0</c:formatCode>
                <c:ptCount val="12"/>
                <c:pt idx="0">
                  <c:v>5508.10915974</c:v>
                </c:pt>
                <c:pt idx="1">
                  <c:v>5786.2964910399996</c:v>
                </c:pt>
                <c:pt idx="2">
                  <c:v>5897.5714235599999</c:v>
                </c:pt>
                <c:pt idx="3">
                  <c:v>5452.4716934799999</c:v>
                </c:pt>
                <c:pt idx="4">
                  <c:v>5647.2028253899998</c:v>
                </c:pt>
                <c:pt idx="5">
                  <c:v>5480.2904266099995</c:v>
                </c:pt>
                <c:pt idx="6">
                  <c:v>5341.1967609599997</c:v>
                </c:pt>
                <c:pt idx="7">
                  <c:v>5313.3780278300001</c:v>
                </c:pt>
                <c:pt idx="8">
                  <c:v>5007.3719633999999</c:v>
                </c:pt>
                <c:pt idx="9">
                  <c:v>5146.4656290499997</c:v>
                </c:pt>
                <c:pt idx="10">
                  <c:v>5146.4656290499997</c:v>
                </c:pt>
                <c:pt idx="11">
                  <c:v>4951.7344971399998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76F-4FA2-A9D5-46B66A2E69D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2563</c:v>
                </c:pt>
              </c:strCache>
            </c:strRef>
          </c:tx>
          <c:spPr>
            <a:ln>
              <a:solidFill>
                <a:srgbClr val="C00000"/>
              </a:solidFill>
              <a:prstDash val="sysDash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ม.ค.  </c:v>
                </c:pt>
                <c:pt idx="1">
                  <c:v>ก.พ.</c:v>
                </c:pt>
                <c:pt idx="2">
                  <c:v>มี.ค.</c:v>
                </c:pt>
                <c:pt idx="3">
                  <c:v>เม.ย.</c:v>
                </c:pt>
                <c:pt idx="4">
                  <c:v>พ.ค.</c:v>
                </c:pt>
                <c:pt idx="5">
                  <c:v>มิ.ย.</c:v>
                </c:pt>
                <c:pt idx="6">
                  <c:v>ก.ค.</c:v>
                </c:pt>
                <c:pt idx="7">
                  <c:v>ส.ค.</c:v>
                </c:pt>
                <c:pt idx="8">
                  <c:v>ก.ย.</c:v>
                </c:pt>
                <c:pt idx="9">
                  <c:v>ต.ค.</c:v>
                </c:pt>
                <c:pt idx="10">
                  <c:v>พ.ย.</c:v>
                </c:pt>
                <c:pt idx="11">
                  <c:v>ธ.ค.</c:v>
                </c:pt>
              </c:strCache>
            </c:strRef>
          </c:cat>
          <c:val>
            <c:numRef>
              <c:f>Sheet1!$F$2:$F$13</c:f>
              <c:numCache>
                <c:formatCode>#,##0</c:formatCode>
                <c:ptCount val="12"/>
                <c:pt idx="0">
                  <c:v>4923.9157640099993</c:v>
                </c:pt>
                <c:pt idx="1">
                  <c:v>4951.7344971399998</c:v>
                </c:pt>
                <c:pt idx="2">
                  <c:v>4395.3598345399996</c:v>
                </c:pt>
                <c:pt idx="3">
                  <c:v>2976.60444491</c:v>
                </c:pt>
                <c:pt idx="4">
                  <c:v>3254.7917762099996</c:v>
                </c:pt>
                <c:pt idx="5">
                  <c:v>3672.07277316</c:v>
                </c:pt>
                <c:pt idx="6">
                  <c:v>2531.50471483</c:v>
                </c:pt>
                <c:pt idx="7">
                  <c:v>4005.8975707199997</c:v>
                </c:pt>
                <c:pt idx="8">
                  <c:v>3978.0788375899997</c:v>
                </c:pt>
                <c:pt idx="9">
                  <c:v>3811.1664388099998</c:v>
                </c:pt>
                <c:pt idx="10">
                  <c:v>4033.7163038499998</c:v>
                </c:pt>
                <c:pt idx="11">
                  <c:v>3838.9851719399999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76F-4FA2-A9D5-46B66A2E69D2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2564</c:v>
                </c:pt>
              </c:strCache>
            </c:strRef>
          </c:tx>
          <c:spPr>
            <a:ln>
              <a:solidFill>
                <a:srgbClr val="00B050"/>
              </a:solidFill>
              <a:prstDash val="sysDash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ม.ค.  </c:v>
                </c:pt>
                <c:pt idx="1">
                  <c:v>ก.พ.</c:v>
                </c:pt>
                <c:pt idx="2">
                  <c:v>มี.ค.</c:v>
                </c:pt>
                <c:pt idx="3">
                  <c:v>เม.ย.</c:v>
                </c:pt>
                <c:pt idx="4">
                  <c:v>พ.ค.</c:v>
                </c:pt>
                <c:pt idx="5">
                  <c:v>มิ.ย.</c:v>
                </c:pt>
                <c:pt idx="6">
                  <c:v>ก.ค.</c:v>
                </c:pt>
                <c:pt idx="7">
                  <c:v>ส.ค.</c:v>
                </c:pt>
                <c:pt idx="8">
                  <c:v>ก.ย.</c:v>
                </c:pt>
                <c:pt idx="9">
                  <c:v>ต.ค.</c:v>
                </c:pt>
                <c:pt idx="10">
                  <c:v>พ.ย.</c:v>
                </c:pt>
                <c:pt idx="11">
                  <c:v>ธ.ค.</c:v>
                </c:pt>
              </c:strCache>
            </c:strRef>
          </c:cat>
          <c:val>
            <c:numRef>
              <c:f>Sheet1!$G$2:$G$13</c:f>
              <c:numCache>
                <c:formatCode>#,##0</c:formatCode>
                <c:ptCount val="12"/>
                <c:pt idx="0">
                  <c:v>3282.6105093399997</c:v>
                </c:pt>
                <c:pt idx="1">
                  <c:v>2392.4110491799997</c:v>
                </c:pt>
                <c:pt idx="2">
                  <c:v>4089.3537701099999</c:v>
                </c:pt>
                <c:pt idx="3">
                  <c:v>3366.0667087299998</c:v>
                </c:pt>
                <c:pt idx="4">
                  <c:v>3171.3355768199999</c:v>
                </c:pt>
                <c:pt idx="5">
                  <c:v>3338.2479755999998</c:v>
                </c:pt>
                <c:pt idx="6">
                  <c:v>2809.6920461299997</c:v>
                </c:pt>
                <c:pt idx="7">
                  <c:v>2670.5983804799998</c:v>
                </c:pt>
                <c:pt idx="8">
                  <c:v>2837.5107792599997</c:v>
                </c:pt>
                <c:pt idx="9">
                  <c:v>3004.4231780399996</c:v>
                </c:pt>
                <c:pt idx="10">
                  <c:v>3254.7917762099996</c:v>
                </c:pt>
                <c:pt idx="11">
                  <c:v>3310.4292424699997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76F-4FA2-A9D5-46B66A2E69D2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2565</c:v>
                </c:pt>
              </c:strCache>
            </c:strRef>
          </c:tx>
          <c:spPr>
            <a:ln>
              <a:solidFill>
                <a:srgbClr val="0000FF"/>
              </a:solidFill>
              <a:prstDash val="sysDash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ม.ค.  </c:v>
                </c:pt>
                <c:pt idx="1">
                  <c:v>ก.พ.</c:v>
                </c:pt>
                <c:pt idx="2">
                  <c:v>มี.ค.</c:v>
                </c:pt>
                <c:pt idx="3">
                  <c:v>เม.ย.</c:v>
                </c:pt>
                <c:pt idx="4">
                  <c:v>พ.ค.</c:v>
                </c:pt>
                <c:pt idx="5">
                  <c:v>มิ.ย.</c:v>
                </c:pt>
                <c:pt idx="6">
                  <c:v>ก.ค.</c:v>
                </c:pt>
                <c:pt idx="7">
                  <c:v>ส.ค.</c:v>
                </c:pt>
                <c:pt idx="8">
                  <c:v>ก.ย.</c:v>
                </c:pt>
                <c:pt idx="9">
                  <c:v>ต.ค.</c:v>
                </c:pt>
                <c:pt idx="10">
                  <c:v>พ.ย.</c:v>
                </c:pt>
                <c:pt idx="11">
                  <c:v>ธ.ค.</c:v>
                </c:pt>
              </c:strCache>
            </c:strRef>
          </c:cat>
          <c:val>
            <c:numRef>
              <c:f>Sheet1!$H$2:$H$13</c:f>
              <c:numCache>
                <c:formatCode>#,##0</c:formatCode>
                <c:ptCount val="12"/>
                <c:pt idx="0">
                  <c:v>3171.3355768199999</c:v>
                </c:pt>
                <c:pt idx="1">
                  <c:v>3393.8854418599999</c:v>
                </c:pt>
                <c:pt idx="2">
                  <c:v>3421.70417499</c:v>
                </c:pt>
                <c:pt idx="3">
                  <c:v>3171.3355768199999</c:v>
                </c:pt>
                <c:pt idx="4">
                  <c:v>3477.3416412499996</c:v>
                </c:pt>
                <c:pt idx="5">
                  <c:v>3616.4353068999999</c:v>
                </c:pt>
                <c:pt idx="6">
                  <c:v>3421.70417499</c:v>
                </c:pt>
                <c:pt idx="7">
                  <c:v>3477.3416412499996</c:v>
                </c:pt>
                <c:pt idx="8">
                  <c:v>3393.8854418599999</c:v>
                </c:pt>
                <c:pt idx="9">
                  <c:v>3282.6105093399997</c:v>
                </c:pt>
                <c:pt idx="10">
                  <c:v>3393.8854418599999</c:v>
                </c:pt>
                <c:pt idx="11">
                  <c:v>3477.3416412499996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76F-4FA2-A9D5-46B66A2E69D2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2566*</c:v>
                </c:pt>
              </c:strCache>
            </c:strRef>
          </c:tx>
          <c:marker>
            <c:symbol val="circle"/>
            <c:size val="7"/>
            <c:spPr>
              <a:solidFill>
                <a:schemeClr val="accent6">
                  <a:lumMod val="75000"/>
                </a:schemeClr>
              </a:solidFill>
              <a:ln>
                <a:solidFill>
                  <a:srgbClr val="FF6600"/>
                </a:solidFill>
              </a:ln>
            </c:spPr>
          </c:marker>
          <c:cat>
            <c:strRef>
              <c:f>Sheet1!$A$2:$A$13</c:f>
              <c:strCache>
                <c:ptCount val="12"/>
                <c:pt idx="0">
                  <c:v>ม.ค.  </c:v>
                </c:pt>
                <c:pt idx="1">
                  <c:v>ก.พ.</c:v>
                </c:pt>
                <c:pt idx="2">
                  <c:v>มี.ค.</c:v>
                </c:pt>
                <c:pt idx="3">
                  <c:v>เม.ย.</c:v>
                </c:pt>
                <c:pt idx="4">
                  <c:v>พ.ค.</c:v>
                </c:pt>
                <c:pt idx="5">
                  <c:v>มิ.ย.</c:v>
                </c:pt>
                <c:pt idx="6">
                  <c:v>ก.ค.</c:v>
                </c:pt>
                <c:pt idx="7">
                  <c:v>ส.ค.</c:v>
                </c:pt>
                <c:pt idx="8">
                  <c:v>ก.ย.</c:v>
                </c:pt>
                <c:pt idx="9">
                  <c:v>ต.ค.</c:v>
                </c:pt>
                <c:pt idx="10">
                  <c:v>พ.ย.</c:v>
                </c:pt>
                <c:pt idx="11">
                  <c:v>ธ.ค.</c:v>
                </c:pt>
              </c:strCache>
            </c:strRef>
          </c:cat>
          <c:val>
            <c:numRef>
              <c:f>Sheet1!$I$2:$I$13</c:f>
              <c:numCache>
                <c:formatCode>General</c:formatCode>
                <c:ptCount val="12"/>
                <c:pt idx="0" formatCode="#,##0">
                  <c:v>3477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D91-4C30-91CD-AE4F0A023D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7363456"/>
        <c:axId val="137365376"/>
      </c:lineChart>
      <c:catAx>
        <c:axId val="137363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60000"/>
          <a:lstStyle/>
          <a:p>
            <a:pPr>
              <a:defRPr sz="900" b="1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137365376"/>
        <c:crosses val="autoZero"/>
        <c:auto val="1"/>
        <c:lblAlgn val="ctr"/>
        <c:lblOffset val="100"/>
        <c:noMultiLvlLbl val="0"/>
      </c:catAx>
      <c:valAx>
        <c:axId val="137365376"/>
        <c:scaling>
          <c:orientation val="minMax"/>
          <c:min val="2000"/>
        </c:scaling>
        <c:delete val="0"/>
        <c:axPos val="l"/>
        <c:majorGridlines>
          <c:spPr>
            <a:ln>
              <a:noFill/>
            </a:ln>
          </c:spPr>
        </c:majorGridlines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000" b="1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137363456"/>
        <c:crosses val="autoZero"/>
        <c:crossBetween val="midCat"/>
        <c:majorUnit val="500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7672347958289482E-2"/>
          <c:y val="1.935264768561069E-2"/>
          <c:w val="0.82357429552805039"/>
          <c:h val="0.9204560604377291"/>
        </c:manualLayout>
      </c:layout>
      <c:lineChart>
        <c:grouping val="standard"/>
        <c:varyColors val="0"/>
        <c:ser>
          <c:idx val="6"/>
          <c:order val="0"/>
          <c:tx>
            <c:strRef>
              <c:f>Sheet1!$C$1</c:f>
              <c:strCache>
                <c:ptCount val="1"/>
                <c:pt idx="0">
                  <c:v>2561</c:v>
                </c:pt>
              </c:strCache>
            </c:strRef>
          </c:tx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ม.ค.  </c:v>
                </c:pt>
                <c:pt idx="1">
                  <c:v>ก.พ.</c:v>
                </c:pt>
                <c:pt idx="2">
                  <c:v>มี.ค.</c:v>
                </c:pt>
                <c:pt idx="3">
                  <c:v>เม.ย.</c:v>
                </c:pt>
                <c:pt idx="4">
                  <c:v>พ.ค.</c:v>
                </c:pt>
                <c:pt idx="5">
                  <c:v>มิ.ย.</c:v>
                </c:pt>
                <c:pt idx="6">
                  <c:v>ก.ค.</c:v>
                </c:pt>
                <c:pt idx="7">
                  <c:v>ส.ค.</c:v>
                </c:pt>
                <c:pt idx="8">
                  <c:v>ก.ย.</c:v>
                </c:pt>
                <c:pt idx="9">
                  <c:v>ต.ค.</c:v>
                </c:pt>
                <c:pt idx="10">
                  <c:v>พ.ย.</c:v>
                </c:pt>
                <c:pt idx="11">
                  <c:v>ธ.ค.</c:v>
                </c:pt>
              </c:strCache>
            </c:strRef>
          </c:cat>
          <c:val>
            <c:numRef>
              <c:f>Sheet1!$C$2:$C$13</c:f>
            </c:numRef>
          </c:val>
          <c:smooth val="0"/>
          <c:extLst>
            <c:ext xmlns:c16="http://schemas.microsoft.com/office/drawing/2014/chart" uri="{C3380CC4-5D6E-409C-BE32-E72D297353CC}">
              <c16:uniqueId val="{00000007-2D5C-4F2E-8AA4-D7E4CA76656F}"/>
            </c:ext>
          </c:extLst>
        </c:ser>
        <c:ser>
          <c:idx val="0"/>
          <c:order val="1"/>
          <c:tx>
            <c:strRef>
              <c:f>Sheet1!$D$1</c:f>
              <c:strCache>
                <c:ptCount val="1"/>
                <c:pt idx="0">
                  <c:v>2562</c:v>
                </c:pt>
              </c:strCache>
            </c:strRef>
          </c:tx>
          <c:spPr>
            <a:ln w="28575">
              <a:solidFill>
                <a:srgbClr val="7030A0"/>
              </a:solidFill>
              <a:prstDash val="sysDash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ม.ค.  </c:v>
                </c:pt>
                <c:pt idx="1">
                  <c:v>ก.พ.</c:v>
                </c:pt>
                <c:pt idx="2">
                  <c:v>มี.ค.</c:v>
                </c:pt>
                <c:pt idx="3">
                  <c:v>เม.ย.</c:v>
                </c:pt>
                <c:pt idx="4">
                  <c:v>พ.ค.</c:v>
                </c:pt>
                <c:pt idx="5">
                  <c:v>มิ.ย.</c:v>
                </c:pt>
                <c:pt idx="6">
                  <c:v>ก.ค.</c:v>
                </c:pt>
                <c:pt idx="7">
                  <c:v>ส.ค.</c:v>
                </c:pt>
                <c:pt idx="8">
                  <c:v>ก.ย.</c:v>
                </c:pt>
                <c:pt idx="9">
                  <c:v>ต.ค.</c:v>
                </c:pt>
                <c:pt idx="10">
                  <c:v>พ.ย.</c:v>
                </c:pt>
                <c:pt idx="11">
                  <c:v>ธ.ค.</c:v>
                </c:pt>
              </c:strCache>
            </c:strRef>
          </c:cat>
          <c:val>
            <c:numRef>
              <c:f>Sheet1!$D$2:$D$13</c:f>
              <c:numCache>
                <c:formatCode>0</c:formatCode>
                <c:ptCount val="12"/>
                <c:pt idx="0">
                  <c:v>198</c:v>
                </c:pt>
                <c:pt idx="1">
                  <c:v>208</c:v>
                </c:pt>
                <c:pt idx="2">
                  <c:v>212</c:v>
                </c:pt>
                <c:pt idx="3">
                  <c:v>196</c:v>
                </c:pt>
                <c:pt idx="4">
                  <c:v>203</c:v>
                </c:pt>
                <c:pt idx="5">
                  <c:v>197</c:v>
                </c:pt>
                <c:pt idx="6">
                  <c:v>192</c:v>
                </c:pt>
                <c:pt idx="7">
                  <c:v>191</c:v>
                </c:pt>
                <c:pt idx="8">
                  <c:v>180</c:v>
                </c:pt>
                <c:pt idx="9">
                  <c:v>185</c:v>
                </c:pt>
                <c:pt idx="10">
                  <c:v>185</c:v>
                </c:pt>
                <c:pt idx="11">
                  <c:v>178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855-4E51-831C-EE4605B09510}"/>
            </c:ext>
          </c:extLst>
        </c:ser>
        <c:ser>
          <c:idx val="1"/>
          <c:order val="2"/>
          <c:tx>
            <c:strRef>
              <c:f>Sheet1!$E$1</c:f>
              <c:strCache>
                <c:ptCount val="1"/>
                <c:pt idx="0">
                  <c:v>2563</c:v>
                </c:pt>
              </c:strCache>
            </c:strRef>
          </c:tx>
          <c:spPr>
            <a:ln w="28575">
              <a:solidFill>
                <a:srgbClr val="663300"/>
              </a:solidFill>
              <a:prstDash val="sysDash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ม.ค.  </c:v>
                </c:pt>
                <c:pt idx="1">
                  <c:v>ก.พ.</c:v>
                </c:pt>
                <c:pt idx="2">
                  <c:v>มี.ค.</c:v>
                </c:pt>
                <c:pt idx="3">
                  <c:v>เม.ย.</c:v>
                </c:pt>
                <c:pt idx="4">
                  <c:v>พ.ค.</c:v>
                </c:pt>
                <c:pt idx="5">
                  <c:v>มิ.ย.</c:v>
                </c:pt>
                <c:pt idx="6">
                  <c:v>ก.ค.</c:v>
                </c:pt>
                <c:pt idx="7">
                  <c:v>ส.ค.</c:v>
                </c:pt>
                <c:pt idx="8">
                  <c:v>ก.ย.</c:v>
                </c:pt>
                <c:pt idx="9">
                  <c:v>ต.ค.</c:v>
                </c:pt>
                <c:pt idx="10">
                  <c:v>พ.ย.</c:v>
                </c:pt>
                <c:pt idx="11">
                  <c:v>ธ.ค.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177</c:v>
                </c:pt>
                <c:pt idx="1">
                  <c:v>178</c:v>
                </c:pt>
                <c:pt idx="2">
                  <c:v>158</c:v>
                </c:pt>
                <c:pt idx="3">
                  <c:v>107</c:v>
                </c:pt>
                <c:pt idx="4">
                  <c:v>117</c:v>
                </c:pt>
                <c:pt idx="5" formatCode="0">
                  <c:v>132</c:v>
                </c:pt>
                <c:pt idx="6" formatCode="0">
                  <c:v>91</c:v>
                </c:pt>
                <c:pt idx="7" formatCode="0">
                  <c:v>144</c:v>
                </c:pt>
                <c:pt idx="8" formatCode="0">
                  <c:v>143</c:v>
                </c:pt>
                <c:pt idx="9" formatCode="0">
                  <c:v>137</c:v>
                </c:pt>
                <c:pt idx="10" formatCode="0">
                  <c:v>145</c:v>
                </c:pt>
                <c:pt idx="11" formatCode="0">
                  <c:v>138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855-4E51-831C-EE4605B09510}"/>
            </c:ext>
          </c:extLst>
        </c:ser>
        <c:ser>
          <c:idx val="2"/>
          <c:order val="3"/>
          <c:tx>
            <c:strRef>
              <c:f>Sheet1!$F$1</c:f>
              <c:strCache>
                <c:ptCount val="1"/>
                <c:pt idx="0">
                  <c:v>2564</c:v>
                </c:pt>
              </c:strCache>
            </c:strRef>
          </c:tx>
          <c:spPr>
            <a:ln w="28575">
              <a:solidFill>
                <a:srgbClr val="00B050"/>
              </a:solidFill>
              <a:prstDash val="sysDash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ม.ค.  </c:v>
                </c:pt>
                <c:pt idx="1">
                  <c:v>ก.พ.</c:v>
                </c:pt>
                <c:pt idx="2">
                  <c:v>มี.ค.</c:v>
                </c:pt>
                <c:pt idx="3">
                  <c:v>เม.ย.</c:v>
                </c:pt>
                <c:pt idx="4">
                  <c:v>พ.ค.</c:v>
                </c:pt>
                <c:pt idx="5">
                  <c:v>มิ.ย.</c:v>
                </c:pt>
                <c:pt idx="6">
                  <c:v>ก.ค.</c:v>
                </c:pt>
                <c:pt idx="7">
                  <c:v>ส.ค.</c:v>
                </c:pt>
                <c:pt idx="8">
                  <c:v>ก.ย.</c:v>
                </c:pt>
                <c:pt idx="9">
                  <c:v>ต.ค.</c:v>
                </c:pt>
                <c:pt idx="10">
                  <c:v>พ.ย.</c:v>
                </c:pt>
                <c:pt idx="11">
                  <c:v>ธ.ค.</c:v>
                </c:pt>
              </c:strCache>
            </c:strRef>
          </c:cat>
          <c:val>
            <c:numRef>
              <c:f>Sheet1!$F$2:$F$13</c:f>
              <c:numCache>
                <c:formatCode>0</c:formatCode>
                <c:ptCount val="12"/>
                <c:pt idx="0">
                  <c:v>118</c:v>
                </c:pt>
                <c:pt idx="1">
                  <c:v>86</c:v>
                </c:pt>
                <c:pt idx="2">
                  <c:v>147</c:v>
                </c:pt>
                <c:pt idx="3">
                  <c:v>121</c:v>
                </c:pt>
                <c:pt idx="4">
                  <c:v>114</c:v>
                </c:pt>
                <c:pt idx="5">
                  <c:v>120</c:v>
                </c:pt>
                <c:pt idx="6">
                  <c:v>101</c:v>
                </c:pt>
                <c:pt idx="7">
                  <c:v>96</c:v>
                </c:pt>
                <c:pt idx="8">
                  <c:v>102</c:v>
                </c:pt>
                <c:pt idx="9">
                  <c:v>108</c:v>
                </c:pt>
                <c:pt idx="10">
                  <c:v>117</c:v>
                </c:pt>
                <c:pt idx="11">
                  <c:v>119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855-4E51-831C-EE4605B09510}"/>
            </c:ext>
          </c:extLst>
        </c:ser>
        <c:ser>
          <c:idx val="3"/>
          <c:order val="4"/>
          <c:tx>
            <c:strRef>
              <c:f>Sheet1!$H$1</c:f>
              <c:strCache>
                <c:ptCount val="1"/>
                <c:pt idx="0">
                  <c:v>2566*</c:v>
                </c:pt>
              </c:strCache>
            </c:strRef>
          </c:tx>
          <c:spPr>
            <a:ln w="28575">
              <a:solidFill>
                <a:schemeClr val="accent6">
                  <a:lumMod val="75000"/>
                </a:schemeClr>
              </a:solidFill>
              <a:prstDash val="sysDash"/>
            </a:ln>
          </c:spPr>
          <c:marker>
            <c:symbol val="circle"/>
            <c:size val="7"/>
            <c:spPr>
              <a:solidFill>
                <a:schemeClr val="accent6">
                  <a:lumMod val="75000"/>
                </a:schemeClr>
              </a:solidFill>
              <a:ln w="9525">
                <a:solidFill>
                  <a:schemeClr val="accent6">
                    <a:lumMod val="75000"/>
                  </a:schemeClr>
                </a:solidFill>
              </a:ln>
            </c:spPr>
          </c:marker>
          <c:trendline>
            <c:spPr>
              <a:ln>
                <a:noFill/>
              </a:ln>
            </c:spPr>
            <c:trendlineType val="linear"/>
            <c:dispRSqr val="0"/>
            <c:dispEq val="0"/>
          </c:trendline>
          <c:cat>
            <c:strRef>
              <c:f>Sheet1!$A$2:$A$13</c:f>
              <c:strCache>
                <c:ptCount val="12"/>
                <c:pt idx="0">
                  <c:v>ม.ค.  </c:v>
                </c:pt>
                <c:pt idx="1">
                  <c:v>ก.พ.</c:v>
                </c:pt>
                <c:pt idx="2">
                  <c:v>มี.ค.</c:v>
                </c:pt>
                <c:pt idx="3">
                  <c:v>เม.ย.</c:v>
                </c:pt>
                <c:pt idx="4">
                  <c:v>พ.ค.</c:v>
                </c:pt>
                <c:pt idx="5">
                  <c:v>มิ.ย.</c:v>
                </c:pt>
                <c:pt idx="6">
                  <c:v>ก.ค.</c:v>
                </c:pt>
                <c:pt idx="7">
                  <c:v>ส.ค.</c:v>
                </c:pt>
                <c:pt idx="8">
                  <c:v>ก.ย.</c:v>
                </c:pt>
                <c:pt idx="9">
                  <c:v>ต.ค.</c:v>
                </c:pt>
                <c:pt idx="10">
                  <c:v>พ.ย.</c:v>
                </c:pt>
                <c:pt idx="11">
                  <c:v>ธ.ค.</c:v>
                </c:pt>
              </c:strCache>
            </c:strRef>
          </c:cat>
          <c:val>
            <c:numRef>
              <c:f>Sheet1!$H$2:$H$13</c:f>
              <c:numCache>
                <c:formatCode>General</c:formatCode>
                <c:ptCount val="12"/>
                <c:pt idx="0" formatCode="0">
                  <c:v>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855-4E51-831C-EE4605B09510}"/>
            </c:ext>
          </c:extLst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2565</c:v>
                </c:pt>
              </c:strCache>
            </c:strRef>
          </c:tx>
          <c:spPr>
            <a:ln>
              <a:solidFill>
                <a:srgbClr val="0070C0"/>
              </a:solidFill>
              <a:prstDash val="sysDash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ม.ค.  </c:v>
                </c:pt>
                <c:pt idx="1">
                  <c:v>ก.พ.</c:v>
                </c:pt>
                <c:pt idx="2">
                  <c:v>มี.ค.</c:v>
                </c:pt>
                <c:pt idx="3">
                  <c:v>เม.ย.</c:v>
                </c:pt>
                <c:pt idx="4">
                  <c:v>พ.ค.</c:v>
                </c:pt>
                <c:pt idx="5">
                  <c:v>มิ.ย.</c:v>
                </c:pt>
                <c:pt idx="6">
                  <c:v>ก.ค.</c:v>
                </c:pt>
                <c:pt idx="7">
                  <c:v>ส.ค.</c:v>
                </c:pt>
                <c:pt idx="8">
                  <c:v>ก.ย.</c:v>
                </c:pt>
                <c:pt idx="9">
                  <c:v>ต.ค.</c:v>
                </c:pt>
                <c:pt idx="10">
                  <c:v>พ.ย.</c:v>
                </c:pt>
                <c:pt idx="11">
                  <c:v>ธ.ค.</c:v>
                </c:pt>
              </c:strCache>
            </c:strRef>
          </c:cat>
          <c:val>
            <c:numRef>
              <c:f>Sheet1!$G$2:$G$13</c:f>
              <c:numCache>
                <c:formatCode>0</c:formatCode>
                <c:ptCount val="12"/>
                <c:pt idx="0">
                  <c:v>114</c:v>
                </c:pt>
                <c:pt idx="1">
                  <c:v>122</c:v>
                </c:pt>
                <c:pt idx="2">
                  <c:v>123</c:v>
                </c:pt>
                <c:pt idx="3">
                  <c:v>114</c:v>
                </c:pt>
                <c:pt idx="4">
                  <c:v>125</c:v>
                </c:pt>
                <c:pt idx="5">
                  <c:v>130</c:v>
                </c:pt>
                <c:pt idx="6">
                  <c:v>123</c:v>
                </c:pt>
                <c:pt idx="7">
                  <c:v>125</c:v>
                </c:pt>
                <c:pt idx="8">
                  <c:v>122</c:v>
                </c:pt>
                <c:pt idx="9">
                  <c:v>118</c:v>
                </c:pt>
                <c:pt idx="10">
                  <c:v>122</c:v>
                </c:pt>
                <c:pt idx="11">
                  <c:v>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855-4E51-831C-EE4605B095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7433088"/>
        <c:axId val="137435008"/>
      </c:lineChart>
      <c:catAx>
        <c:axId val="137433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60000"/>
          <a:lstStyle/>
          <a:p>
            <a:pPr>
              <a:defRPr sz="900" b="1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137435008"/>
        <c:crosses val="autoZero"/>
        <c:auto val="1"/>
        <c:lblAlgn val="ctr"/>
        <c:lblOffset val="100"/>
        <c:noMultiLvlLbl val="0"/>
      </c:catAx>
      <c:valAx>
        <c:axId val="137435008"/>
        <c:scaling>
          <c:orientation val="minMax"/>
          <c:max val="270"/>
          <c:min val="50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000" b="1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137433088"/>
        <c:crosses val="autoZero"/>
        <c:crossBetween val="midCat"/>
        <c:majorUnit val="20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D2D77-3F46-496A-9DBD-BFA08D7CAA5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26CC8-A67E-45FB-9782-107664437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27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C3B8AE8E-3576-4182-9B1E-20F1D0BD5856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8D6354EF-8473-4BAC-AEA1-9B5E130A6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080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6354EF-8473-4BAC-AEA1-9B5E130A6CA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42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6354EF-8473-4BAC-AEA1-9B5E130A6C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055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6354EF-8473-4BAC-AEA1-9B5E130A6C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167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3677-A476-49C7-8DD0-232ABDBF5B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E3BA-409C-4456-B372-031CB2B04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94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3677-A476-49C7-8DD0-232ABDBF5B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E3BA-409C-4456-B372-031CB2B04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20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3677-A476-49C7-8DD0-232ABDBF5B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E3BA-409C-4456-B372-031CB2B04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97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3677-A476-49C7-8DD0-232ABDBF5B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E3BA-409C-4456-B372-031CB2B04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95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3677-A476-49C7-8DD0-232ABDBF5B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E3BA-409C-4456-B372-031CB2B04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40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3677-A476-49C7-8DD0-232ABDBF5B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E3BA-409C-4456-B372-031CB2B04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83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3677-A476-49C7-8DD0-232ABDBF5B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E3BA-409C-4456-B372-031CB2B04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305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3677-A476-49C7-8DD0-232ABDBF5B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E3BA-409C-4456-B372-031CB2B04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394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3677-A476-49C7-8DD0-232ABDBF5B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E3BA-409C-4456-B372-031CB2B04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148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3677-A476-49C7-8DD0-232ABDBF5B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E3BA-409C-4456-B372-031CB2B04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22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3677-A476-49C7-8DD0-232ABDBF5B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E3BA-409C-4456-B372-031CB2B04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622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F3677-A476-49C7-8DD0-232ABDBF5B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E3BA-409C-4456-B372-031CB2B04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3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5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Line 16"/>
          <p:cNvCxnSpPr/>
          <p:nvPr/>
        </p:nvCxnSpPr>
        <p:spPr bwMode="auto">
          <a:xfrm>
            <a:off x="1332" y="6729493"/>
            <a:ext cx="9116656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0" name="Picture 19" descr="D:\1. EPPO\11. General\LOGO_EPPO\สำนักนโยบายและแผนพลังงาน_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8860" y="0"/>
            <a:ext cx="3025140" cy="84201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Title 2"/>
          <p:cNvSpPr>
            <a:spLocks noGrp="1"/>
          </p:cNvSpPr>
          <p:nvPr>
            <p:ph type="title"/>
          </p:nvPr>
        </p:nvSpPr>
        <p:spPr>
          <a:xfrm>
            <a:off x="395536" y="1365478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th-TH" sz="5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ก๊าซธรรมชาติ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27296" y="44624"/>
            <a:ext cx="6146156" cy="128250"/>
            <a:chOff x="-27296" y="44624"/>
            <a:chExt cx="6146156" cy="128250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-27296" y="44624"/>
              <a:ext cx="6140666" cy="0"/>
            </a:xfrm>
            <a:prstGeom prst="line">
              <a:avLst/>
            </a:prstGeom>
            <a:ln w="111125">
              <a:solidFill>
                <a:srgbClr val="36A46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-21806" y="172874"/>
              <a:ext cx="6140666" cy="0"/>
            </a:xfrm>
            <a:prstGeom prst="line">
              <a:avLst/>
            </a:prstGeom>
            <a:ln w="47625">
              <a:solidFill>
                <a:srgbClr val="36A46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74" name="Picture 2" descr="D:\1. EPPO\3. Energy Graph\Energy Graph_ปรับรูปแบบใหม่\Chapter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0" t="3931" r="6468" b="27663"/>
          <a:stretch/>
        </p:blipFill>
        <p:spPr bwMode="auto">
          <a:xfrm>
            <a:off x="-27296" y="3231976"/>
            <a:ext cx="9171296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6571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Picture 3" descr="D:\1. EPPO\3. Energy Graph\Energy Graph_ปรับรูปแบบใหม่\Title-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343" r="7032"/>
          <a:stretch/>
        </p:blipFill>
        <p:spPr bwMode="auto">
          <a:xfrm>
            <a:off x="2291617" y="0"/>
            <a:ext cx="6852383" cy="1037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D:\1. EPPO\11. General\LOGO_EPPO\สำนักนโยบายและแผนพลังงาน_T.jpg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452"/>
            <a:ext cx="2232248" cy="63065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565927" y="-83088"/>
            <a:ext cx="6326553" cy="7143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h-TH" sz="2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ก๊าซธรรมชาติ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84751" y="1008453"/>
            <a:ext cx="3091105" cy="480523"/>
            <a:chOff x="184751" y="884667"/>
            <a:chExt cx="3091105" cy="480523"/>
          </a:xfrm>
        </p:grpSpPr>
        <p:sp>
          <p:nvSpPr>
            <p:cNvPr id="49" name="Rounded Rectangle 48"/>
            <p:cNvSpPr/>
            <p:nvPr/>
          </p:nvSpPr>
          <p:spPr>
            <a:xfrm>
              <a:off x="184751" y="926432"/>
              <a:ext cx="2553046" cy="364533"/>
            </a:xfrm>
            <a:prstGeom prst="roundRect">
              <a:avLst>
                <a:gd name="adj" fmla="val 4354"/>
              </a:avLst>
            </a:prstGeom>
            <a:solidFill>
              <a:srgbClr val="786F44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h-TH" sz="2800" dirty="0">
                <a:solidFill>
                  <a:prstClr val="white"/>
                </a:solidFill>
              </a:endParaRPr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2841593" y="926432"/>
              <a:ext cx="434263" cy="361528"/>
            </a:xfrm>
            <a:prstGeom prst="roundRect">
              <a:avLst>
                <a:gd name="adj" fmla="val 4354"/>
              </a:avLst>
            </a:prstGeom>
            <a:solidFill>
              <a:srgbClr val="454027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h-TH" sz="2800" dirty="0">
                <a:solidFill>
                  <a:prstClr val="white"/>
                </a:solidFill>
              </a:endParaRPr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2928861" y="884667"/>
              <a:ext cx="71663" cy="480523"/>
              <a:chOff x="4995767" y="3928812"/>
              <a:chExt cx="71663" cy="707201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>
                <a:off x="4995767" y="3928812"/>
                <a:ext cx="0" cy="702957"/>
              </a:xfrm>
              <a:prstGeom prst="line">
                <a:avLst/>
              </a:prstGeom>
              <a:ln w="31750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5067430" y="3933056"/>
                <a:ext cx="0" cy="702957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0" name="Text Box 3"/>
            <p:cNvSpPr txBox="1">
              <a:spLocks noChangeArrowheads="1"/>
            </p:cNvSpPr>
            <p:nvPr/>
          </p:nvSpPr>
          <p:spPr bwMode="auto">
            <a:xfrm>
              <a:off x="291633" y="931205"/>
              <a:ext cx="240670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th-TH" altLang="th-TH" sz="1600" b="1" dirty="0">
                  <a:solidFill>
                    <a:prstClr val="white"/>
                  </a:solidFill>
                  <a:latin typeface="Tahoma" pitchFamily="34" charset="0"/>
                  <a:ea typeface="Arial Unicode MS" pitchFamily="34" charset="-128"/>
                  <a:cs typeface="Tahoma" pitchFamily="34" charset="0"/>
                </a:rPr>
                <a:t>การจัดหาก๊าซธรรมชาติ</a:t>
              </a:r>
            </a:p>
          </p:txBody>
        </p:sp>
      </p:grpSp>
      <p:sp>
        <p:nvSpPr>
          <p:cNvPr id="89" name="TextBox 88"/>
          <p:cNvSpPr txBox="1"/>
          <p:nvPr/>
        </p:nvSpPr>
        <p:spPr>
          <a:xfrm>
            <a:off x="3517129" y="1038488"/>
            <a:ext cx="1918967" cy="383873"/>
          </a:xfrm>
          <a:prstGeom prst="rect">
            <a:avLst/>
          </a:prstGeom>
          <a:noFill/>
        </p:spPr>
        <p:txBody>
          <a:bodyPr wrap="square" lIns="7200" tIns="7200" rIns="7200" bIns="7200" rtlCol="0">
            <a:spAutoFit/>
          </a:bodyPr>
          <a:lstStyle/>
          <a:p>
            <a:pPr algn="ctr"/>
            <a:r>
              <a:rPr lang="th-TH" sz="24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  <a:r>
              <a:rPr lang="en-US" sz="24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  <a:r>
              <a:rPr lang="th-TH" sz="24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178 </a:t>
            </a:r>
            <a:r>
              <a:rPr lang="en-US" sz="14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MMSCFD</a:t>
            </a:r>
            <a:endParaRPr lang="th-TH" sz="1400" b="1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273335" y="1943166"/>
            <a:ext cx="193381" cy="840198"/>
            <a:chOff x="4355976" y="1796714"/>
            <a:chExt cx="193381" cy="840198"/>
          </a:xfrm>
        </p:grpSpPr>
        <p:cxnSp>
          <p:nvCxnSpPr>
            <p:cNvPr id="101" name="Straight Connector 100"/>
            <p:cNvCxnSpPr/>
            <p:nvPr/>
          </p:nvCxnSpPr>
          <p:spPr>
            <a:xfrm>
              <a:off x="4362849" y="1796714"/>
              <a:ext cx="0" cy="840198"/>
            </a:xfrm>
            <a:prstGeom prst="line">
              <a:avLst/>
            </a:prstGeom>
            <a:ln w="22225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4355976" y="1799307"/>
              <a:ext cx="191700" cy="0"/>
            </a:xfrm>
            <a:prstGeom prst="line">
              <a:avLst/>
            </a:prstGeom>
            <a:ln w="22225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4357657" y="2636912"/>
              <a:ext cx="191700" cy="0"/>
            </a:xfrm>
            <a:prstGeom prst="line">
              <a:avLst/>
            </a:prstGeom>
            <a:ln w="22225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" name="TextBox 105"/>
          <p:cNvSpPr txBox="1"/>
          <p:nvPr/>
        </p:nvSpPr>
        <p:spPr>
          <a:xfrm>
            <a:off x="4996418" y="1770022"/>
            <a:ext cx="769444" cy="183818"/>
          </a:xfrm>
          <a:prstGeom prst="rect">
            <a:avLst/>
          </a:prstGeom>
          <a:noFill/>
        </p:spPr>
        <p:txBody>
          <a:bodyPr wrap="square" lIns="7200" tIns="7200" rIns="7200" bIns="7200" rtlCol="0">
            <a:spAutoFit/>
          </a:bodyPr>
          <a:lstStyle/>
          <a:p>
            <a:pPr algn="ctr"/>
            <a:r>
              <a:rPr lang="th-TH" sz="1100" b="1" dirty="0" err="1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เมียนมา</a:t>
            </a:r>
            <a:endParaRPr lang="th-TH" sz="1100" b="1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5026157" y="2599640"/>
            <a:ext cx="615655" cy="183818"/>
          </a:xfrm>
          <a:prstGeom prst="rect">
            <a:avLst/>
          </a:prstGeom>
          <a:noFill/>
        </p:spPr>
        <p:txBody>
          <a:bodyPr wrap="square" lIns="7200" tIns="7200" rIns="7200" bIns="7200" rtlCol="0">
            <a:spAutoFit/>
          </a:bodyPr>
          <a:lstStyle/>
          <a:p>
            <a:pPr algn="ctr"/>
            <a:r>
              <a:rPr lang="en-US" sz="11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LNG</a:t>
            </a:r>
            <a:endParaRPr lang="th-TH" sz="1100" b="1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5057807" y="2805558"/>
            <a:ext cx="631622" cy="260762"/>
          </a:xfrm>
          <a:prstGeom prst="rect">
            <a:avLst/>
          </a:prstGeom>
          <a:noFill/>
        </p:spPr>
        <p:txBody>
          <a:bodyPr wrap="square" lIns="7200" tIns="7200" rIns="7200" bIns="7200" rtlCol="0">
            <a:spAutoFit/>
          </a:bodyPr>
          <a:lstStyle/>
          <a:p>
            <a:pPr algn="ctr"/>
            <a:r>
              <a:rPr lang="th-TH" sz="16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24</a:t>
            </a:r>
            <a:r>
              <a:rPr lang="en-US" sz="16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%</a:t>
            </a:r>
            <a:endParaRPr lang="th-TH" sz="1600" b="1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30" name="Picture 4" descr="D:\7. Infographic EPPO\Picture icon\Color Icon\Myanmar-ic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750" y="1801929"/>
            <a:ext cx="353650" cy="35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1" name="Picture 2" descr="D:\7. Infographic EPPO\Picture icon\Color Icon\4720.jpg"/>
          <p:cNvPicPr>
            <a:picLocks noChangeAspect="1" noChangeArrowheads="1"/>
          </p:cNvPicPr>
          <p:nvPr/>
        </p:nvPicPr>
        <p:blipFill rotWithShape="1">
          <a:blip r:embed="rId6" cstate="print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8" b="12367"/>
          <a:stretch/>
        </p:blipFill>
        <p:spPr bwMode="auto">
          <a:xfrm flipH="1">
            <a:off x="4511880" y="2620684"/>
            <a:ext cx="539247" cy="398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TextBox 79"/>
          <p:cNvSpPr txBox="1"/>
          <p:nvPr/>
        </p:nvSpPr>
        <p:spPr>
          <a:xfrm>
            <a:off x="2407683" y="2471714"/>
            <a:ext cx="1876285" cy="229984"/>
          </a:xfrm>
          <a:prstGeom prst="rect">
            <a:avLst/>
          </a:prstGeom>
          <a:noFill/>
        </p:spPr>
        <p:txBody>
          <a:bodyPr wrap="square" lIns="7200" tIns="7200" rIns="7200" bIns="7200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1,</a:t>
            </a:r>
            <a:r>
              <a:rPr lang="th-TH" sz="14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487 </a:t>
            </a:r>
            <a:r>
              <a:rPr lang="en-US" sz="105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MMSCFD</a:t>
            </a:r>
            <a:endParaRPr lang="th-TH" sz="1050" b="1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930787" y="2011091"/>
            <a:ext cx="774364" cy="383873"/>
          </a:xfrm>
          <a:prstGeom prst="rect">
            <a:avLst/>
          </a:prstGeom>
          <a:noFill/>
        </p:spPr>
        <p:txBody>
          <a:bodyPr wrap="none" lIns="7200" tIns="7200" rIns="7200" bIns="7200" rtlCol="0">
            <a:spAutoFit/>
          </a:bodyPr>
          <a:lstStyle/>
          <a:p>
            <a:r>
              <a:rPr lang="en-US" sz="24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th-TH" sz="24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  <a:r>
              <a:rPr lang="en-US" sz="24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%</a:t>
            </a:r>
            <a:endParaRPr lang="th-TH" sz="2400" b="1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724214" y="1616691"/>
            <a:ext cx="1168460" cy="276999"/>
            <a:chOff x="2872307" y="1616691"/>
            <a:chExt cx="1168460" cy="276999"/>
          </a:xfrm>
        </p:grpSpPr>
        <p:sp>
          <p:nvSpPr>
            <p:cNvPr id="136" name="Rounded Rectangle 135"/>
            <p:cNvSpPr/>
            <p:nvPr/>
          </p:nvSpPr>
          <p:spPr>
            <a:xfrm>
              <a:off x="2872307" y="1640747"/>
              <a:ext cx="1168460" cy="251042"/>
            </a:xfrm>
            <a:prstGeom prst="roundRect">
              <a:avLst>
                <a:gd name="adj" fmla="val 50000"/>
              </a:avLst>
            </a:prstGeom>
            <a:solidFill>
              <a:srgbClr val="963264"/>
            </a:solidFill>
            <a:ln w="63500" cmpd="thickThin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2954185" y="1616691"/>
              <a:ext cx="9494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2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นำเข้า</a:t>
              </a: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395536" y="2463032"/>
            <a:ext cx="1876285" cy="229984"/>
          </a:xfrm>
          <a:prstGeom prst="rect">
            <a:avLst/>
          </a:prstGeom>
          <a:noFill/>
        </p:spPr>
        <p:txBody>
          <a:bodyPr wrap="square" lIns="7200" tIns="7200" rIns="7200" bIns="7200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2,</a:t>
            </a:r>
            <a:r>
              <a:rPr lang="th-TH" sz="14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692 </a:t>
            </a:r>
            <a:r>
              <a:rPr lang="en-US" sz="105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MMSCFD</a:t>
            </a:r>
            <a:endParaRPr lang="th-TH" sz="1050" b="1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918640" y="2002409"/>
            <a:ext cx="774364" cy="383873"/>
          </a:xfrm>
          <a:prstGeom prst="rect">
            <a:avLst/>
          </a:prstGeom>
          <a:noFill/>
        </p:spPr>
        <p:txBody>
          <a:bodyPr wrap="none" lIns="7200" tIns="7200" rIns="7200" bIns="7200" rtlCol="0">
            <a:spAutoFit/>
          </a:bodyPr>
          <a:lstStyle/>
          <a:p>
            <a:r>
              <a:rPr lang="en-US" sz="24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  <a:r>
              <a:rPr lang="th-TH" sz="24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  <a:r>
              <a:rPr lang="en-US" sz="24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%</a:t>
            </a:r>
            <a:endParaRPr lang="th-TH" sz="2400" b="1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591732" y="1617986"/>
            <a:ext cx="1386391" cy="276999"/>
            <a:chOff x="735748" y="1617986"/>
            <a:chExt cx="1386391" cy="276999"/>
          </a:xfrm>
        </p:grpSpPr>
        <p:sp>
          <p:nvSpPr>
            <p:cNvPr id="139" name="Rounded Rectangle 138"/>
            <p:cNvSpPr/>
            <p:nvPr/>
          </p:nvSpPr>
          <p:spPr>
            <a:xfrm>
              <a:off x="735748" y="1631222"/>
              <a:ext cx="1386391" cy="251042"/>
            </a:xfrm>
            <a:prstGeom prst="roundRect">
              <a:avLst>
                <a:gd name="adj" fmla="val 50000"/>
              </a:avLst>
            </a:prstGeom>
            <a:solidFill>
              <a:srgbClr val="963264"/>
            </a:solidFill>
            <a:ln w="63500" cmpd="thickThin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783373" y="1617986"/>
              <a:ext cx="13064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2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ผลิตในประเทศ</a:t>
              </a:r>
            </a:p>
          </p:txBody>
        </p:sp>
      </p:grpSp>
      <p:sp>
        <p:nvSpPr>
          <p:cNvPr id="145" name="TextBox 144"/>
          <p:cNvSpPr txBox="1"/>
          <p:nvPr/>
        </p:nvSpPr>
        <p:spPr>
          <a:xfrm>
            <a:off x="5718828" y="1766822"/>
            <a:ext cx="920672" cy="476205"/>
          </a:xfrm>
          <a:prstGeom prst="rect">
            <a:avLst/>
          </a:prstGeom>
          <a:noFill/>
        </p:spPr>
        <p:txBody>
          <a:bodyPr wrap="square" lIns="7200" tIns="7200" rIns="7200" bIns="7200" rtlCol="0">
            <a:spAutoFit/>
          </a:bodyPr>
          <a:lstStyle/>
          <a:p>
            <a:pPr marL="171450" indent="-171450" algn="ctr">
              <a:buFont typeface="Symbol" pitchFamily="18" charset="2"/>
              <a:buChar char="·"/>
            </a:pPr>
            <a:r>
              <a:rPr lang="th-TH" sz="1000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ยาดานา 6</a:t>
            </a:r>
            <a:r>
              <a:rPr lang="en-US" sz="1000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%  </a:t>
            </a:r>
            <a:endParaRPr lang="th-TH" sz="1000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 algn="ctr">
              <a:buFont typeface="Symbol" pitchFamily="18" charset="2"/>
              <a:buChar char="·"/>
            </a:pPr>
            <a:r>
              <a:rPr lang="th-TH" sz="1000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เยตากุน </a:t>
            </a:r>
            <a:r>
              <a:rPr lang="th-TH" sz="900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en-US" sz="900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%  </a:t>
            </a:r>
            <a:endParaRPr lang="th-TH" sz="1000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 algn="ctr">
              <a:buFont typeface="Symbol" pitchFamily="18" charset="2"/>
              <a:buChar char="·"/>
            </a:pPr>
            <a:r>
              <a:rPr lang="th-TH" sz="1000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ซอติก้า</a:t>
            </a:r>
            <a:r>
              <a:rPr lang="en-US" sz="1000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000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5</a:t>
            </a:r>
            <a:r>
              <a:rPr lang="en-US" sz="1000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%</a:t>
            </a:r>
            <a:endParaRPr lang="th-TH" sz="1000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927485" y="4089705"/>
            <a:ext cx="3067735" cy="480523"/>
            <a:chOff x="-119153" y="4221088"/>
            <a:chExt cx="3067735" cy="480523"/>
          </a:xfrm>
        </p:grpSpPr>
        <p:sp>
          <p:nvSpPr>
            <p:cNvPr id="154" name="Rounded Rectangle 153"/>
            <p:cNvSpPr/>
            <p:nvPr/>
          </p:nvSpPr>
          <p:spPr>
            <a:xfrm>
              <a:off x="395536" y="4262853"/>
              <a:ext cx="2553046" cy="364533"/>
            </a:xfrm>
            <a:prstGeom prst="roundRect">
              <a:avLst>
                <a:gd name="adj" fmla="val 4354"/>
              </a:avLst>
            </a:prstGeom>
            <a:solidFill>
              <a:srgbClr val="786F44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h-TH" sz="2800">
                <a:solidFill>
                  <a:prstClr val="white"/>
                </a:solidFill>
              </a:endParaRP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-119153" y="4221088"/>
              <a:ext cx="434263" cy="480523"/>
              <a:chOff x="3052378" y="4221088"/>
              <a:chExt cx="434263" cy="480523"/>
            </a:xfrm>
          </p:grpSpPr>
          <p:sp>
            <p:nvSpPr>
              <p:cNvPr id="155" name="Rounded Rectangle 154"/>
              <p:cNvSpPr/>
              <p:nvPr/>
            </p:nvSpPr>
            <p:spPr>
              <a:xfrm>
                <a:off x="3052378" y="4262853"/>
                <a:ext cx="434263" cy="361528"/>
              </a:xfrm>
              <a:prstGeom prst="roundRect">
                <a:avLst>
                  <a:gd name="adj" fmla="val 4354"/>
                </a:avLst>
              </a:prstGeom>
              <a:solidFill>
                <a:srgbClr val="454027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h-TH" sz="28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56" name="Group 155"/>
              <p:cNvGrpSpPr/>
              <p:nvPr/>
            </p:nvGrpSpPr>
            <p:grpSpPr>
              <a:xfrm>
                <a:off x="3318733" y="4221088"/>
                <a:ext cx="71663" cy="480523"/>
                <a:chOff x="4995767" y="3928812"/>
                <a:chExt cx="71663" cy="707201"/>
              </a:xfrm>
            </p:grpSpPr>
            <p:cxnSp>
              <p:nvCxnSpPr>
                <p:cNvPr id="158" name="Straight Connector 157"/>
                <p:cNvCxnSpPr/>
                <p:nvPr/>
              </p:nvCxnSpPr>
              <p:spPr>
                <a:xfrm>
                  <a:off x="4995767" y="3928812"/>
                  <a:ext cx="0" cy="702957"/>
                </a:xfrm>
                <a:prstGeom prst="line">
                  <a:avLst/>
                </a:prstGeom>
                <a:ln w="31750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Connector 158"/>
                <p:cNvCxnSpPr/>
                <p:nvPr/>
              </p:nvCxnSpPr>
              <p:spPr>
                <a:xfrm>
                  <a:off x="5067430" y="3933056"/>
                  <a:ext cx="0" cy="702957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57" name="Text Box 3"/>
            <p:cNvSpPr txBox="1">
              <a:spLocks noChangeArrowheads="1"/>
            </p:cNvSpPr>
            <p:nvPr/>
          </p:nvSpPr>
          <p:spPr bwMode="auto">
            <a:xfrm>
              <a:off x="502418" y="4267626"/>
              <a:ext cx="240670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th-TH" altLang="th-TH" sz="1600" b="1" dirty="0">
                  <a:solidFill>
                    <a:prstClr val="white"/>
                  </a:solidFill>
                  <a:latin typeface="Tahoma" pitchFamily="34" charset="0"/>
                  <a:ea typeface="Arial Unicode MS" pitchFamily="34" charset="-128"/>
                  <a:cs typeface="Tahoma" pitchFamily="34" charset="0"/>
                </a:rPr>
                <a:t>การใช้ก๊าซธรรมชาติ</a:t>
              </a:r>
            </a:p>
          </p:txBody>
        </p:sp>
      </p:grpSp>
      <p:sp>
        <p:nvSpPr>
          <p:cNvPr id="151" name="TextBox 150"/>
          <p:cNvSpPr txBox="1"/>
          <p:nvPr/>
        </p:nvSpPr>
        <p:spPr>
          <a:xfrm>
            <a:off x="1979712" y="4087841"/>
            <a:ext cx="1918967" cy="383873"/>
          </a:xfrm>
          <a:prstGeom prst="rect">
            <a:avLst/>
          </a:prstGeom>
          <a:noFill/>
        </p:spPr>
        <p:txBody>
          <a:bodyPr wrap="square" lIns="7200" tIns="7200" rIns="7200" bIns="7200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3,588 </a:t>
            </a:r>
            <a:r>
              <a:rPr lang="en-US" sz="14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MMSCFD</a:t>
            </a:r>
            <a:endParaRPr lang="th-TH" sz="1400" b="1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3917026" y="4562335"/>
            <a:ext cx="139418" cy="2218269"/>
            <a:chOff x="3483877" y="4562335"/>
            <a:chExt cx="139418" cy="2218269"/>
          </a:xfrm>
        </p:grpSpPr>
        <p:sp>
          <p:nvSpPr>
            <p:cNvPr id="190" name="Rectangle 189"/>
            <p:cNvSpPr/>
            <p:nvPr/>
          </p:nvSpPr>
          <p:spPr>
            <a:xfrm rot="5400000">
              <a:off x="3370188" y="4853637"/>
              <a:ext cx="363638" cy="136259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1" name="Rectangle 190"/>
            <p:cNvSpPr/>
            <p:nvPr/>
          </p:nvSpPr>
          <p:spPr>
            <a:xfrm rot="5400000">
              <a:off x="3371770" y="5365646"/>
              <a:ext cx="363634" cy="13625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2" name="Rectangle 191"/>
            <p:cNvSpPr/>
            <p:nvPr/>
          </p:nvSpPr>
          <p:spPr>
            <a:xfrm rot="5400000">
              <a:off x="3371770" y="5898017"/>
              <a:ext cx="363634" cy="136259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3" name="Rectangle 192"/>
            <p:cNvSpPr/>
            <p:nvPr/>
          </p:nvSpPr>
          <p:spPr>
            <a:xfrm rot="5400000">
              <a:off x="3373349" y="6459168"/>
              <a:ext cx="363634" cy="13625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5" name="Straight Connector 194"/>
            <p:cNvCxnSpPr/>
            <p:nvPr/>
          </p:nvCxnSpPr>
          <p:spPr>
            <a:xfrm>
              <a:off x="3570174" y="4562335"/>
              <a:ext cx="3158" cy="2199476"/>
            </a:xfrm>
            <a:prstGeom prst="line">
              <a:avLst/>
            </a:prstGeom>
            <a:ln w="19050">
              <a:solidFill>
                <a:schemeClr val="bg1">
                  <a:alpha val="9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/>
          </p:nvCxnSpPr>
          <p:spPr>
            <a:xfrm>
              <a:off x="3526000" y="4581128"/>
              <a:ext cx="3158" cy="2199476"/>
            </a:xfrm>
            <a:prstGeom prst="line">
              <a:avLst/>
            </a:prstGeom>
            <a:ln w="19050">
              <a:solidFill>
                <a:schemeClr val="bg1">
                  <a:alpha val="9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1" name="Rounded Rectangle 160"/>
          <p:cNvSpPr/>
          <p:nvPr/>
        </p:nvSpPr>
        <p:spPr>
          <a:xfrm>
            <a:off x="273565" y="4793808"/>
            <a:ext cx="2567964" cy="1299488"/>
          </a:xfrm>
          <a:prstGeom prst="roundRect">
            <a:avLst>
              <a:gd name="adj" fmla="val 12710"/>
            </a:avLst>
          </a:prstGeom>
          <a:noFill/>
          <a:ln w="31750">
            <a:solidFill>
              <a:srgbClr val="963264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319289" y="4851634"/>
            <a:ext cx="26053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การใช้ก๊าซธรรมชาติลดลง</a:t>
            </a:r>
            <a:br>
              <a:rPr lang="th-TH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โดยเฉพาะการใช้ในโรงแยกก๊าซ</a:t>
            </a:r>
            <a:r>
              <a:rPr lang="en-US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ลดลงถึงร้อยละ </a:t>
            </a:r>
            <a:r>
              <a:rPr lang="en-US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21.4</a:t>
            </a:r>
            <a:r>
              <a:rPr lang="th-TH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และการใช้ในการผลิตไฟฟ้าลดลงร้อยละ </a:t>
            </a:r>
            <a:r>
              <a:rPr lang="en-US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14.4 </a:t>
            </a:r>
            <a:r>
              <a:rPr lang="th-TH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ในขณะที่การใช้ใน </a:t>
            </a:r>
            <a:r>
              <a:rPr lang="en-US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NGV</a:t>
            </a:r>
            <a:r>
              <a:rPr lang="th-TH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ในภาคขนส่งเพิ่มขึ้นร้อยละ </a:t>
            </a:r>
            <a:r>
              <a:rPr lang="en-US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9.0</a:t>
            </a:r>
            <a:endParaRPr lang="th-TH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7352808" y="4683823"/>
            <a:ext cx="16116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000" i="1" dirty="0">
                <a:latin typeface="Tahoma" pitchFamily="34" charset="0"/>
                <a:ea typeface="Tahoma" pitchFamily="34" charset="0"/>
                <a:cs typeface="Tahoma" pitchFamily="34" charset="0"/>
              </a:rPr>
              <a:t>1 ภาพ = </a:t>
            </a:r>
            <a:r>
              <a:rPr lang="en-US" sz="1000" i="1" dirty="0"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  <a:r>
              <a:rPr lang="th-TH" sz="1000" i="1" dirty="0">
                <a:latin typeface="Tahoma" pitchFamily="34" charset="0"/>
                <a:ea typeface="Tahoma" pitchFamily="34" charset="0"/>
                <a:cs typeface="Tahoma" pitchFamily="34" charset="0"/>
              </a:rPr>
              <a:t>00 </a:t>
            </a:r>
            <a:r>
              <a:rPr lang="en-US" sz="1000" i="1" dirty="0">
                <a:latin typeface="Tahoma" pitchFamily="34" charset="0"/>
                <a:ea typeface="Tahoma" pitchFamily="34" charset="0"/>
                <a:cs typeface="Tahoma" pitchFamily="34" charset="0"/>
              </a:rPr>
              <a:t>MMSCFD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3409877" y="4780202"/>
            <a:ext cx="352775" cy="199207"/>
          </a:xfrm>
          <a:prstGeom prst="rect">
            <a:avLst/>
          </a:prstGeom>
          <a:noFill/>
        </p:spPr>
        <p:txBody>
          <a:bodyPr wrap="none" lIns="7200" tIns="7200" rIns="7200" bIns="7200" rtlCol="0">
            <a:spAutoFit/>
          </a:bodyPr>
          <a:lstStyle/>
          <a:p>
            <a:pPr algn="r"/>
            <a:r>
              <a:rPr lang="en-US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NGV</a:t>
            </a:r>
            <a:endParaRPr lang="th-TH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2893355" y="5297951"/>
            <a:ext cx="875354" cy="199207"/>
          </a:xfrm>
          <a:prstGeom prst="rect">
            <a:avLst/>
          </a:prstGeom>
          <a:noFill/>
        </p:spPr>
        <p:txBody>
          <a:bodyPr wrap="none" lIns="7200" tIns="7200" rIns="7200" bIns="7200" rtlCol="0">
            <a:spAutoFit/>
          </a:bodyPr>
          <a:lstStyle/>
          <a:p>
            <a:pPr algn="r"/>
            <a:r>
              <a:rPr lang="th-TH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อุตสาหกรรม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2891493" y="5832547"/>
            <a:ext cx="860926" cy="199207"/>
          </a:xfrm>
          <a:prstGeom prst="rect">
            <a:avLst/>
          </a:prstGeom>
          <a:noFill/>
        </p:spPr>
        <p:txBody>
          <a:bodyPr wrap="none" lIns="7200" tIns="7200" rIns="7200" bIns="7200" rtlCol="0">
            <a:spAutoFit/>
          </a:bodyPr>
          <a:lstStyle/>
          <a:p>
            <a:pPr algn="r"/>
            <a:r>
              <a:rPr lang="th-TH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โรงแยกก๊าซ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3082865" y="6415578"/>
            <a:ext cx="679787" cy="183818"/>
          </a:xfrm>
          <a:prstGeom prst="rect">
            <a:avLst/>
          </a:prstGeom>
          <a:noFill/>
        </p:spPr>
        <p:txBody>
          <a:bodyPr wrap="none" lIns="7200" tIns="7200" rIns="7200" bIns="7200" rtlCol="0">
            <a:spAutoFit/>
          </a:bodyPr>
          <a:lstStyle/>
          <a:p>
            <a:pPr algn="r"/>
            <a:r>
              <a:rPr lang="th-TH" sz="11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ผลิตไฟฟ้า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7168666" y="6396916"/>
            <a:ext cx="648072" cy="260762"/>
          </a:xfrm>
          <a:prstGeom prst="rect">
            <a:avLst/>
          </a:prstGeom>
          <a:noFill/>
        </p:spPr>
        <p:txBody>
          <a:bodyPr wrap="square" lIns="7200" tIns="7200" rIns="7200" bIns="7200" rtlCol="0">
            <a:spAutoFit/>
          </a:bodyPr>
          <a:lstStyle/>
          <a:p>
            <a:pPr algn="ctr"/>
            <a:r>
              <a:rPr lang="th-TH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5</a:t>
            </a:r>
            <a:r>
              <a:rPr lang="en-US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6%</a:t>
            </a:r>
            <a:endParaRPr lang="th-TH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5508104" y="5832534"/>
            <a:ext cx="618554" cy="260762"/>
          </a:xfrm>
          <a:prstGeom prst="rect">
            <a:avLst/>
          </a:prstGeom>
          <a:noFill/>
        </p:spPr>
        <p:txBody>
          <a:bodyPr wrap="square" lIns="7200" tIns="7200" rIns="7200" bIns="7200" rtlCol="0">
            <a:spAutoFit/>
          </a:bodyPr>
          <a:lstStyle/>
          <a:p>
            <a:r>
              <a:rPr lang="th-TH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en-US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8%</a:t>
            </a:r>
            <a:endParaRPr lang="th-TH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5292080" y="5285241"/>
            <a:ext cx="609847" cy="260762"/>
          </a:xfrm>
          <a:prstGeom prst="rect">
            <a:avLst/>
          </a:prstGeom>
          <a:noFill/>
        </p:spPr>
        <p:txBody>
          <a:bodyPr wrap="square" lIns="7200" tIns="7200" rIns="7200" bIns="7200" rtlCol="0">
            <a:spAutoFit/>
          </a:bodyPr>
          <a:lstStyle/>
          <a:p>
            <a:r>
              <a:rPr lang="en-US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23%</a:t>
            </a:r>
            <a:endParaRPr lang="th-TH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4871737" y="4800039"/>
            <a:ext cx="533681" cy="260762"/>
          </a:xfrm>
          <a:prstGeom prst="rect">
            <a:avLst/>
          </a:prstGeom>
          <a:noFill/>
        </p:spPr>
        <p:txBody>
          <a:bodyPr wrap="square" lIns="7200" tIns="7200" rIns="7200" bIns="7200" rtlCol="0">
            <a:spAutoFit/>
          </a:bodyPr>
          <a:lstStyle/>
          <a:p>
            <a:r>
              <a:rPr lang="en-US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3%</a:t>
            </a:r>
            <a:endParaRPr lang="th-TH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62" name="Picture 5" descr="D:\7. Infographic EPPO\Picture icon\Color Icon\Energy_saving_icon-3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25" y="6294456"/>
            <a:ext cx="427336" cy="427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3" name="Picture 5" descr="D:\7. Infographic EPPO\Picture icon\Color Icon\Energy_saving_icon-3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613" y="6288603"/>
            <a:ext cx="427336" cy="427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4" name="Picture 5" descr="D:\7. Infographic EPPO\Picture icon\Color Icon\Energy_saving_icon-3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8848" y="6287632"/>
            <a:ext cx="427336" cy="427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5" name="Picture 5" descr="D:\7. Infographic EPPO\Picture icon\Color Icon\Energy_saving_icon-3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4431" y="6288603"/>
            <a:ext cx="427336" cy="427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" name="Picture 5" descr="D:\7. Infographic EPPO\Picture icon\Color Icon\Energy_saving_icon-3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216" y="6287632"/>
            <a:ext cx="427336" cy="427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0" name="Picture 6" descr="D:\7. Infographic EPPO\Picture icon\Color Icon\Icon-Biomass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364" y="5756097"/>
            <a:ext cx="423265" cy="423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" name="Picture 6" descr="D:\7. Infographic EPPO\Picture icon\Color Icon\Icon-Biomass.pn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692" b="8526"/>
          <a:stretch/>
        </p:blipFill>
        <p:spPr bwMode="auto">
          <a:xfrm>
            <a:off x="4826723" y="5760785"/>
            <a:ext cx="272191" cy="387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Picture 9" descr="C:\Users\User\Desktop\Energy Graph_New\Infographic EPPO\Picture icon\Color Icon\Car-green.png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r="58391" b="-16990"/>
          <a:stretch/>
        </p:blipFill>
        <p:spPr bwMode="auto">
          <a:xfrm>
            <a:off x="4283365" y="4716752"/>
            <a:ext cx="181669" cy="499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D:\7. Infographic EPPO\Picture icon\Color Icon\Industry-2.png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" r="-4207" b="358"/>
          <a:stretch/>
        </p:blipFill>
        <p:spPr bwMode="auto">
          <a:xfrm>
            <a:off x="4779173" y="5218241"/>
            <a:ext cx="423265" cy="430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4" name="Picture 2" descr="D:\7. Infographic EPPO\Picture icon\Color Icon\Industry-2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319" y="5216694"/>
            <a:ext cx="441431" cy="4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4" name="TextBox 93"/>
          <p:cNvSpPr txBox="1"/>
          <p:nvPr/>
        </p:nvSpPr>
        <p:spPr>
          <a:xfrm>
            <a:off x="377452" y="6585110"/>
            <a:ext cx="24450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900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หมายเหตุ</a:t>
            </a:r>
            <a:r>
              <a:rPr lang="en-US" sz="900" i="1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th-TH" sz="900" i="1" dirty="0">
                <a:latin typeface="Tahoma" pitchFamily="34" charset="0"/>
                <a:ea typeface="Tahoma" pitchFamily="34" charset="0"/>
                <a:cs typeface="Tahoma" pitchFamily="34" charset="0"/>
              </a:rPr>
              <a:t>เทียบกับช่วงเดียวกันของปีก่อน</a:t>
            </a:r>
          </a:p>
        </p:txBody>
      </p:sp>
      <p:sp>
        <p:nvSpPr>
          <p:cNvPr id="92" name="Rounded Rectangle 91"/>
          <p:cNvSpPr/>
          <p:nvPr/>
        </p:nvSpPr>
        <p:spPr>
          <a:xfrm>
            <a:off x="6695884" y="1486093"/>
            <a:ext cx="2376500" cy="985621"/>
          </a:xfrm>
          <a:prstGeom prst="roundRect">
            <a:avLst>
              <a:gd name="adj" fmla="val 12710"/>
            </a:avLst>
          </a:prstGeom>
          <a:noFill/>
          <a:ln w="31750">
            <a:solidFill>
              <a:srgbClr val="963264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716964" y="1580599"/>
            <a:ext cx="2391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การจัดหาก๊าซธรรมชาติเพิ่มขึ้นโดยหลักๆ เป็นการเพิ่มขึ้นจากการนำเข้า </a:t>
            </a:r>
            <a:r>
              <a:rPr lang="en-US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LNG </a:t>
            </a:r>
            <a:r>
              <a:rPr lang="th-TH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เพิ่มขึ้นร้อยละ 34.0</a:t>
            </a:r>
            <a:endParaRPr lang="th-TH" sz="1200" b="1" spc="-3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03" name="Group 102"/>
          <p:cNvGrpSpPr/>
          <p:nvPr/>
        </p:nvGrpSpPr>
        <p:grpSpPr>
          <a:xfrm>
            <a:off x="-7036" y="3121652"/>
            <a:ext cx="9115540" cy="848998"/>
            <a:chOff x="14230" y="3140968"/>
            <a:chExt cx="9115540" cy="848998"/>
          </a:xfrm>
        </p:grpSpPr>
        <p:pic>
          <p:nvPicPr>
            <p:cNvPr id="105" name="Picture 2" descr="D:\7. Infographic EPPO\Picture icon\Monthly Report Info\EPPO 2016\banner EPPO_Artboard 5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30" y="3140968"/>
              <a:ext cx="4303097" cy="8103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1" name="Picture 2" descr="D:\7. Infographic EPPO\Picture icon\Monthly Report Info\EPPO 2016\banner EPPO_Artboard 5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826673" y="3179599"/>
              <a:ext cx="4303097" cy="8103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" name="Picture 2" descr="D:\7. Infographic EPPO\Picture icon\Monthly Report Info\EPPO 2016\banner EPPO_Artboard 5.png"/>
            <p:cNvPicPr>
              <a:picLocks noChangeAspect="1" noChangeArrowheads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87003"/>
            <a:stretch/>
          </p:blipFill>
          <p:spPr bwMode="auto">
            <a:xfrm>
              <a:off x="4289492" y="3159811"/>
              <a:ext cx="572963" cy="8301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5" name="TextBox 94"/>
          <p:cNvSpPr txBox="1"/>
          <p:nvPr/>
        </p:nvSpPr>
        <p:spPr>
          <a:xfrm>
            <a:off x="5004048" y="1999835"/>
            <a:ext cx="631622" cy="260762"/>
          </a:xfrm>
          <a:prstGeom prst="rect">
            <a:avLst/>
          </a:prstGeom>
          <a:noFill/>
        </p:spPr>
        <p:txBody>
          <a:bodyPr wrap="square" lIns="7200" tIns="7200" rIns="7200" bIns="7200" rtlCol="0">
            <a:spAutoFit/>
          </a:bodyPr>
          <a:lstStyle/>
          <a:p>
            <a:pPr algn="ctr"/>
            <a:r>
              <a:rPr lang="th-TH" sz="16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12</a:t>
            </a:r>
            <a:r>
              <a:rPr lang="en-US" sz="16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%</a:t>
            </a:r>
            <a:endParaRPr lang="th-TH" sz="1600" b="1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13" name="Group 112"/>
          <p:cNvGrpSpPr/>
          <p:nvPr/>
        </p:nvGrpSpPr>
        <p:grpSpPr>
          <a:xfrm>
            <a:off x="3923928" y="4087840"/>
            <a:ext cx="1965405" cy="383873"/>
            <a:chOff x="5430715" y="1088376"/>
            <a:chExt cx="1965405" cy="383873"/>
          </a:xfrm>
        </p:grpSpPr>
        <p:sp>
          <p:nvSpPr>
            <p:cNvPr id="117" name="TextBox 116"/>
            <p:cNvSpPr txBox="1"/>
            <p:nvPr/>
          </p:nvSpPr>
          <p:spPr>
            <a:xfrm>
              <a:off x="5977851" y="1088376"/>
              <a:ext cx="1418269" cy="383873"/>
            </a:xfrm>
            <a:prstGeom prst="rect">
              <a:avLst/>
            </a:prstGeom>
            <a:noFill/>
          </p:spPr>
          <p:txBody>
            <a:bodyPr wrap="square" lIns="7200" tIns="7200" rIns="7200" bIns="7200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11.2%</a:t>
              </a:r>
              <a:endParaRPr lang="th-TH" sz="2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18" name="Striped Right Arrow 117"/>
            <p:cNvSpPr/>
            <p:nvPr/>
          </p:nvSpPr>
          <p:spPr>
            <a:xfrm rot="16200000" flipH="1">
              <a:off x="5485664" y="1033427"/>
              <a:ext cx="365231" cy="475129"/>
            </a:xfrm>
            <a:prstGeom prst="stripedRightArrow">
              <a:avLst/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" tIns="7200" rIns="7200" bIns="7200" rtlCol="0" anchor="ctr"/>
            <a:lstStyle/>
            <a:p>
              <a:pPr algn="ctr"/>
              <a:endParaRPr lang="en-US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5405418" y="1052736"/>
            <a:ext cx="1643491" cy="383873"/>
            <a:chOff x="5515464" y="1088376"/>
            <a:chExt cx="1643491" cy="383873"/>
          </a:xfrm>
        </p:grpSpPr>
        <p:sp>
          <p:nvSpPr>
            <p:cNvPr id="99" name="TextBox 98"/>
            <p:cNvSpPr txBox="1"/>
            <p:nvPr/>
          </p:nvSpPr>
          <p:spPr>
            <a:xfrm>
              <a:off x="6062601" y="1088376"/>
              <a:ext cx="1096354" cy="383873"/>
            </a:xfrm>
            <a:prstGeom prst="rect">
              <a:avLst/>
            </a:prstGeom>
            <a:noFill/>
          </p:spPr>
          <p:txBody>
            <a:bodyPr wrap="square" lIns="7200" tIns="7200" rIns="7200" bIns="7200" rtlCol="0">
              <a:spAutoFit/>
            </a:bodyPr>
            <a:lstStyle/>
            <a:p>
              <a:r>
                <a:rPr lang="th-TH" sz="2400" b="1" dirty="0">
                  <a:solidFill>
                    <a:srgbClr val="00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2.5</a:t>
              </a:r>
              <a:r>
                <a:rPr lang="en-US" sz="2400" b="1" dirty="0">
                  <a:solidFill>
                    <a:srgbClr val="00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%</a:t>
              </a:r>
              <a:endParaRPr lang="th-TH" sz="2400" b="1" dirty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14" name="Striped Right Arrow 113"/>
            <p:cNvSpPr/>
            <p:nvPr/>
          </p:nvSpPr>
          <p:spPr>
            <a:xfrm rot="5400000" flipH="1">
              <a:off x="5570413" y="1033427"/>
              <a:ext cx="365231" cy="475129"/>
            </a:xfrm>
            <a:prstGeom prst="stripedRightArrow">
              <a:avLst/>
            </a:prstGeom>
            <a:solidFill>
              <a:srgbClr val="0066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" tIns="7200" rIns="7200" bIns="7200"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7816738" y="586741"/>
            <a:ext cx="12454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*</a:t>
            </a:r>
            <a:r>
              <a:rPr lang="th-TH" sz="12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ม.ค. </a:t>
            </a:r>
            <a:r>
              <a:rPr lang="en-US" sz="12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</a:t>
            </a:r>
            <a:r>
              <a:rPr lang="th-TH" sz="12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66</a:t>
            </a:r>
          </a:p>
        </p:txBody>
      </p:sp>
      <p:grpSp>
        <p:nvGrpSpPr>
          <p:cNvPr id="93" name="Group 92"/>
          <p:cNvGrpSpPr/>
          <p:nvPr/>
        </p:nvGrpSpPr>
        <p:grpSpPr>
          <a:xfrm>
            <a:off x="595825" y="2721676"/>
            <a:ext cx="1765191" cy="365231"/>
            <a:chOff x="5630929" y="1066050"/>
            <a:chExt cx="1765191" cy="365231"/>
          </a:xfrm>
        </p:grpSpPr>
        <p:sp>
          <p:nvSpPr>
            <p:cNvPr id="96" name="TextBox 95"/>
            <p:cNvSpPr txBox="1"/>
            <p:nvPr/>
          </p:nvSpPr>
          <p:spPr>
            <a:xfrm>
              <a:off x="5977851" y="1088376"/>
              <a:ext cx="1418269" cy="291540"/>
            </a:xfrm>
            <a:prstGeom prst="rect">
              <a:avLst/>
            </a:prstGeom>
            <a:noFill/>
          </p:spPr>
          <p:txBody>
            <a:bodyPr wrap="square" lIns="7200" tIns="7200" rIns="7200" bIns="7200" rtlCol="0">
              <a:spAutoFit/>
            </a:bodyPr>
            <a:lstStyle/>
            <a:p>
              <a:r>
                <a:rPr lang="th-TH" b="1" dirty="0">
                  <a:solidFill>
                    <a:srgbClr val="C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1.2</a:t>
              </a:r>
              <a:r>
                <a:rPr lang="en-US" b="1" dirty="0">
                  <a:solidFill>
                    <a:srgbClr val="C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%</a:t>
              </a:r>
              <a:endParaRPr lang="th-TH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10" name="Striped Right Arrow 109"/>
            <p:cNvSpPr/>
            <p:nvPr/>
          </p:nvSpPr>
          <p:spPr>
            <a:xfrm rot="16200000" flipH="1">
              <a:off x="5628296" y="1068683"/>
              <a:ext cx="365231" cy="359965"/>
            </a:xfrm>
            <a:prstGeom prst="stripedRightArrow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" tIns="7200" rIns="7200" bIns="7200" rtlCol="0" anchor="ctr"/>
            <a:lstStyle/>
            <a:p>
              <a:pPr algn="ctr"/>
              <a:endParaRPr lang="en-US" sz="1400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2722898" y="2708920"/>
            <a:ext cx="1363295" cy="365231"/>
            <a:chOff x="5619028" y="1057973"/>
            <a:chExt cx="1334836" cy="365231"/>
          </a:xfrm>
        </p:grpSpPr>
        <p:sp>
          <p:nvSpPr>
            <p:cNvPr id="119" name="TextBox 118"/>
            <p:cNvSpPr txBox="1"/>
            <p:nvPr/>
          </p:nvSpPr>
          <p:spPr>
            <a:xfrm>
              <a:off x="6079668" y="1087483"/>
              <a:ext cx="874196" cy="30187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7200" tIns="7200" rIns="7200" bIns="7200" rtlCol="0">
              <a:spAutoFit/>
            </a:bodyPr>
            <a:lstStyle/>
            <a:p>
              <a:r>
                <a:rPr lang="th-TH" b="1" dirty="0">
                  <a:solidFill>
                    <a:srgbClr val="0033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10.0</a:t>
              </a:r>
              <a:r>
                <a:rPr lang="en-US" b="1" dirty="0">
                  <a:solidFill>
                    <a:srgbClr val="0033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%</a:t>
              </a:r>
              <a:endParaRPr lang="th-TH" b="1" dirty="0">
                <a:solidFill>
                  <a:srgbClr val="0033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20" name="Striped Right Arrow 119"/>
            <p:cNvSpPr/>
            <p:nvPr/>
          </p:nvSpPr>
          <p:spPr>
            <a:xfrm rot="5400000" flipH="1">
              <a:off x="5616395" y="1060606"/>
              <a:ext cx="365231" cy="359965"/>
            </a:xfrm>
            <a:prstGeom prst="stripedRightArrow">
              <a:avLst/>
            </a:prstGeom>
            <a:solidFill>
              <a:srgbClr val="0066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" tIns="7200" rIns="7200" bIns="7200" rtlCol="0" anchor="ctr"/>
            <a:lstStyle/>
            <a:p>
              <a:pPr algn="ctr"/>
              <a:endParaRPr lang="en-US" sz="1400" dirty="0">
                <a:solidFill>
                  <a:srgbClr val="00B050"/>
                </a:solidFill>
                <a:highlight>
                  <a:srgbClr val="FF0000"/>
                </a:highligh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1088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4827" y="-23616"/>
            <a:ext cx="9172475" cy="950630"/>
            <a:chOff x="-14827" y="-23616"/>
            <a:chExt cx="9172475" cy="950630"/>
          </a:xfrm>
          <a:solidFill>
            <a:srgbClr val="008080"/>
          </a:solidFill>
        </p:grpSpPr>
        <p:sp>
          <p:nvSpPr>
            <p:cNvPr id="8" name="Rectangle 7"/>
            <p:cNvSpPr/>
            <p:nvPr/>
          </p:nvSpPr>
          <p:spPr>
            <a:xfrm>
              <a:off x="-14827" y="-23616"/>
              <a:ext cx="9172475" cy="9506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-14827" y="843889"/>
              <a:ext cx="9158827" cy="0"/>
            </a:xfrm>
            <a:prstGeom prst="line">
              <a:avLst/>
            </a:prstGeom>
            <a:grpFill/>
            <a:ln w="476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-12555" y="777868"/>
              <a:ext cx="9158827" cy="0"/>
            </a:xfrm>
            <a:prstGeom prst="line">
              <a:avLst/>
            </a:prstGeom>
            <a:grpFill/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34280" y="61833"/>
            <a:ext cx="8458200" cy="7651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00008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h-TH" altLang="th-TH" sz="28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การจัดหาก๊าซธรรมชาติ</a:t>
            </a: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1057825832"/>
              </p:ext>
            </p:extLst>
          </p:nvPr>
        </p:nvGraphicFramePr>
        <p:xfrm>
          <a:off x="416750" y="1451828"/>
          <a:ext cx="4515290" cy="4180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/>
          <p:cNvSpPr txBox="1"/>
          <p:nvPr/>
        </p:nvSpPr>
        <p:spPr>
          <a:xfrm rot="16200000">
            <a:off x="-1533725" y="3238964"/>
            <a:ext cx="3559459" cy="277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ล้านลูกบาศก์ฟุต</a:t>
            </a:r>
            <a:r>
              <a: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th-TH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วัน (</a:t>
            </a:r>
            <a:r>
              <a: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MMSCFD</a:t>
            </a:r>
            <a:r>
              <a:rPr lang="th-TH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58648" y="1889763"/>
            <a:ext cx="153901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3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ผลิตในประเทศ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40687" y="4925275"/>
            <a:ext cx="177380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3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นำเข้าจากเมียนมา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89891" y="4043143"/>
            <a:ext cx="122330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300" b="1" dirty="0">
                <a:solidFill>
                  <a:srgbClr val="8A3CC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นำเข้า </a:t>
            </a:r>
            <a:r>
              <a:rPr lang="en-US" sz="1300" b="1" dirty="0">
                <a:solidFill>
                  <a:srgbClr val="8A3CC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LNG</a:t>
            </a:r>
            <a:endParaRPr lang="th-TH" sz="1300" b="1" dirty="0">
              <a:solidFill>
                <a:srgbClr val="8A3CC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97529" y="6348286"/>
            <a:ext cx="3434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หมายเหตุ</a:t>
            </a:r>
            <a:r>
              <a:rPr lang="en-US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th-TH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นำเข้า </a:t>
            </a:r>
            <a:r>
              <a:rPr lang="en-US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LNG </a:t>
            </a:r>
            <a:r>
              <a:rPr lang="th-TH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ตั้งแต่เดือนพฤษภาคม 2554</a:t>
            </a:r>
            <a:endParaRPr lang="en-US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</a:t>
            </a:r>
            <a:r>
              <a:rPr lang="th-TH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นำเข้า </a:t>
            </a:r>
            <a:r>
              <a:rPr lang="en-US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 </a:t>
            </a:r>
            <a:r>
              <a:rPr lang="th-TH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จากแหล่งซอติกา ตั้งแต่เดือนสิงหาคม 2557</a:t>
            </a:r>
          </a:p>
        </p:txBody>
      </p:sp>
      <p:graphicFrame>
        <p:nvGraphicFramePr>
          <p:cNvPr id="23" name="Chart 22"/>
          <p:cNvGraphicFramePr/>
          <p:nvPr>
            <p:extLst>
              <p:ext uri="{D42A27DB-BD31-4B8C-83A1-F6EECF244321}">
                <p14:modId xmlns:p14="http://schemas.microsoft.com/office/powerpoint/2010/main" val="1296157795"/>
              </p:ext>
            </p:extLst>
          </p:nvPr>
        </p:nvGraphicFramePr>
        <p:xfrm>
          <a:off x="4835053" y="1450500"/>
          <a:ext cx="4298543" cy="400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4" name="Chart 23"/>
          <p:cNvGraphicFramePr/>
          <p:nvPr>
            <p:extLst>
              <p:ext uri="{D42A27DB-BD31-4B8C-83A1-F6EECF244321}">
                <p14:modId xmlns:p14="http://schemas.microsoft.com/office/powerpoint/2010/main" val="1132487784"/>
              </p:ext>
            </p:extLst>
          </p:nvPr>
        </p:nvGraphicFramePr>
        <p:xfrm>
          <a:off x="5327517" y="1921395"/>
          <a:ext cx="3570983" cy="3285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209439" y="5464287"/>
            <a:ext cx="3123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รวมทั้งสิ้น  4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178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MMSCFD</a:t>
            </a:r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372200" y="334356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</a:t>
            </a:r>
            <a:r>
              <a:rPr lang="th-TH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66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</a:p>
        </p:txBody>
      </p:sp>
      <p:sp>
        <p:nvSpPr>
          <p:cNvPr id="2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407431" y="6404608"/>
            <a:ext cx="485049" cy="336760"/>
          </a:xfrm>
        </p:spPr>
        <p:txBody>
          <a:bodyPr/>
          <a:lstStyle/>
          <a:p>
            <a:pPr algn="r">
              <a:defRPr/>
            </a:pPr>
            <a:fld id="{C4B07653-756C-4964-8F69-7810C956AD0D}" type="slidenum">
              <a:rPr lang="th-TH" smtClean="0">
                <a:latin typeface="Tahoma" pitchFamily="34" charset="0"/>
                <a:ea typeface="Tahoma" pitchFamily="34" charset="0"/>
                <a:cs typeface="Tahoma" pitchFamily="34" charset="0"/>
              </a:rPr>
              <a:pPr algn="r">
                <a:defRPr/>
              </a:pPr>
              <a:t>3</a:t>
            </a:fld>
            <a:endParaRPr lang="th-TH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611559" y="6045038"/>
            <a:ext cx="4176465" cy="555562"/>
            <a:chOff x="605786" y="6093296"/>
            <a:chExt cx="3606174" cy="555562"/>
          </a:xfrm>
        </p:grpSpPr>
        <p:sp>
          <p:nvSpPr>
            <p:cNvPr id="30" name="Rounded Rectangle 29"/>
            <p:cNvSpPr/>
            <p:nvPr/>
          </p:nvSpPr>
          <p:spPr>
            <a:xfrm>
              <a:off x="605786" y="6093296"/>
              <a:ext cx="3606174" cy="555562"/>
            </a:xfrm>
            <a:prstGeom prst="roundRect">
              <a:avLst>
                <a:gd name="adj" fmla="val 32270"/>
              </a:avLst>
            </a:prstGeom>
            <a:solidFill>
              <a:srgbClr val="B5AC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657802" y="6149222"/>
              <a:ext cx="3491818" cy="445734"/>
            </a:xfrm>
            <a:prstGeom prst="roundRect">
              <a:avLst>
                <a:gd name="adj" fmla="val 32270"/>
              </a:avLst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076182" y="6171192"/>
            <a:ext cx="3949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การจัดหาก๊าซธรรมชาติ         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600" b="1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2.5</a:t>
            </a:r>
            <a:r>
              <a:rPr lang="en-US" sz="1600" b="1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</a:t>
            </a:r>
            <a:endParaRPr lang="th-TH" sz="1600" b="1" dirty="0">
              <a:solidFill>
                <a:srgbClr val="00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91995" y="1096557"/>
            <a:ext cx="345638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7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สัดส่วนการจัดหาก๊าซธรรมชาติ</a:t>
            </a:r>
          </a:p>
        </p:txBody>
      </p:sp>
      <p:pic>
        <p:nvPicPr>
          <p:cNvPr id="35" name="Picture 16" descr="D:\7. Infographic EPPO\Picture icon\Color Icon\img-slider1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" t="4939" r="26434"/>
          <a:stretch/>
        </p:blipFill>
        <p:spPr bwMode="auto">
          <a:xfrm>
            <a:off x="71011" y="5715537"/>
            <a:ext cx="1005171" cy="948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Box 37"/>
          <p:cNvSpPr txBox="1"/>
          <p:nvPr/>
        </p:nvSpPr>
        <p:spPr>
          <a:xfrm>
            <a:off x="7113009" y="6032321"/>
            <a:ext cx="19954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th-TH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3" name="Striped Right Arrow 32"/>
          <p:cNvSpPr/>
          <p:nvPr/>
        </p:nvSpPr>
        <p:spPr>
          <a:xfrm rot="16200000">
            <a:off x="3503961" y="6150462"/>
            <a:ext cx="298811" cy="348450"/>
          </a:xfrm>
          <a:prstGeom prst="stripedRightArrow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8037915" y="5063775"/>
            <a:ext cx="975123" cy="307777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1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3"/>
              </a:rPr>
              <a:t></a:t>
            </a:r>
            <a:r>
              <a:rPr lang="en-US" sz="900" b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3"/>
              </a:rPr>
              <a:t> </a:t>
            </a:r>
            <a:r>
              <a:rPr lang="th-TH" sz="9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3"/>
              </a:rPr>
              <a:t>1</a:t>
            </a:r>
            <a:r>
              <a:rPr lang="en-US" sz="9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3"/>
              </a:rPr>
              <a:t>.2</a:t>
            </a:r>
            <a:r>
              <a:rPr lang="en-US" sz="9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%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CA8D9DD-5340-41A1-A9C1-09028D1E3C4B}"/>
              </a:ext>
            </a:extLst>
          </p:cNvPr>
          <p:cNvSpPr txBox="1"/>
          <p:nvPr/>
        </p:nvSpPr>
        <p:spPr>
          <a:xfrm>
            <a:off x="5509854" y="1643049"/>
            <a:ext cx="975123" cy="230832"/>
          </a:xfrm>
          <a:prstGeom prst="rect">
            <a:avLst/>
          </a:prstGeom>
          <a:noFill/>
          <a:ln>
            <a:solidFill>
              <a:srgbClr val="0066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900" b="1" dirty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3" panose="05040102010807070707" pitchFamily="18" charset="2"/>
              </a:rPr>
              <a:t> </a:t>
            </a:r>
            <a:r>
              <a:rPr lang="en-US" sz="900" b="1" dirty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 3"/>
              </a:rPr>
              <a:t>10.0</a:t>
            </a:r>
            <a:r>
              <a:rPr lang="en-US" sz="900" b="1" dirty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%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1FD4B05-83D4-45E8-81B9-7C330A5C01F5}"/>
              </a:ext>
            </a:extLst>
          </p:cNvPr>
          <p:cNvSpPr txBox="1"/>
          <p:nvPr/>
        </p:nvSpPr>
        <p:spPr>
          <a:xfrm>
            <a:off x="7816738" y="476672"/>
            <a:ext cx="12454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2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*ม.ค. 2566</a:t>
            </a:r>
          </a:p>
        </p:txBody>
      </p:sp>
    </p:spTree>
    <p:extLst>
      <p:ext uri="{BB962C8B-B14F-4D97-AF65-F5344CB8AC3E}">
        <p14:creationId xmlns:p14="http://schemas.microsoft.com/office/powerpoint/2010/main" val="3048594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7384"/>
            <a:ext cx="9172475" cy="950630"/>
            <a:chOff x="-14827" y="-23616"/>
            <a:chExt cx="9172475" cy="950630"/>
          </a:xfrm>
          <a:solidFill>
            <a:srgbClr val="008080"/>
          </a:solidFill>
        </p:grpSpPr>
        <p:sp>
          <p:nvSpPr>
            <p:cNvPr id="8" name="Rectangle 7"/>
            <p:cNvSpPr/>
            <p:nvPr/>
          </p:nvSpPr>
          <p:spPr>
            <a:xfrm>
              <a:off x="-14827" y="-23616"/>
              <a:ext cx="9172475" cy="9506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-14827" y="843889"/>
              <a:ext cx="9158827" cy="0"/>
            </a:xfrm>
            <a:prstGeom prst="line">
              <a:avLst/>
            </a:prstGeom>
            <a:grpFill/>
            <a:ln w="476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-12555" y="777868"/>
              <a:ext cx="9158827" cy="0"/>
            </a:xfrm>
            <a:prstGeom prst="line">
              <a:avLst/>
            </a:prstGeom>
            <a:grpFill/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4292909569"/>
              </p:ext>
            </p:extLst>
          </p:nvPr>
        </p:nvGraphicFramePr>
        <p:xfrm>
          <a:off x="444606" y="1589715"/>
          <a:ext cx="4863069" cy="4081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732556" y="4480202"/>
            <a:ext cx="134351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300" b="1" dirty="0">
                <a:solidFill>
                  <a:srgbClr val="FF5B5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อุตสาหกรรม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93545" y="4710839"/>
            <a:ext cx="111679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00" b="1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NGV</a:t>
            </a:r>
            <a:endParaRPr lang="th-TH" sz="1300" b="1" dirty="0">
              <a:solidFill>
                <a:srgbClr val="00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80976" y="3689481"/>
            <a:ext cx="136953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300" b="1" dirty="0">
                <a:solidFill>
                  <a:srgbClr val="C495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โรงแยกก๊าซ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45916" y="1768460"/>
            <a:ext cx="111679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300" b="1" dirty="0">
                <a:solidFill>
                  <a:srgbClr val="3366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ผลิตไฟฟ้า</a:t>
            </a: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506288" y="61833"/>
            <a:ext cx="8458200" cy="7651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00008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h-TH" altLang="th-TH" sz="28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การใช้ก๊าซธรรมชาติรายสาขา</a:t>
            </a:r>
          </a:p>
        </p:txBody>
      </p:sp>
      <p:sp>
        <p:nvSpPr>
          <p:cNvPr id="18" name="TextBox 17"/>
          <p:cNvSpPr txBox="1"/>
          <p:nvPr/>
        </p:nvSpPr>
        <p:spPr>
          <a:xfrm rot="16200000">
            <a:off x="-1449505" y="3332842"/>
            <a:ext cx="3515718" cy="277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ล้านลูกบาศก์ฟุต</a:t>
            </a:r>
            <a:r>
              <a: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th-TH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วัน (</a:t>
            </a:r>
            <a:r>
              <a: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MMSCFD</a:t>
            </a:r>
            <a:r>
              <a:rPr lang="th-TH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675062" y="5805264"/>
            <a:ext cx="3123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รวมทั้งสิ้น 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3,588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MMSCFD</a:t>
            </a:r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87567" y="1203343"/>
            <a:ext cx="381791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สัดส่วน</a:t>
            </a:r>
          </a:p>
          <a:p>
            <a:pPr algn="ctr"/>
            <a:r>
              <a:rPr lang="th-TH" sz="1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การใช้ก๊าซธรรมชาติรายสาขา</a:t>
            </a:r>
          </a:p>
        </p:txBody>
      </p:sp>
      <p:sp>
        <p:nvSpPr>
          <p:cNvPr id="2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407431" y="6404608"/>
            <a:ext cx="485049" cy="336760"/>
          </a:xfrm>
        </p:spPr>
        <p:txBody>
          <a:bodyPr/>
          <a:lstStyle/>
          <a:p>
            <a:pPr algn="r">
              <a:defRPr/>
            </a:pPr>
            <a:fld id="{C4B07653-756C-4964-8F69-7810C956AD0D}" type="slidenum">
              <a:rPr lang="th-TH" smtClean="0">
                <a:latin typeface="Tahoma" pitchFamily="34" charset="0"/>
                <a:ea typeface="Tahoma" pitchFamily="34" charset="0"/>
                <a:cs typeface="Tahoma" pitchFamily="34" charset="0"/>
              </a:rPr>
              <a:pPr algn="r">
                <a:defRPr/>
              </a:pPr>
              <a:t>4</a:t>
            </a:fld>
            <a:endParaRPr lang="th-TH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728522" y="6045038"/>
            <a:ext cx="4131510" cy="555562"/>
            <a:chOff x="605786" y="6093296"/>
            <a:chExt cx="3606174" cy="555562"/>
          </a:xfrm>
        </p:grpSpPr>
        <p:sp>
          <p:nvSpPr>
            <p:cNvPr id="29" name="Rounded Rectangle 28"/>
            <p:cNvSpPr/>
            <p:nvPr/>
          </p:nvSpPr>
          <p:spPr>
            <a:xfrm>
              <a:off x="605786" y="6093296"/>
              <a:ext cx="3606174" cy="555562"/>
            </a:xfrm>
            <a:prstGeom prst="roundRect">
              <a:avLst>
                <a:gd name="adj" fmla="val 32270"/>
              </a:avLst>
            </a:prstGeom>
            <a:solidFill>
              <a:srgbClr val="B5AC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657802" y="6149222"/>
              <a:ext cx="3491818" cy="445734"/>
            </a:xfrm>
            <a:prstGeom prst="roundRect">
              <a:avLst>
                <a:gd name="adj" fmla="val 32270"/>
              </a:avLst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1359142" y="6171192"/>
            <a:ext cx="36035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การใช้ก๊าซธรรมชาติ        </a:t>
            </a:r>
            <a:r>
              <a:rPr lang="en-US" sz="1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11.2%</a:t>
            </a:r>
            <a:endParaRPr lang="th-TH" sz="1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36161" y="5877272"/>
            <a:ext cx="880639" cy="946693"/>
            <a:chOff x="336161" y="5877272"/>
            <a:chExt cx="880639" cy="946693"/>
          </a:xfrm>
        </p:grpSpPr>
        <p:pic>
          <p:nvPicPr>
            <p:cNvPr id="3075" name="Picture 3" descr="D:\7. Infographic EPPO\Picture icon\Color Icon\industry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299" r="2935" b="16263"/>
            <a:stretch/>
          </p:blipFill>
          <p:spPr bwMode="auto">
            <a:xfrm flipH="1">
              <a:off x="606202" y="5905720"/>
              <a:ext cx="610598" cy="4445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2" descr="D:\7. Infographic EPPO\Picture icon\Color Icon\fire-icon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161" y="5877272"/>
              <a:ext cx="368753" cy="5098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6" name="Picture 2" descr="C:\Users\User\Desktop\Energy Graph_Edit Pattern\Infographic\Color Icon\truck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899" y="6116040"/>
              <a:ext cx="705586" cy="707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3" name="Striped Right Arrow 32"/>
          <p:cNvSpPr/>
          <p:nvPr/>
        </p:nvSpPr>
        <p:spPr>
          <a:xfrm rot="5400000">
            <a:off x="3431570" y="6140486"/>
            <a:ext cx="298811" cy="348450"/>
          </a:xfrm>
          <a:prstGeom prst="strip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34" name="Chart 33"/>
          <p:cNvGraphicFramePr/>
          <p:nvPr>
            <p:extLst>
              <p:ext uri="{D42A27DB-BD31-4B8C-83A1-F6EECF244321}">
                <p14:modId xmlns:p14="http://schemas.microsoft.com/office/powerpoint/2010/main" val="2872662377"/>
              </p:ext>
            </p:extLst>
          </p:nvPr>
        </p:nvGraphicFramePr>
        <p:xfrm>
          <a:off x="5044001" y="1967138"/>
          <a:ext cx="4590042" cy="389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6591190" y="3689481"/>
            <a:ext cx="133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</a:t>
            </a:r>
            <a:r>
              <a:rPr lang="th-TH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66*</a:t>
            </a:r>
            <a:endParaRPr 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8A0CC79-0348-4589-8225-FC39743320D8}"/>
              </a:ext>
            </a:extLst>
          </p:cNvPr>
          <p:cNvSpPr txBox="1"/>
          <p:nvPr/>
        </p:nvSpPr>
        <p:spPr>
          <a:xfrm>
            <a:off x="7816738" y="476672"/>
            <a:ext cx="12454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*</a:t>
            </a:r>
            <a:r>
              <a:rPr lang="th-TH" sz="12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ม.ค. 2566</a:t>
            </a:r>
          </a:p>
        </p:txBody>
      </p:sp>
    </p:spTree>
    <p:extLst>
      <p:ext uri="{BB962C8B-B14F-4D97-AF65-F5344CB8AC3E}">
        <p14:creationId xmlns:p14="http://schemas.microsoft.com/office/powerpoint/2010/main" val="4232169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Chart 40"/>
          <p:cNvGraphicFramePr/>
          <p:nvPr>
            <p:extLst>
              <p:ext uri="{D42A27DB-BD31-4B8C-83A1-F6EECF244321}">
                <p14:modId xmlns:p14="http://schemas.microsoft.com/office/powerpoint/2010/main" val="1998794797"/>
              </p:ext>
            </p:extLst>
          </p:nvPr>
        </p:nvGraphicFramePr>
        <p:xfrm>
          <a:off x="4663380" y="1844824"/>
          <a:ext cx="454638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-14827" y="-23616"/>
            <a:ext cx="9172475" cy="950630"/>
            <a:chOff x="-14827" y="-23616"/>
            <a:chExt cx="9172475" cy="950630"/>
          </a:xfrm>
          <a:solidFill>
            <a:srgbClr val="008080"/>
          </a:solidFill>
        </p:grpSpPr>
        <p:sp>
          <p:nvSpPr>
            <p:cNvPr id="8" name="Rectangle 7"/>
            <p:cNvSpPr/>
            <p:nvPr/>
          </p:nvSpPr>
          <p:spPr>
            <a:xfrm>
              <a:off x="-14827" y="-23616"/>
              <a:ext cx="9172475" cy="9506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-14827" y="843889"/>
              <a:ext cx="9158827" cy="0"/>
            </a:xfrm>
            <a:prstGeom prst="line">
              <a:avLst/>
            </a:prstGeom>
            <a:grpFill/>
            <a:ln w="476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-12555" y="777868"/>
              <a:ext cx="9158827" cy="0"/>
            </a:xfrm>
            <a:prstGeom prst="line">
              <a:avLst/>
            </a:prstGeom>
            <a:grpFill/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34280" y="61833"/>
            <a:ext cx="8458200" cy="7651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00008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h-TH" altLang="th-TH" sz="28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การใช้ </a:t>
            </a:r>
            <a:r>
              <a:rPr lang="en-US" altLang="th-TH" sz="28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NGV</a:t>
            </a:r>
            <a:endParaRPr lang="th-TH" altLang="th-TH" sz="28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2956768057"/>
              </p:ext>
            </p:extLst>
          </p:nvPr>
        </p:nvGraphicFramePr>
        <p:xfrm>
          <a:off x="46460" y="1808820"/>
          <a:ext cx="454638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613700" y="4020694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2565</a:t>
            </a:r>
            <a:endParaRPr lang="th-TH" sz="1200" b="1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9806" y="4153515"/>
            <a:ext cx="648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rgbClr val="FF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2566</a:t>
            </a:r>
            <a:endParaRPr lang="th-TH" sz="900" b="1" dirty="0">
              <a:solidFill>
                <a:srgbClr val="FF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80204" y="3000066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2562</a:t>
            </a:r>
            <a:endParaRPr lang="th-TH" sz="1200" b="1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93708" y="3635973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66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2563</a:t>
            </a:r>
            <a:endParaRPr lang="th-TH" sz="1200" b="1" dirty="0">
              <a:solidFill>
                <a:srgbClr val="6633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17426" y="4494760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2564</a:t>
            </a:r>
            <a:endParaRPr lang="th-TH" sz="12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98379" y="6452573"/>
            <a:ext cx="485049" cy="336760"/>
          </a:xfrm>
        </p:spPr>
        <p:txBody>
          <a:bodyPr/>
          <a:lstStyle/>
          <a:p>
            <a:pPr algn="r">
              <a:defRPr/>
            </a:pPr>
            <a:fld id="{C4B07653-756C-4964-8F69-7810C956AD0D}" type="slidenum">
              <a:rPr lang="th-TH" smtClean="0">
                <a:latin typeface="Tahoma" pitchFamily="34" charset="0"/>
                <a:ea typeface="Tahoma" pitchFamily="34" charset="0"/>
                <a:cs typeface="Tahoma" pitchFamily="34" charset="0"/>
              </a:rPr>
              <a:pPr algn="r">
                <a:defRPr/>
              </a:pPr>
              <a:t>5</a:t>
            </a:fld>
            <a:endParaRPr lang="th-TH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982865" y="5824889"/>
            <a:ext cx="7909615" cy="868100"/>
            <a:chOff x="858610" y="6063213"/>
            <a:chExt cx="7253658" cy="678155"/>
          </a:xfrm>
        </p:grpSpPr>
        <p:sp>
          <p:nvSpPr>
            <p:cNvPr id="37" name="Rounded Rectangle 36"/>
            <p:cNvSpPr/>
            <p:nvPr/>
          </p:nvSpPr>
          <p:spPr>
            <a:xfrm>
              <a:off x="858610" y="6063213"/>
              <a:ext cx="7253658" cy="678155"/>
            </a:xfrm>
            <a:prstGeom prst="roundRect">
              <a:avLst>
                <a:gd name="adj" fmla="val 32270"/>
              </a:avLst>
            </a:prstGeom>
            <a:solidFill>
              <a:srgbClr val="B5AC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928340" y="6143355"/>
              <a:ext cx="7104588" cy="544092"/>
            </a:xfrm>
            <a:prstGeom prst="roundRect">
              <a:avLst>
                <a:gd name="adj" fmla="val 32270"/>
              </a:avLst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1222042" y="6085513"/>
            <a:ext cx="75560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การใช้ </a:t>
            </a:r>
            <a:r>
              <a:rPr lang="en-US" sz="1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NGV </a:t>
            </a:r>
            <a:r>
              <a:rPr lang="th-TH" sz="1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เดือนมกราคม ปี 25</a:t>
            </a:r>
            <a:r>
              <a:rPr lang="en-US" sz="1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th-TH" sz="1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 </a:t>
            </a:r>
            <a:r>
              <a:rPr lang="th-TH" sz="1100" b="1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ปรับตัว เพิ่มขึ้นร้อยละ 9.0  </a:t>
            </a:r>
            <a:r>
              <a:rPr lang="th-TH" sz="1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เนื่องจากผู้ใช้รถยนต์ </a:t>
            </a:r>
            <a:r>
              <a:rPr lang="en-US" sz="1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NGV </a:t>
            </a:r>
            <a:r>
              <a:rPr lang="th-TH" sz="1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บางส่วนเปลี่ยนกลับไปใช้น้ำมันในช่วงก่อนหน้านี้ หันกลับมาใช้ </a:t>
            </a:r>
            <a:r>
              <a:rPr lang="en-US" sz="1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NGV </a:t>
            </a:r>
            <a:r>
              <a:rPr lang="th-TH" sz="1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เนื่องจากผลกระทบจากราคาขายปลีกน้ำมันมีการปรับตัวเพิ่มขึ้น</a:t>
            </a:r>
          </a:p>
        </p:txBody>
      </p:sp>
      <p:pic>
        <p:nvPicPr>
          <p:cNvPr id="2050" name="Picture 2" descr="C:\Users\User\Desktop\Energy Graph_Edit Pattern\Infographic\Color Icon\truck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873268"/>
            <a:ext cx="1086681" cy="1086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1338201" y="1283618"/>
            <a:ext cx="2081671" cy="457644"/>
            <a:chOff x="1338201" y="1283618"/>
            <a:chExt cx="2081671" cy="457644"/>
          </a:xfrm>
        </p:grpSpPr>
        <p:sp>
          <p:nvSpPr>
            <p:cNvPr id="42" name="Rounded Rectangle 41"/>
            <p:cNvSpPr/>
            <p:nvPr/>
          </p:nvSpPr>
          <p:spPr>
            <a:xfrm>
              <a:off x="1338201" y="1283618"/>
              <a:ext cx="2081671" cy="457644"/>
            </a:xfrm>
            <a:prstGeom prst="roundRect">
              <a:avLst>
                <a:gd name="adj" fmla="val 32270"/>
              </a:avLst>
            </a:prstGeom>
            <a:solidFill>
              <a:srgbClr val="800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1389394" y="1332216"/>
              <a:ext cx="1954652" cy="358178"/>
            </a:xfrm>
            <a:prstGeom prst="roundRect">
              <a:avLst>
                <a:gd name="adj" fmla="val 32270"/>
              </a:avLst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440377" y="1341536"/>
              <a:ext cx="1818146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5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หน่วย </a:t>
              </a:r>
              <a:r>
                <a:rPr lang="en-US" sz="15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: MMSCFD</a:t>
              </a:r>
              <a:endParaRPr lang="th-TH" sz="1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009196" y="1287810"/>
            <a:ext cx="2081671" cy="457644"/>
            <a:chOff x="6009196" y="1287810"/>
            <a:chExt cx="2081671" cy="457644"/>
          </a:xfrm>
        </p:grpSpPr>
        <p:sp>
          <p:nvSpPr>
            <p:cNvPr id="53" name="Rounded Rectangle 52"/>
            <p:cNvSpPr/>
            <p:nvPr/>
          </p:nvSpPr>
          <p:spPr>
            <a:xfrm>
              <a:off x="6009196" y="1287810"/>
              <a:ext cx="2081671" cy="457644"/>
            </a:xfrm>
            <a:prstGeom prst="roundRect">
              <a:avLst>
                <a:gd name="adj" fmla="val 32270"/>
              </a:avLst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6069914" y="1336408"/>
              <a:ext cx="1954652" cy="358178"/>
            </a:xfrm>
            <a:prstGeom prst="roundRect">
              <a:avLst>
                <a:gd name="adj" fmla="val 32270"/>
              </a:avLst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218659" y="1345728"/>
              <a:ext cx="1638851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5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หน่วย </a:t>
              </a:r>
              <a:r>
                <a:rPr lang="en-US" sz="15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: </a:t>
              </a:r>
              <a:r>
                <a:rPr lang="th-TH" sz="15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ตัน</a:t>
              </a:r>
              <a:r>
                <a:rPr lang="en-US" sz="15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/</a:t>
              </a:r>
              <a:r>
                <a:rPr lang="th-TH" sz="15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วัน</a:t>
              </a: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8189836" y="4107175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2565</a:t>
            </a:r>
            <a:endParaRPr lang="th-TH" sz="1200" b="1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313412" y="3649989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2563</a:t>
            </a:r>
            <a:endParaRPr lang="th-TH" sz="12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282906" y="2746225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</a:t>
            </a:r>
            <a:r>
              <a:rPr lang="th-TH" sz="12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en-US" sz="12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th-TH" sz="1200" b="1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217648" y="4145820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FF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2566</a:t>
            </a:r>
            <a:endParaRPr lang="th-TH" sz="1000" b="1" dirty="0">
              <a:solidFill>
                <a:srgbClr val="FF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351332" y="4565227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2564</a:t>
            </a:r>
            <a:endParaRPr lang="th-TH" sz="12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484034" y="3574113"/>
            <a:ext cx="1006097" cy="276999"/>
            <a:chOff x="1735009" y="5008585"/>
            <a:chExt cx="1350851" cy="276999"/>
          </a:xfrm>
        </p:grpSpPr>
        <p:sp>
          <p:nvSpPr>
            <p:cNvPr id="59" name="Rounded Rectangle 58"/>
            <p:cNvSpPr/>
            <p:nvPr/>
          </p:nvSpPr>
          <p:spPr>
            <a:xfrm>
              <a:off x="1775121" y="5008585"/>
              <a:ext cx="1310739" cy="276999"/>
            </a:xfrm>
            <a:prstGeom prst="roundRect">
              <a:avLst>
                <a:gd name="adj" fmla="val 50000"/>
              </a:avLst>
            </a:prstGeom>
            <a:solidFill>
              <a:srgbClr val="000099">
                <a:alpha val="57000"/>
              </a:srgbClr>
            </a:solidFill>
            <a:ln>
              <a:solidFill>
                <a:srgbClr val="000099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735009" y="5032214"/>
              <a:ext cx="1219063" cy="215444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8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125 </a:t>
              </a:r>
              <a:r>
                <a:rPr lang="en-US" sz="8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MMSCFD</a:t>
              </a:r>
              <a:endParaRPr lang="th-TH" sz="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268399" y="3478641"/>
            <a:ext cx="1194641" cy="287364"/>
            <a:chOff x="7475342" y="4716871"/>
            <a:chExt cx="1461785" cy="165763"/>
          </a:xfrm>
        </p:grpSpPr>
        <p:sp>
          <p:nvSpPr>
            <p:cNvPr id="63" name="Rounded Rectangle 62"/>
            <p:cNvSpPr/>
            <p:nvPr/>
          </p:nvSpPr>
          <p:spPr>
            <a:xfrm>
              <a:off x="7486255" y="4716871"/>
              <a:ext cx="1310737" cy="165763"/>
            </a:xfrm>
            <a:prstGeom prst="roundRect">
              <a:avLst>
                <a:gd name="adj" fmla="val 50000"/>
              </a:avLst>
            </a:prstGeom>
            <a:solidFill>
              <a:srgbClr val="000099">
                <a:alpha val="57000"/>
              </a:srgbClr>
            </a:solidFill>
            <a:ln>
              <a:solidFill>
                <a:srgbClr val="000099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475342" y="4735100"/>
              <a:ext cx="1461785" cy="14203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3,477 ตัน</a:t>
              </a:r>
              <a:r>
                <a:rPr lang="en-US" sz="1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/</a:t>
              </a:r>
              <a:r>
                <a:rPr lang="th-TH" sz="1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วัน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7905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8984</TotalTime>
  <Words>379</Words>
  <Application>Microsoft Office PowerPoint</Application>
  <PresentationFormat>On-screen Show (4:3)</PresentationFormat>
  <Paragraphs>91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 Unicode MS</vt:lpstr>
      <vt:lpstr>Arial</vt:lpstr>
      <vt:lpstr>Calibri</vt:lpstr>
      <vt:lpstr>Cordia New</vt:lpstr>
      <vt:lpstr>Symbol</vt:lpstr>
      <vt:lpstr>Tahoma</vt:lpstr>
      <vt:lpstr>TH SarabunPSK</vt:lpstr>
      <vt:lpstr>Wingdings 3</vt:lpstr>
      <vt:lpstr>Office Theme</vt:lpstr>
      <vt:lpstr>ก๊าซธรรมชาติ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Wachira Jitpranee</dc:creator>
  <cp:lastModifiedBy>Wachiraporn Chaturawittawong</cp:lastModifiedBy>
  <cp:revision>1035</cp:revision>
  <cp:lastPrinted>2020-07-08T04:12:30Z</cp:lastPrinted>
  <dcterms:created xsi:type="dcterms:W3CDTF">2016-03-30T06:07:10Z</dcterms:created>
  <dcterms:modified xsi:type="dcterms:W3CDTF">2023-03-20T06:54:17Z</dcterms:modified>
</cp:coreProperties>
</file>