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7" r:id="rId2"/>
    <p:sldId id="288" r:id="rId3"/>
    <p:sldId id="289" r:id="rId4"/>
    <p:sldId id="290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6600"/>
    <a:srgbClr val="CC9B00"/>
    <a:srgbClr val="FF7C80"/>
    <a:srgbClr val="E4E4E4"/>
    <a:srgbClr val="E9F5DB"/>
    <a:srgbClr val="D9ECFF"/>
    <a:srgbClr val="FFD9D9"/>
    <a:srgbClr val="99CCFF"/>
    <a:srgbClr val="CD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921" autoAdjust="0"/>
  </p:normalViewPr>
  <p:slideViewPr>
    <p:cSldViewPr>
      <p:cViewPr>
        <p:scale>
          <a:sx n="60" d="100"/>
          <a:sy n="60" d="100"/>
        </p:scale>
        <p:origin x="-1572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6239055875509"/>
          <c:y val="4.4607516376176076E-2"/>
          <c:w val="0.71546709158652577"/>
          <c:h val="0.8424220534426182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ปริมาณ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rgbClr val="FF7C8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298-4CC0-98A4-E0DD9A4D818E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298-4CC0-98A4-E0DD9A4D818E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298-4CC0-98A4-E0DD9A4D818E}"/>
              </c:ext>
            </c:extLst>
          </c:dPt>
          <c:dLbls>
            <c:dLbl>
              <c:idx val="0"/>
              <c:layout>
                <c:manualLayout>
                  <c:x val="0"/>
                  <c:y val="2.074905620508390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98-4CC0-98A4-E0DD9A4D818E}"/>
                </c:ext>
              </c:extLst>
            </c:dLbl>
            <c:dLbl>
              <c:idx val="2"/>
              <c:layout>
                <c:manualLayout>
                  <c:x val="2.8444420154033066E-3"/>
                  <c:y val="-0.10374664252991497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separator>
</c:separator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298-4CC0-98A4-E0DD9A4D818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>
                    <a:latin typeface="Tahoma" pitchFamily="34" charset="0"/>
                    <a:ea typeface="Tahoma" pitchFamily="34" charset="0"/>
                    <a:cs typeface="Tahoma" pitchFamily="34" charset="0"/>
                  </a:defRPr>
                </a:pPr>
                <a:endParaRPr lang="th-TH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แม่เมาะ</c:v>
                </c:pt>
                <c:pt idx="1">
                  <c:v>นำเข้า (สุทธิ)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 formatCode="_-* #,##0_-;\-* #,##0_-;_-* &quot;-&quot;??_-;_-@_-">
                  <c:v>1116.2</c:v>
                </c:pt>
                <c:pt idx="1">
                  <c:v>2112.5079009999999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298-4CC0-98A4-E0DD9A4D81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5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แม่เมาะ</c:v>
                </c:pt>
              </c:strCache>
            </c:strRef>
          </c:tx>
          <c:spPr>
            <a:solidFill>
              <a:srgbClr val="FF6D7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Sheet1!$A$2:$A$8</c:f>
              <c:strCache>
                <c:ptCount val="6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</c:v>
                </c:pt>
                <c:pt idx="5">
                  <c:v>2566*</c:v>
                </c:pt>
              </c:strCache>
            </c:strRef>
          </c:cat>
          <c:val>
            <c:numRef>
              <c:f>Sheet1!$B$2:$B$8</c:f>
              <c:numCache>
                <c:formatCode>#,##0</c:formatCode>
                <c:ptCount val="6"/>
                <c:pt idx="0">
                  <c:v>14443.11</c:v>
                </c:pt>
                <c:pt idx="1">
                  <c:v>13841.965</c:v>
                </c:pt>
                <c:pt idx="2">
                  <c:v>13250.574000000001</c:v>
                </c:pt>
                <c:pt idx="3">
                  <c:v>14221.573</c:v>
                </c:pt>
                <c:pt idx="4">
                  <c:v>13641.282999999999</c:v>
                </c:pt>
                <c:pt idx="5">
                  <c:v>1116.2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D9-48EC-8464-871E16586D3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อื่นๆ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Sheet1!$A$2:$A$8</c:f>
              <c:strCache>
                <c:ptCount val="6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</c:v>
                </c:pt>
                <c:pt idx="5">
                  <c:v>2566*</c:v>
                </c:pt>
              </c:strCache>
            </c:strRef>
          </c:cat>
          <c:val>
            <c:numRef>
              <c:f>Sheet1!$C$2:$C$8</c:f>
              <c:numCache>
                <c:formatCode>#,##0</c:formatCode>
                <c:ptCount val="6"/>
                <c:pt idx="0">
                  <c:v>408.84</c:v>
                </c:pt>
                <c:pt idx="1">
                  <c:v>236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D9-48EC-8464-871E16586D3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นำเข้า</c:v>
                </c:pt>
              </c:strCache>
            </c:strRef>
          </c:tx>
          <c:spPr>
            <a:solidFill>
              <a:srgbClr val="92D05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Sheet1!$A$2:$A$8</c:f>
              <c:strCache>
                <c:ptCount val="6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</c:v>
                </c:pt>
                <c:pt idx="5">
                  <c:v>2566*</c:v>
                </c:pt>
              </c:strCache>
            </c:strRef>
          </c:cat>
          <c:val>
            <c:numRef>
              <c:f>Sheet1!$D$2:$D$8</c:f>
              <c:numCache>
                <c:formatCode>#,##0</c:formatCode>
                <c:ptCount val="6"/>
                <c:pt idx="0">
                  <c:v>24902.691258999999</c:v>
                </c:pt>
                <c:pt idx="1">
                  <c:v>21626.663606000009</c:v>
                </c:pt>
                <c:pt idx="2">
                  <c:v>23771.57184700001</c:v>
                </c:pt>
                <c:pt idx="3">
                  <c:v>23931.409668000008</c:v>
                </c:pt>
                <c:pt idx="4">
                  <c:v>21345.170571000006</c:v>
                </c:pt>
                <c:pt idx="5">
                  <c:v>2112.5079009999999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CD9-48EC-8464-871E16586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7"/>
        <c:overlap val="100"/>
        <c:axId val="38453248"/>
        <c:axId val="38454784"/>
      </c:barChart>
      <c:catAx>
        <c:axId val="38453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38454784"/>
        <c:crosses val="autoZero"/>
        <c:auto val="1"/>
        <c:lblAlgn val="ctr"/>
        <c:lblOffset val="100"/>
        <c:noMultiLvlLbl val="0"/>
      </c:catAx>
      <c:valAx>
        <c:axId val="38454784"/>
        <c:scaling>
          <c:orientation val="minMax"/>
          <c:max val="400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050" b="1">
                <a:latin typeface="Tahoma" pitchFamily="34" charset="0"/>
                <a:ea typeface="Tahoma" pitchFamily="34" charset="0"/>
                <a:cs typeface="Tahoma" pitchFamily="34" charset="0"/>
              </a:defRPr>
            </a:pPr>
            <a:endParaRPr lang="th-TH"/>
          </a:p>
        </c:txPr>
        <c:crossAx val="38453248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700"/>
      </a:pPr>
      <a:endParaRPr lang="th-TH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ปริมาณ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0"/>
            <c:bubble3D val="0"/>
            <c:spPr>
              <a:solidFill>
                <a:schemeClr val="accent5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238-49F8-A4EF-B554B8AEC8CD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238-49F8-A4EF-B554B8AEC8CD}"/>
              </c:ext>
            </c:extLst>
          </c:dPt>
          <c:dLbls>
            <c:dLbl>
              <c:idx val="0"/>
              <c:layout>
                <c:manualLayout>
                  <c:x val="1.1378664019410029E-2"/>
                  <c:y val="1.7290562486521107E-2"/>
                </c:manualLayout>
              </c:layout>
              <c:spPr/>
              <c:txPr>
                <a:bodyPr/>
                <a:lstStyle/>
                <a:p>
                  <a:pPr>
                    <a:defRPr sz="1050" b="1">
                      <a:solidFill>
                        <a:schemeClr val="bg1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defRPr>
                  </a:pPr>
                  <a:endParaRPr lang="th-TH"/>
                </a:p>
              </c:txPr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238-49F8-A4EF-B554B8AEC8CD}"/>
                </c:ext>
              </c:extLst>
            </c:dLbl>
            <c:dLbl>
              <c:idx val="1"/>
              <c:layout>
                <c:manualLayout>
                  <c:x val="1.4223330024262537E-2"/>
                  <c:y val="0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238-49F8-A4EF-B554B8AEC8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 b="1"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defRPr>
                </a:pPr>
                <a:endParaRPr lang="th-TH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ผลิตไฟฟ้า</c:v>
                </c:pt>
                <c:pt idx="1">
                  <c:v>อุตสาหกรรม</c:v>
                </c:pt>
              </c:strCache>
            </c:strRef>
          </c:cat>
          <c:val>
            <c:numRef>
              <c:f>Sheet1!$B$2:$B$3</c:f>
              <c:numCache>
                <c:formatCode>_(* #,##0_);_(* \(#,##0\);_(* "-"??_);_(@_)</c:formatCode>
                <c:ptCount val="2"/>
                <c:pt idx="0">
                  <c:v>639.54146122999998</c:v>
                </c:pt>
                <c:pt idx="1">
                  <c:v>621.32597644940006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238-49F8-A4EF-B554B8AEC8CD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ผลิตไฟฟ้า</c:v>
                </c:pt>
              </c:strCache>
            </c:strRef>
          </c:tx>
          <c:spPr>
            <a:solidFill>
              <a:schemeClr val="accent5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Sheet1!$A$2:$A$8</c:f>
              <c:strCache>
                <c:ptCount val="6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</c:v>
                </c:pt>
                <c:pt idx="5">
                  <c:v>2566*</c:v>
                </c:pt>
              </c:strCache>
            </c:strRef>
          </c:cat>
          <c:val>
            <c:numRef>
              <c:f>Sheet1!$B$2:$B$8</c:f>
              <c:numCache>
                <c:formatCode>#,##0.0;[Red]\-#,##0.0</c:formatCode>
                <c:ptCount val="6"/>
                <c:pt idx="0">
                  <c:v>8880.9532862169999</c:v>
                </c:pt>
                <c:pt idx="1">
                  <c:v>8440.6057522848005</c:v>
                </c:pt>
                <c:pt idx="2">
                  <c:v>8564.3943869855993</c:v>
                </c:pt>
                <c:pt idx="3">
                  <c:v>8459.2539143799986</c:v>
                </c:pt>
                <c:pt idx="4" formatCode="#,##0">
                  <c:v>8584.8369037100001</c:v>
                </c:pt>
                <c:pt idx="5" formatCode="#,##0">
                  <c:v>639.54146122999998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C60-4A2C-868E-077C2A6D7A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อุตสาหกรรม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/>
          </c:spPr>
          <c:invertIfNegative val="0"/>
          <c:cat>
            <c:strRef>
              <c:f>Sheet1!$A$2:$A$8</c:f>
              <c:strCache>
                <c:ptCount val="6"/>
                <c:pt idx="0">
                  <c:v>2561</c:v>
                </c:pt>
                <c:pt idx="1">
                  <c:v>2562</c:v>
                </c:pt>
                <c:pt idx="2">
                  <c:v>2563</c:v>
                </c:pt>
                <c:pt idx="3">
                  <c:v>2564</c:v>
                </c:pt>
                <c:pt idx="4">
                  <c:v>2565</c:v>
                </c:pt>
                <c:pt idx="5">
                  <c:v>2566*</c:v>
                </c:pt>
              </c:strCache>
            </c:strRef>
          </c:cat>
          <c:val>
            <c:numRef>
              <c:f>Sheet1!$C$2:$C$8</c:f>
              <c:numCache>
                <c:formatCode>#,##0.0;[Red]\-#,##0.0</c:formatCode>
                <c:ptCount val="6"/>
                <c:pt idx="0">
                  <c:v>10265.201039464901</c:v>
                </c:pt>
                <c:pt idx="1">
                  <c:v>8623.2706231314005</c:v>
                </c:pt>
                <c:pt idx="2">
                  <c:v>9680.0835756957986</c:v>
                </c:pt>
                <c:pt idx="3">
                  <c:v>10222.963084864101</c:v>
                </c:pt>
                <c:pt idx="4" formatCode="#,##0">
                  <c:v>8402.1930068405018</c:v>
                </c:pt>
                <c:pt idx="5" formatCode="#,##0">
                  <c:v>621.32597644940006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C60-4A2C-868E-077C2A6D7A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7"/>
        <c:overlap val="100"/>
        <c:axId val="39699200"/>
        <c:axId val="39700736"/>
      </c:barChart>
      <c:catAx>
        <c:axId val="39699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th-TH"/>
          </a:p>
        </c:txPr>
        <c:crossAx val="39700736"/>
        <c:crosses val="autoZero"/>
        <c:auto val="1"/>
        <c:lblAlgn val="ctr"/>
        <c:lblOffset val="100"/>
        <c:noMultiLvlLbl val="0"/>
      </c:catAx>
      <c:valAx>
        <c:axId val="39700736"/>
        <c:scaling>
          <c:orientation val="minMax"/>
          <c:max val="18000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th-TH"/>
          </a:p>
        </c:txPr>
        <c:crossAx val="39699200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th-TH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163BC5-D2C0-462B-82B2-8CDE1BF01A20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142DF4-19CB-4861-A933-7521088DB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2771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641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411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C3B8AE8E-3576-4182-9B1E-20F1D0BD5856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5" rIns="91430" bIns="457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30" tIns="45715" rIns="91430" bIns="457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6411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8D6354EF-8473-4BAC-AEA1-9B5E130A6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80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6354EF-8473-4BAC-AEA1-9B5E130A6CA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89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94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20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59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52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0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8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305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9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4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22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2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F3677-A476-49C7-8DD0-232ABDBF5BD4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E3BA-409C-4456-B372-031CB2B04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3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Line 16"/>
          <p:cNvCxnSpPr/>
          <p:nvPr/>
        </p:nvCxnSpPr>
        <p:spPr bwMode="auto">
          <a:xfrm>
            <a:off x="1332" y="6729493"/>
            <a:ext cx="9116656" cy="0"/>
          </a:xfrm>
          <a:prstGeom prst="line">
            <a:avLst/>
          </a:prstGeom>
          <a:noFill/>
          <a:ln w="508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0" name="Picture 19" descr="D:\1. EPPO\11. General\LOGO_EPPO\สำนักนโยบายและแผนพลังงาน_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860" y="0"/>
            <a:ext cx="3025140" cy="842010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itle 2"/>
          <p:cNvSpPr>
            <a:spLocks noGrp="1"/>
          </p:cNvSpPr>
          <p:nvPr>
            <p:ph type="title"/>
          </p:nvPr>
        </p:nvSpPr>
        <p:spPr>
          <a:xfrm>
            <a:off x="395536" y="1365478"/>
            <a:ext cx="8229600" cy="1152128"/>
          </a:xfrm>
        </p:spPr>
        <p:txBody>
          <a:bodyPr>
            <a:normAutofit/>
          </a:bodyPr>
          <a:lstStyle/>
          <a:p>
            <a:r>
              <a:rPr lang="th-TH" sz="5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ถ่านหิน/ลิกไนต์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-27296" y="44624"/>
            <a:ext cx="6146156" cy="128250"/>
            <a:chOff x="-27296" y="44624"/>
            <a:chExt cx="6146156" cy="128250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-27296" y="44624"/>
              <a:ext cx="6140666" cy="0"/>
            </a:xfrm>
            <a:prstGeom prst="line">
              <a:avLst/>
            </a:prstGeom>
            <a:ln w="111125">
              <a:solidFill>
                <a:srgbClr val="F688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-21806" y="172874"/>
              <a:ext cx="6140666" cy="0"/>
            </a:xfrm>
            <a:prstGeom prst="line">
              <a:avLst/>
            </a:prstGeom>
            <a:ln w="47625">
              <a:solidFill>
                <a:srgbClr val="F6882E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098" name="Picture 2" descr="D:\1. EPPO\3. Energy Graph\Energy Graph_ปรับรูปแบบใหม่\Chapter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10" t="3931" r="6468" b="27663"/>
          <a:stretch/>
        </p:blipFill>
        <p:spPr bwMode="auto">
          <a:xfrm>
            <a:off x="-27296" y="3238500"/>
            <a:ext cx="9171296" cy="361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21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Picture 3" descr="D:\1. EPPO\3. Energy Graph\Energy Graph_ปรับรูปแบบใหม่\Title-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43" r="7032"/>
          <a:stretch/>
        </p:blipFill>
        <p:spPr bwMode="auto">
          <a:xfrm>
            <a:off x="2291617" y="0"/>
            <a:ext cx="6852383" cy="103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1. EPPO\11. General\LOGO_EPPO\สำนักนโยบายและแผนพลังงาน_T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452"/>
            <a:ext cx="2232248" cy="6306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205887" y="-93678"/>
            <a:ext cx="6326553" cy="7143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th-TH" sz="27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ถ่านหิน</a:t>
            </a:r>
            <a:r>
              <a:rPr lang="en-US" sz="27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27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ลิกไนต์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552190" y="1556792"/>
            <a:ext cx="2317047" cy="691096"/>
          </a:xfrm>
          <a:prstGeom prst="roundRect">
            <a:avLst>
              <a:gd name="adj" fmla="val 12710"/>
            </a:avLst>
          </a:prstGeom>
          <a:noFill/>
          <a:ln w="31750">
            <a:solidFill>
              <a:srgbClr val="96326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65089" y="1556792"/>
            <a:ext cx="23029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การจัดหาถ่านหิน/ลิกไนต์เพิ่มขึ้น จากการนำเข้าถ่านหินที่เพิ่มขึ้น**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84750" y="1008453"/>
            <a:ext cx="3235122" cy="480523"/>
            <a:chOff x="184750" y="1008453"/>
            <a:chExt cx="3235122" cy="480523"/>
          </a:xfrm>
        </p:grpSpPr>
        <p:sp>
          <p:nvSpPr>
            <p:cNvPr id="49" name="Rounded Rectangle 48"/>
            <p:cNvSpPr/>
            <p:nvPr/>
          </p:nvSpPr>
          <p:spPr>
            <a:xfrm>
              <a:off x="184750" y="1050218"/>
              <a:ext cx="2694531" cy="364533"/>
            </a:xfrm>
            <a:prstGeom prst="roundRect">
              <a:avLst>
                <a:gd name="adj" fmla="val 4354"/>
              </a:avLst>
            </a:prstGeom>
            <a:solidFill>
              <a:srgbClr val="786F44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h-TH" sz="2800">
                <a:solidFill>
                  <a:prstClr val="white"/>
                </a:solidFill>
              </a:endParaRPr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2985609" y="1050218"/>
              <a:ext cx="434263" cy="361528"/>
            </a:xfrm>
            <a:prstGeom prst="roundRect">
              <a:avLst>
                <a:gd name="adj" fmla="val 4354"/>
              </a:avLst>
            </a:prstGeom>
            <a:solidFill>
              <a:srgbClr val="454027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h-TH" sz="2800">
                <a:solidFill>
                  <a:prstClr val="white"/>
                </a:solidFill>
              </a:endParaRPr>
            </a:p>
          </p:txBody>
        </p:sp>
        <p:grpSp>
          <p:nvGrpSpPr>
            <p:cNvPr id="52" name="Group 51"/>
            <p:cNvGrpSpPr/>
            <p:nvPr/>
          </p:nvGrpSpPr>
          <p:grpSpPr>
            <a:xfrm>
              <a:off x="3072877" y="1008453"/>
              <a:ext cx="71663" cy="480523"/>
              <a:chOff x="4995767" y="3928812"/>
              <a:chExt cx="71663" cy="707201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>
                <a:off x="4995767" y="3928812"/>
                <a:ext cx="0" cy="702957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>
              <a:xfrm>
                <a:off x="5067430" y="3933056"/>
                <a:ext cx="0" cy="702957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0" name="Text Box 3"/>
            <p:cNvSpPr txBox="1">
              <a:spLocks noChangeArrowheads="1"/>
            </p:cNvSpPr>
            <p:nvPr/>
          </p:nvSpPr>
          <p:spPr bwMode="auto">
            <a:xfrm>
              <a:off x="291633" y="1054991"/>
              <a:ext cx="2514459" cy="330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550" b="1" dirty="0">
                  <a:solidFill>
                    <a:prstClr val="white"/>
                  </a:solidFill>
                  <a:latin typeface="Tahoma" pitchFamily="34" charset="0"/>
                  <a:ea typeface="Arial Unicode MS" pitchFamily="34" charset="-128"/>
                  <a:cs typeface="Tahoma" pitchFamily="34" charset="0"/>
                </a:rPr>
                <a:t>การจัดหาถ่านหิน</a:t>
              </a:r>
              <a:r>
                <a:rPr lang="en-US" altLang="th-TH" sz="1550" b="1" dirty="0">
                  <a:solidFill>
                    <a:prstClr val="white"/>
                  </a:solidFill>
                  <a:latin typeface="Tahoma" pitchFamily="34" charset="0"/>
                  <a:ea typeface="Arial Unicode MS" pitchFamily="34" charset="-128"/>
                  <a:cs typeface="Tahoma" pitchFamily="34" charset="0"/>
                </a:rPr>
                <a:t>/</a:t>
              </a:r>
              <a:r>
                <a:rPr lang="th-TH" altLang="th-TH" sz="1550" b="1" dirty="0">
                  <a:solidFill>
                    <a:prstClr val="white"/>
                  </a:solidFill>
                  <a:latin typeface="Tahoma" pitchFamily="34" charset="0"/>
                  <a:ea typeface="Arial Unicode MS" pitchFamily="34" charset="-128"/>
                  <a:cs typeface="Tahoma" pitchFamily="34" charset="0"/>
                </a:rPr>
                <a:t>ลิกไนต์</a:t>
              </a: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3680608" y="1038488"/>
            <a:ext cx="1918967" cy="383873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3,229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พันตัน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4596422" y="1616691"/>
            <a:ext cx="1168460" cy="778273"/>
            <a:chOff x="2872307" y="1616691"/>
            <a:chExt cx="1168460" cy="778273"/>
          </a:xfrm>
        </p:grpSpPr>
        <p:sp>
          <p:nvSpPr>
            <p:cNvPr id="87" name="TextBox 86"/>
            <p:cNvSpPr txBox="1"/>
            <p:nvPr/>
          </p:nvSpPr>
          <p:spPr>
            <a:xfrm>
              <a:off x="3078880" y="2011091"/>
              <a:ext cx="774364" cy="383873"/>
            </a:xfrm>
            <a:prstGeom prst="rect">
              <a:avLst/>
            </a:prstGeom>
            <a:noFill/>
          </p:spPr>
          <p:txBody>
            <a:bodyPr wrap="none" lIns="7200" tIns="7200" rIns="7200" bIns="7200" rtlCol="0">
              <a:spAutoFit/>
            </a:bodyPr>
            <a:lstStyle/>
            <a:p>
              <a:r>
                <a:rPr lang="th-TH" sz="2400" b="1" dirty="0">
                  <a:solidFill>
                    <a:srgbClr val="0000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65</a:t>
              </a:r>
              <a:r>
                <a:rPr lang="en-US" sz="2400" b="1" dirty="0">
                  <a:solidFill>
                    <a:srgbClr val="0000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%</a:t>
              </a:r>
              <a:endParaRPr lang="th-TH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2872307" y="1616691"/>
              <a:ext cx="1168460" cy="276999"/>
              <a:chOff x="2872307" y="1616691"/>
              <a:chExt cx="1168460" cy="276999"/>
            </a:xfrm>
          </p:grpSpPr>
          <p:sp>
            <p:nvSpPr>
              <p:cNvPr id="136" name="Rounded Rectangle 135"/>
              <p:cNvSpPr/>
              <p:nvPr/>
            </p:nvSpPr>
            <p:spPr>
              <a:xfrm>
                <a:off x="2872307" y="1640747"/>
                <a:ext cx="1168460" cy="251042"/>
              </a:xfrm>
              <a:prstGeom prst="roundRect">
                <a:avLst>
                  <a:gd name="adj" fmla="val 50000"/>
                </a:avLst>
              </a:prstGeom>
              <a:solidFill>
                <a:srgbClr val="963264"/>
              </a:solidFill>
              <a:ln w="63500" cmpd="thickThin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2954185" y="1616691"/>
                <a:ext cx="107074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12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นำเข้า(สุทธิ)</a:t>
                </a:r>
              </a:p>
            </p:txBody>
          </p:sp>
        </p:grpSp>
      </p:grpSp>
      <p:grpSp>
        <p:nvGrpSpPr>
          <p:cNvPr id="13" name="Group 12"/>
          <p:cNvGrpSpPr/>
          <p:nvPr/>
        </p:nvGrpSpPr>
        <p:grpSpPr>
          <a:xfrm>
            <a:off x="354437" y="1617986"/>
            <a:ext cx="1876285" cy="1508021"/>
            <a:chOff x="539552" y="1617986"/>
            <a:chExt cx="1876285" cy="1508021"/>
          </a:xfrm>
        </p:grpSpPr>
        <p:sp>
          <p:nvSpPr>
            <p:cNvPr id="88" name="TextBox 87"/>
            <p:cNvSpPr txBox="1"/>
            <p:nvPr/>
          </p:nvSpPr>
          <p:spPr>
            <a:xfrm>
              <a:off x="539552" y="2463032"/>
              <a:ext cx="1876285" cy="229984"/>
            </a:xfrm>
            <a:prstGeom prst="rect">
              <a:avLst/>
            </a:prstGeom>
            <a:noFill/>
          </p:spPr>
          <p:txBody>
            <a:bodyPr wrap="square" lIns="7200" tIns="7200" rIns="7200" bIns="7200" rtlCol="0">
              <a:spAutoFit/>
            </a:bodyPr>
            <a:lstStyle/>
            <a:p>
              <a:pPr algn="ctr"/>
              <a:r>
                <a:rPr lang="th-TH" sz="1400" b="1" dirty="0">
                  <a:solidFill>
                    <a:srgbClr val="0000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1,116 </a:t>
              </a:r>
              <a:r>
                <a:rPr lang="th-TH" sz="1050" b="1" dirty="0">
                  <a:solidFill>
                    <a:srgbClr val="0000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พันตัน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1062656" y="2002409"/>
              <a:ext cx="774364" cy="383873"/>
            </a:xfrm>
            <a:prstGeom prst="rect">
              <a:avLst/>
            </a:prstGeom>
            <a:noFill/>
          </p:spPr>
          <p:txBody>
            <a:bodyPr wrap="none" lIns="7200" tIns="7200" rIns="7200" bIns="7200" rtlCol="0">
              <a:spAutoFit/>
            </a:bodyPr>
            <a:lstStyle/>
            <a:p>
              <a:r>
                <a:rPr lang="th-TH" sz="2400" b="1" dirty="0">
                  <a:solidFill>
                    <a:srgbClr val="0000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35</a:t>
              </a:r>
              <a:r>
                <a:rPr lang="en-US" sz="2400" b="1" dirty="0">
                  <a:solidFill>
                    <a:srgbClr val="000066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%</a:t>
              </a:r>
              <a:endParaRPr lang="th-TH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1286856" y="2834467"/>
              <a:ext cx="658948" cy="291540"/>
            </a:xfrm>
            <a:prstGeom prst="rect">
              <a:avLst/>
            </a:prstGeom>
            <a:noFill/>
          </p:spPr>
          <p:txBody>
            <a:bodyPr wrap="none" lIns="7200" tIns="7200" rIns="7200" bIns="7200" rtlCol="0">
              <a:spAutoFit/>
            </a:bodyPr>
            <a:lstStyle/>
            <a:p>
              <a:r>
                <a:rPr lang="th-TH" b="1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3.1</a:t>
              </a:r>
              <a:r>
                <a:rPr lang="en-US" b="1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%</a:t>
              </a:r>
              <a:endParaRPr lang="th-TH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735748" y="1617986"/>
              <a:ext cx="1386391" cy="276999"/>
              <a:chOff x="735748" y="1617986"/>
              <a:chExt cx="1386391" cy="276999"/>
            </a:xfrm>
          </p:grpSpPr>
          <p:sp>
            <p:nvSpPr>
              <p:cNvPr id="139" name="Rounded Rectangle 138"/>
              <p:cNvSpPr/>
              <p:nvPr/>
            </p:nvSpPr>
            <p:spPr>
              <a:xfrm>
                <a:off x="735748" y="1631222"/>
                <a:ext cx="1386391" cy="251042"/>
              </a:xfrm>
              <a:prstGeom prst="roundRect">
                <a:avLst>
                  <a:gd name="adj" fmla="val 50000"/>
                </a:avLst>
              </a:prstGeom>
              <a:solidFill>
                <a:srgbClr val="963264"/>
              </a:solidFill>
              <a:ln w="63500" cmpd="thickThin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  <a:latin typeface="TH SarabunPSK" pitchFamily="34" charset="-34"/>
                  <a:cs typeface="TH SarabunPSK" pitchFamily="34" charset="-34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783373" y="1617986"/>
                <a:ext cx="130644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h-TH" sz="1200" b="1" dirty="0">
                    <a:solidFill>
                      <a:prstClr val="white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ผลิตในประเทศ</a:t>
                </a:r>
              </a:p>
            </p:txBody>
          </p:sp>
        </p:grpSp>
      </p:grpSp>
      <p:grpSp>
        <p:nvGrpSpPr>
          <p:cNvPr id="3" name="Group 2"/>
          <p:cNvGrpSpPr/>
          <p:nvPr/>
        </p:nvGrpSpPr>
        <p:grpSpPr>
          <a:xfrm>
            <a:off x="5625653" y="4171268"/>
            <a:ext cx="3239531" cy="480523"/>
            <a:chOff x="-1589624" y="4028597"/>
            <a:chExt cx="3239531" cy="480523"/>
          </a:xfrm>
        </p:grpSpPr>
        <p:sp>
          <p:nvSpPr>
            <p:cNvPr id="117" name="Rounded Rectangle 116"/>
            <p:cNvSpPr/>
            <p:nvPr/>
          </p:nvSpPr>
          <p:spPr>
            <a:xfrm>
              <a:off x="-1044624" y="4070362"/>
              <a:ext cx="2694531" cy="364533"/>
            </a:xfrm>
            <a:prstGeom prst="roundRect">
              <a:avLst>
                <a:gd name="adj" fmla="val 4354"/>
              </a:avLst>
            </a:prstGeom>
            <a:solidFill>
              <a:srgbClr val="786F44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h-TH" sz="2800">
                <a:solidFill>
                  <a:prstClr val="white"/>
                </a:solidFill>
              </a:endParaRPr>
            </a:p>
          </p:txBody>
        </p:sp>
        <p:sp>
          <p:nvSpPr>
            <p:cNvPr id="118" name="Rounded Rectangle 117"/>
            <p:cNvSpPr/>
            <p:nvPr/>
          </p:nvSpPr>
          <p:spPr>
            <a:xfrm>
              <a:off x="-1589624" y="4070362"/>
              <a:ext cx="434263" cy="361528"/>
            </a:xfrm>
            <a:prstGeom prst="roundRect">
              <a:avLst>
                <a:gd name="adj" fmla="val 4354"/>
              </a:avLst>
            </a:prstGeom>
            <a:solidFill>
              <a:srgbClr val="454027"/>
            </a:solidFill>
            <a:ln>
              <a:noFill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th-TH" sz="2800">
                <a:solidFill>
                  <a:prstClr val="white"/>
                </a:solidFill>
              </a:endParaRPr>
            </a:p>
          </p:txBody>
        </p:sp>
        <p:grpSp>
          <p:nvGrpSpPr>
            <p:cNvPr id="119" name="Group 118"/>
            <p:cNvGrpSpPr/>
            <p:nvPr/>
          </p:nvGrpSpPr>
          <p:grpSpPr>
            <a:xfrm>
              <a:off x="-1342274" y="4028597"/>
              <a:ext cx="71663" cy="480523"/>
              <a:chOff x="4995767" y="3928812"/>
              <a:chExt cx="71663" cy="707201"/>
            </a:xfrm>
          </p:grpSpPr>
          <p:cxnSp>
            <p:nvCxnSpPr>
              <p:cNvPr id="122" name="Straight Connector 121"/>
              <p:cNvCxnSpPr/>
              <p:nvPr/>
            </p:nvCxnSpPr>
            <p:spPr>
              <a:xfrm>
                <a:off x="4995767" y="3928812"/>
                <a:ext cx="0" cy="702957"/>
              </a:xfrm>
              <a:prstGeom prst="line">
                <a:avLst/>
              </a:prstGeom>
              <a:ln w="317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>
              <a:xfrm>
                <a:off x="5067430" y="3933056"/>
                <a:ext cx="0" cy="702957"/>
              </a:xfrm>
              <a:prstGeom prst="line">
                <a:avLst/>
              </a:prstGeom>
              <a:ln w="19050">
                <a:solidFill>
                  <a:schemeClr val="bg1"/>
                </a:solidFill>
              </a:ln>
              <a:effectLst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0" name="Text Box 3"/>
            <p:cNvSpPr txBox="1">
              <a:spLocks noChangeArrowheads="1"/>
            </p:cNvSpPr>
            <p:nvPr/>
          </p:nvSpPr>
          <p:spPr bwMode="auto">
            <a:xfrm>
              <a:off x="-937741" y="4075135"/>
              <a:ext cx="2514459" cy="330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th-TH" altLang="th-TH" sz="1550" b="1" dirty="0">
                  <a:solidFill>
                    <a:prstClr val="white"/>
                  </a:solidFill>
                  <a:latin typeface="Tahoma" pitchFamily="34" charset="0"/>
                  <a:ea typeface="Arial Unicode MS" pitchFamily="34" charset="-128"/>
                  <a:cs typeface="Tahoma" pitchFamily="34" charset="0"/>
                </a:rPr>
                <a:t>การใช้ถ่านหิน</a:t>
              </a:r>
              <a:r>
                <a:rPr lang="en-US" altLang="th-TH" sz="1550" b="1" dirty="0">
                  <a:solidFill>
                    <a:prstClr val="white"/>
                  </a:solidFill>
                  <a:latin typeface="Tahoma" pitchFamily="34" charset="0"/>
                  <a:ea typeface="Arial Unicode MS" pitchFamily="34" charset="-128"/>
                  <a:cs typeface="Tahoma" pitchFamily="34" charset="0"/>
                </a:rPr>
                <a:t>/</a:t>
              </a:r>
              <a:r>
                <a:rPr lang="th-TH" altLang="th-TH" sz="1550" b="1" dirty="0">
                  <a:solidFill>
                    <a:prstClr val="white"/>
                  </a:solidFill>
                  <a:latin typeface="Tahoma" pitchFamily="34" charset="0"/>
                  <a:ea typeface="Arial Unicode MS" pitchFamily="34" charset="-128"/>
                  <a:cs typeface="Tahoma" pitchFamily="34" charset="0"/>
                </a:rPr>
                <a:t>ลิกไนต์</a:t>
              </a:r>
            </a:p>
          </p:txBody>
        </p:sp>
      </p:grpSp>
      <p:sp>
        <p:nvSpPr>
          <p:cNvPr id="124" name="TextBox 123"/>
          <p:cNvSpPr txBox="1"/>
          <p:nvPr/>
        </p:nvSpPr>
        <p:spPr>
          <a:xfrm>
            <a:off x="1907704" y="4201303"/>
            <a:ext cx="1918967" cy="383873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  <a:r>
              <a:rPr lang="en-US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261</a:t>
            </a:r>
            <a:r>
              <a:rPr lang="th-TH" sz="2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KTOE</a:t>
            </a:r>
            <a:endParaRPr lang="th-TH" sz="1400" b="1" dirty="0">
              <a:solidFill>
                <a:srgbClr val="000066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1" name="Rounded Rectangle 140"/>
          <p:cNvSpPr/>
          <p:nvPr/>
        </p:nvSpPr>
        <p:spPr>
          <a:xfrm>
            <a:off x="183637" y="5048661"/>
            <a:ext cx="2300131" cy="1508582"/>
          </a:xfrm>
          <a:prstGeom prst="roundRect">
            <a:avLst>
              <a:gd name="adj" fmla="val 12710"/>
            </a:avLst>
          </a:prstGeom>
          <a:noFill/>
          <a:ln w="31750">
            <a:solidFill>
              <a:srgbClr val="96326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214504" y="5365665"/>
            <a:ext cx="23698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การใช้ถ่านหิน</a:t>
            </a:r>
            <a:r>
              <a:rPr lang="en-US" sz="12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th-TH" sz="12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ลิกไนต์ลดลง โดยเป็นการลดลงจากการใช้ในภาคอุตสาหกรรมลดลง ร้อยละ 17.7 ในขณะที่การใช้ในการผลิตไฟฟ้าเพิ่มขึ้นร้อยละ 6.5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7352808" y="4683823"/>
            <a:ext cx="1611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10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ภาพ = 2</a:t>
            </a:r>
            <a:r>
              <a:rPr lang="en-US" sz="10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00</a:t>
            </a:r>
            <a:r>
              <a:rPr lang="th-TH" sz="10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0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KTOE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555776" y="5328678"/>
            <a:ext cx="875354" cy="199207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pPr algn="r"/>
            <a:r>
              <a:rPr lang="th-TH" sz="12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อุตสาหกรรม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664150" y="6083685"/>
            <a:ext cx="761426" cy="183818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r"/>
            <a:r>
              <a:rPr lang="th-TH" sz="11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ผลิตไฟฟ้า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5441833" y="6100733"/>
            <a:ext cx="841358" cy="260762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51</a:t>
            </a:r>
            <a:r>
              <a:rPr lang="en-US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endParaRPr lang="th-TH" sz="16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5473456" y="5242397"/>
            <a:ext cx="848330" cy="260762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49</a:t>
            </a:r>
            <a:r>
              <a:rPr lang="en-US" sz="16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endParaRPr lang="th-TH" sz="16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67" name="Picture 5" descr="D:\7. Infographic EPPO\Picture icon\Color Icon\Energy_saving_icon-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064" y="6026000"/>
            <a:ext cx="427336" cy="42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User\Desktop\Energy Graph_New\Infographic EPPO\Picture icon\Monthly Report Info\EPPO 2016\6-01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81714" y="2774974"/>
            <a:ext cx="1938444" cy="1014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User\Desktop\Energy Graph_New\Infographic EPPO\Picture icon\Monthly Report Info\EPPO 2016\7-0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231" y="2926508"/>
            <a:ext cx="1792073" cy="85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User\Desktop\Energy Graph_New\Infographic EPPO\Picture icon\Monthly Report Info\EPPO 2016\8-01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26" y="4581128"/>
            <a:ext cx="1230502" cy="55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 16"/>
          <p:cNvGrpSpPr/>
          <p:nvPr/>
        </p:nvGrpSpPr>
        <p:grpSpPr>
          <a:xfrm>
            <a:off x="3563888" y="4647399"/>
            <a:ext cx="154202" cy="2218269"/>
            <a:chOff x="3674047" y="4562335"/>
            <a:chExt cx="154202" cy="2218269"/>
          </a:xfrm>
        </p:grpSpPr>
        <p:sp>
          <p:nvSpPr>
            <p:cNvPr id="221" name="Rectangle 220"/>
            <p:cNvSpPr/>
            <p:nvPr/>
          </p:nvSpPr>
          <p:spPr>
            <a:xfrm rot="5400000">
              <a:off x="3526976" y="5217538"/>
              <a:ext cx="446765" cy="1526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222" name="Rectangle 221"/>
            <p:cNvSpPr/>
            <p:nvPr/>
          </p:nvSpPr>
          <p:spPr>
            <a:xfrm rot="5400000">
              <a:off x="3528556" y="6013221"/>
              <a:ext cx="446764" cy="152623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cxnSp>
          <p:nvCxnSpPr>
            <p:cNvPr id="223" name="Straight Connector 222"/>
            <p:cNvCxnSpPr/>
            <p:nvPr/>
          </p:nvCxnSpPr>
          <p:spPr>
            <a:xfrm>
              <a:off x="3758764" y="4562335"/>
              <a:ext cx="3158" cy="2199476"/>
            </a:xfrm>
            <a:prstGeom prst="line">
              <a:avLst/>
            </a:prstGeom>
            <a:ln w="19050">
              <a:solidFill>
                <a:schemeClr val="bg1">
                  <a:alpha val="9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>
              <a:off x="3714590" y="4581128"/>
              <a:ext cx="3158" cy="2199476"/>
            </a:xfrm>
            <a:prstGeom prst="line">
              <a:avLst/>
            </a:prstGeom>
            <a:ln w="19050">
              <a:solidFill>
                <a:schemeClr val="bg1">
                  <a:alpha val="9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6" name="Group 265"/>
          <p:cNvGrpSpPr/>
          <p:nvPr/>
        </p:nvGrpSpPr>
        <p:grpSpPr>
          <a:xfrm>
            <a:off x="4291639" y="5182080"/>
            <a:ext cx="424377" cy="407160"/>
            <a:chOff x="7257716" y="5115961"/>
            <a:chExt cx="529291" cy="507817"/>
          </a:xfrm>
        </p:grpSpPr>
        <p:sp>
          <p:nvSpPr>
            <p:cNvPr id="267" name="Oval 266"/>
            <p:cNvSpPr/>
            <p:nvPr/>
          </p:nvSpPr>
          <p:spPr>
            <a:xfrm>
              <a:off x="7257716" y="5115961"/>
              <a:ext cx="529291" cy="507817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268" name="Group 267"/>
            <p:cNvGrpSpPr/>
            <p:nvPr/>
          </p:nvGrpSpPr>
          <p:grpSpPr>
            <a:xfrm>
              <a:off x="7335786" y="5199025"/>
              <a:ext cx="364252" cy="314521"/>
              <a:chOff x="7335786" y="5199025"/>
              <a:chExt cx="364252" cy="314521"/>
            </a:xfrm>
          </p:grpSpPr>
          <p:sp>
            <p:nvSpPr>
              <p:cNvPr id="269" name="Rectangle 268"/>
              <p:cNvSpPr/>
              <p:nvPr/>
            </p:nvSpPr>
            <p:spPr>
              <a:xfrm>
                <a:off x="7335787" y="5333091"/>
                <a:ext cx="332557" cy="1788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70" name="Trapezoid 269"/>
              <p:cNvSpPr/>
              <p:nvPr/>
            </p:nvSpPr>
            <p:spPr>
              <a:xfrm>
                <a:off x="7549934" y="5199025"/>
                <a:ext cx="150104" cy="314521"/>
              </a:xfrm>
              <a:prstGeom prst="trapezoid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71" name="Group 270"/>
              <p:cNvGrpSpPr/>
              <p:nvPr/>
            </p:nvGrpSpPr>
            <p:grpSpPr>
              <a:xfrm>
                <a:off x="7335786" y="5289555"/>
                <a:ext cx="217722" cy="47555"/>
                <a:chOff x="7335786" y="5286576"/>
                <a:chExt cx="217722" cy="47555"/>
              </a:xfrm>
            </p:grpSpPr>
            <p:sp>
              <p:nvSpPr>
                <p:cNvPr id="280" name="Right Triangle 279"/>
                <p:cNvSpPr/>
                <p:nvPr/>
              </p:nvSpPr>
              <p:spPr>
                <a:xfrm flipH="1">
                  <a:off x="7335786" y="5288412"/>
                  <a:ext cx="116534" cy="45719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" tIns="7200" rIns="7200" bIns="7200"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81" name="Right Triangle 280"/>
                <p:cNvSpPr/>
                <p:nvPr/>
              </p:nvSpPr>
              <p:spPr>
                <a:xfrm flipH="1">
                  <a:off x="7436974" y="5286576"/>
                  <a:ext cx="116534" cy="45719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" tIns="7200" rIns="7200" bIns="7200"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72" name="Group 271"/>
              <p:cNvGrpSpPr/>
              <p:nvPr/>
            </p:nvGrpSpPr>
            <p:grpSpPr>
              <a:xfrm>
                <a:off x="7365680" y="5354926"/>
                <a:ext cx="186968" cy="47757"/>
                <a:chOff x="7390395" y="5354926"/>
                <a:chExt cx="186968" cy="47757"/>
              </a:xfrm>
            </p:grpSpPr>
            <p:sp>
              <p:nvSpPr>
                <p:cNvPr id="277" name="Rectangle 276"/>
                <p:cNvSpPr/>
                <p:nvPr/>
              </p:nvSpPr>
              <p:spPr>
                <a:xfrm>
                  <a:off x="7390395" y="5356964"/>
                  <a:ext cx="45719" cy="45719"/>
                </a:xfrm>
                <a:prstGeom prst="rect">
                  <a:avLst/>
                </a:prstGeom>
                <a:solidFill>
                  <a:srgbClr val="FF7C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" tIns="7200" rIns="7200" bIns="7200"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8" name="Rectangle 277"/>
                <p:cNvSpPr/>
                <p:nvPr/>
              </p:nvSpPr>
              <p:spPr>
                <a:xfrm>
                  <a:off x="7463294" y="5356078"/>
                  <a:ext cx="45719" cy="45719"/>
                </a:xfrm>
                <a:prstGeom prst="rect">
                  <a:avLst/>
                </a:prstGeom>
                <a:solidFill>
                  <a:srgbClr val="FF7C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" tIns="7200" rIns="7200" bIns="7200"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9" name="Rectangle 278"/>
                <p:cNvSpPr/>
                <p:nvPr/>
              </p:nvSpPr>
              <p:spPr>
                <a:xfrm>
                  <a:off x="7531644" y="5354926"/>
                  <a:ext cx="45719" cy="45719"/>
                </a:xfrm>
                <a:prstGeom prst="rect">
                  <a:avLst/>
                </a:prstGeom>
                <a:solidFill>
                  <a:srgbClr val="FF7C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" tIns="7200" rIns="7200" bIns="7200"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73" name="Group 272"/>
              <p:cNvGrpSpPr/>
              <p:nvPr/>
            </p:nvGrpSpPr>
            <p:grpSpPr>
              <a:xfrm>
                <a:off x="7365680" y="5437908"/>
                <a:ext cx="186968" cy="47757"/>
                <a:chOff x="7390395" y="5354926"/>
                <a:chExt cx="186968" cy="47757"/>
              </a:xfrm>
            </p:grpSpPr>
            <p:sp>
              <p:nvSpPr>
                <p:cNvPr id="274" name="Rectangle 273"/>
                <p:cNvSpPr/>
                <p:nvPr/>
              </p:nvSpPr>
              <p:spPr>
                <a:xfrm>
                  <a:off x="7390395" y="5356964"/>
                  <a:ext cx="45719" cy="45719"/>
                </a:xfrm>
                <a:prstGeom prst="rect">
                  <a:avLst/>
                </a:prstGeom>
                <a:solidFill>
                  <a:srgbClr val="FF7C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" tIns="7200" rIns="7200" bIns="7200"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5" name="Rectangle 274"/>
                <p:cNvSpPr/>
                <p:nvPr/>
              </p:nvSpPr>
              <p:spPr>
                <a:xfrm>
                  <a:off x="7463294" y="5356078"/>
                  <a:ext cx="45719" cy="45719"/>
                </a:xfrm>
                <a:prstGeom prst="rect">
                  <a:avLst/>
                </a:prstGeom>
                <a:solidFill>
                  <a:srgbClr val="FF7C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" tIns="7200" rIns="7200" bIns="7200"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76" name="Rectangle 275"/>
                <p:cNvSpPr/>
                <p:nvPr/>
              </p:nvSpPr>
              <p:spPr>
                <a:xfrm>
                  <a:off x="7531644" y="5354926"/>
                  <a:ext cx="45719" cy="45719"/>
                </a:xfrm>
                <a:prstGeom prst="rect">
                  <a:avLst/>
                </a:prstGeom>
                <a:solidFill>
                  <a:srgbClr val="FF7C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" tIns="7200" rIns="7200" bIns="7200"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grpSp>
        <p:nvGrpSpPr>
          <p:cNvPr id="282" name="Group 281"/>
          <p:cNvGrpSpPr/>
          <p:nvPr/>
        </p:nvGrpSpPr>
        <p:grpSpPr>
          <a:xfrm>
            <a:off x="4795695" y="5190499"/>
            <a:ext cx="424377" cy="407160"/>
            <a:chOff x="7257716" y="5115961"/>
            <a:chExt cx="529291" cy="507817"/>
          </a:xfrm>
        </p:grpSpPr>
        <p:sp>
          <p:nvSpPr>
            <p:cNvPr id="283" name="Oval 282"/>
            <p:cNvSpPr/>
            <p:nvPr/>
          </p:nvSpPr>
          <p:spPr>
            <a:xfrm>
              <a:off x="7257716" y="5115961"/>
              <a:ext cx="529291" cy="507817"/>
            </a:xfrm>
            <a:prstGeom prst="ellipse">
              <a:avLst/>
            </a:pr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grpSp>
          <p:nvGrpSpPr>
            <p:cNvPr id="284" name="Group 283"/>
            <p:cNvGrpSpPr/>
            <p:nvPr/>
          </p:nvGrpSpPr>
          <p:grpSpPr>
            <a:xfrm>
              <a:off x="7335786" y="5199025"/>
              <a:ext cx="364252" cy="314521"/>
              <a:chOff x="7335786" y="5199025"/>
              <a:chExt cx="364252" cy="314521"/>
            </a:xfrm>
          </p:grpSpPr>
          <p:sp>
            <p:nvSpPr>
              <p:cNvPr id="285" name="Rectangle 284"/>
              <p:cNvSpPr/>
              <p:nvPr/>
            </p:nvSpPr>
            <p:spPr>
              <a:xfrm>
                <a:off x="7335787" y="5333091"/>
                <a:ext cx="332557" cy="17888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286" name="Trapezoid 285"/>
              <p:cNvSpPr/>
              <p:nvPr/>
            </p:nvSpPr>
            <p:spPr>
              <a:xfrm>
                <a:off x="7549934" y="5199025"/>
                <a:ext cx="150104" cy="314521"/>
              </a:xfrm>
              <a:prstGeom prst="trapezoid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7200" tIns="7200" rIns="7200" bIns="7200" rtlCol="0" anchor="ctr"/>
              <a:lstStyle/>
              <a:p>
                <a:pPr algn="ctr"/>
                <a:endParaRPr lang="en-US" dirty="0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287" name="Group 286"/>
              <p:cNvGrpSpPr/>
              <p:nvPr/>
            </p:nvGrpSpPr>
            <p:grpSpPr>
              <a:xfrm>
                <a:off x="7335786" y="5289555"/>
                <a:ext cx="217722" cy="47555"/>
                <a:chOff x="7335786" y="5286576"/>
                <a:chExt cx="217722" cy="47555"/>
              </a:xfrm>
            </p:grpSpPr>
            <p:sp>
              <p:nvSpPr>
                <p:cNvPr id="296" name="Right Triangle 295"/>
                <p:cNvSpPr/>
                <p:nvPr/>
              </p:nvSpPr>
              <p:spPr>
                <a:xfrm flipH="1">
                  <a:off x="7335786" y="5288412"/>
                  <a:ext cx="116534" cy="45719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" tIns="7200" rIns="7200" bIns="7200"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7" name="Right Triangle 296"/>
                <p:cNvSpPr/>
                <p:nvPr/>
              </p:nvSpPr>
              <p:spPr>
                <a:xfrm flipH="1">
                  <a:off x="7436974" y="5286576"/>
                  <a:ext cx="116534" cy="45719"/>
                </a:xfrm>
                <a:prstGeom prst="rtTriangl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" tIns="7200" rIns="7200" bIns="7200"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88" name="Group 287"/>
              <p:cNvGrpSpPr/>
              <p:nvPr/>
            </p:nvGrpSpPr>
            <p:grpSpPr>
              <a:xfrm>
                <a:off x="7365680" y="5354926"/>
                <a:ext cx="186968" cy="47757"/>
                <a:chOff x="7390395" y="5354926"/>
                <a:chExt cx="186968" cy="47757"/>
              </a:xfrm>
            </p:grpSpPr>
            <p:sp>
              <p:nvSpPr>
                <p:cNvPr id="293" name="Rectangle 292"/>
                <p:cNvSpPr/>
                <p:nvPr/>
              </p:nvSpPr>
              <p:spPr>
                <a:xfrm>
                  <a:off x="7390395" y="5356964"/>
                  <a:ext cx="45719" cy="45719"/>
                </a:xfrm>
                <a:prstGeom prst="rect">
                  <a:avLst/>
                </a:prstGeom>
                <a:solidFill>
                  <a:srgbClr val="FF7C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" tIns="7200" rIns="7200" bIns="7200"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4" name="Rectangle 293"/>
                <p:cNvSpPr/>
                <p:nvPr/>
              </p:nvSpPr>
              <p:spPr>
                <a:xfrm>
                  <a:off x="7463294" y="5356078"/>
                  <a:ext cx="45719" cy="45719"/>
                </a:xfrm>
                <a:prstGeom prst="rect">
                  <a:avLst/>
                </a:prstGeom>
                <a:solidFill>
                  <a:srgbClr val="FF7C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" tIns="7200" rIns="7200" bIns="7200"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5" name="Rectangle 294"/>
                <p:cNvSpPr/>
                <p:nvPr/>
              </p:nvSpPr>
              <p:spPr>
                <a:xfrm>
                  <a:off x="7531644" y="5354926"/>
                  <a:ext cx="45719" cy="45719"/>
                </a:xfrm>
                <a:prstGeom prst="rect">
                  <a:avLst/>
                </a:prstGeom>
                <a:solidFill>
                  <a:srgbClr val="FF7C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" tIns="7200" rIns="7200" bIns="7200"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289" name="Group 288"/>
              <p:cNvGrpSpPr/>
              <p:nvPr/>
            </p:nvGrpSpPr>
            <p:grpSpPr>
              <a:xfrm>
                <a:off x="7365680" y="5437908"/>
                <a:ext cx="186968" cy="47757"/>
                <a:chOff x="7390395" y="5354926"/>
                <a:chExt cx="186968" cy="47757"/>
              </a:xfrm>
            </p:grpSpPr>
            <p:sp>
              <p:nvSpPr>
                <p:cNvPr id="290" name="Rectangle 289"/>
                <p:cNvSpPr/>
                <p:nvPr/>
              </p:nvSpPr>
              <p:spPr>
                <a:xfrm>
                  <a:off x="7390395" y="5356964"/>
                  <a:ext cx="45719" cy="45719"/>
                </a:xfrm>
                <a:prstGeom prst="rect">
                  <a:avLst/>
                </a:prstGeom>
                <a:solidFill>
                  <a:srgbClr val="FF7C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" tIns="7200" rIns="7200" bIns="7200"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1" name="Rectangle 290"/>
                <p:cNvSpPr/>
                <p:nvPr/>
              </p:nvSpPr>
              <p:spPr>
                <a:xfrm>
                  <a:off x="7463294" y="5356078"/>
                  <a:ext cx="45719" cy="45719"/>
                </a:xfrm>
                <a:prstGeom prst="rect">
                  <a:avLst/>
                </a:prstGeom>
                <a:solidFill>
                  <a:srgbClr val="FF7C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" tIns="7200" rIns="7200" bIns="7200"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292" name="Rectangle 291"/>
                <p:cNvSpPr/>
                <p:nvPr/>
              </p:nvSpPr>
              <p:spPr>
                <a:xfrm>
                  <a:off x="7531644" y="5354926"/>
                  <a:ext cx="45719" cy="45719"/>
                </a:xfrm>
                <a:prstGeom prst="rect">
                  <a:avLst/>
                </a:prstGeom>
                <a:solidFill>
                  <a:srgbClr val="FF7C8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7200" tIns="7200" rIns="7200" bIns="7200" rtlCol="0" anchor="ctr"/>
                <a:lstStyle/>
                <a:p>
                  <a:pPr algn="ctr"/>
                  <a:endParaRPr lang="en-US" dirty="0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grpSp>
        <p:nvGrpSpPr>
          <p:cNvPr id="251" name="Group 250"/>
          <p:cNvGrpSpPr/>
          <p:nvPr/>
        </p:nvGrpSpPr>
        <p:grpSpPr>
          <a:xfrm>
            <a:off x="3784812" y="4155033"/>
            <a:ext cx="1433221" cy="430143"/>
            <a:chOff x="5543727" y="977393"/>
            <a:chExt cx="1433221" cy="430143"/>
          </a:xfrm>
        </p:grpSpPr>
        <p:sp>
          <p:nvSpPr>
            <p:cNvPr id="252" name="TextBox 251"/>
            <p:cNvSpPr txBox="1"/>
            <p:nvPr/>
          </p:nvSpPr>
          <p:spPr>
            <a:xfrm>
              <a:off x="6106404" y="1023663"/>
              <a:ext cx="870544" cy="383873"/>
            </a:xfrm>
            <a:prstGeom prst="rect">
              <a:avLst/>
            </a:prstGeom>
            <a:noFill/>
          </p:spPr>
          <p:txBody>
            <a:bodyPr wrap="none" lIns="7200" tIns="7200" rIns="7200" bIns="7200" rtlCol="0">
              <a:spAutoFit/>
            </a:bodyPr>
            <a:lstStyle/>
            <a:p>
              <a:r>
                <a:rPr lang="en-US" sz="2400" b="1" dirty="0">
                  <a:solidFill>
                    <a:srgbClr val="C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7.0%</a:t>
              </a:r>
              <a:endParaRPr lang="th-TH" sz="2400" b="1" dirty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263" name="Striped Right Arrow 262"/>
            <p:cNvSpPr/>
            <p:nvPr/>
          </p:nvSpPr>
          <p:spPr>
            <a:xfrm rot="5400000">
              <a:off x="5572946" y="948174"/>
              <a:ext cx="414481" cy="472919"/>
            </a:xfrm>
            <a:prstGeom prst="stripedRightArrow">
              <a:avLst/>
            </a:prstGeom>
            <a:solidFill>
              <a:srgbClr val="C000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>
                <a:solidFill>
                  <a:srgbClr val="C00000"/>
                </a:solidFill>
              </a:endParaRPr>
            </a:p>
          </p:txBody>
        </p:sp>
      </p:grpSp>
      <p:sp>
        <p:nvSpPr>
          <p:cNvPr id="364" name="TextBox 363"/>
          <p:cNvSpPr txBox="1"/>
          <p:nvPr/>
        </p:nvSpPr>
        <p:spPr>
          <a:xfrm>
            <a:off x="6537482" y="6557243"/>
            <a:ext cx="244509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900" i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หมายเหตุ</a:t>
            </a:r>
            <a:r>
              <a:rPr lang="en-US" sz="9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th-TH" sz="900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เทียบกับช่วงเดียวกันของปีก่อน</a:t>
            </a:r>
          </a:p>
        </p:txBody>
      </p:sp>
      <p:pic>
        <p:nvPicPr>
          <p:cNvPr id="386" name="Picture 2" descr="D:\7. Infographic EPPO\Picture icon\Color Icon\Industry-2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174571"/>
            <a:ext cx="442223" cy="43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5" name="TextBox 194"/>
          <p:cNvSpPr txBox="1"/>
          <p:nvPr/>
        </p:nvSpPr>
        <p:spPr>
          <a:xfrm>
            <a:off x="7380312" y="559313"/>
            <a:ext cx="1611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</a:t>
            </a:r>
            <a:r>
              <a:rPr lang="th-TH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ม.ค. 2566</a:t>
            </a:r>
          </a:p>
        </p:txBody>
      </p:sp>
      <p:sp>
        <p:nvSpPr>
          <p:cNvPr id="185" name="TextBox 184"/>
          <p:cNvSpPr txBox="1"/>
          <p:nvPr/>
        </p:nvSpPr>
        <p:spPr>
          <a:xfrm>
            <a:off x="5076056" y="2746643"/>
            <a:ext cx="849706" cy="260762"/>
          </a:xfrm>
          <a:prstGeom prst="rect">
            <a:avLst/>
          </a:prstGeom>
          <a:noFill/>
        </p:spPr>
        <p:txBody>
          <a:bodyPr wrap="none" lIns="7200" tIns="7200" rIns="7200" bIns="7200" rtlCol="0">
            <a:spAutoFit/>
          </a:bodyPr>
          <a:lstStyle/>
          <a:p>
            <a:r>
              <a:rPr lang="th-TH" sz="16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218.5</a:t>
            </a:r>
            <a:r>
              <a:rPr lang="en-US" sz="16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  <a:endParaRPr lang="th-TH" sz="1600" b="1" dirty="0">
              <a:solidFill>
                <a:srgbClr val="0066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80" name="Group 179"/>
          <p:cNvGrpSpPr/>
          <p:nvPr/>
        </p:nvGrpSpPr>
        <p:grpSpPr>
          <a:xfrm>
            <a:off x="5627728" y="1051619"/>
            <a:ext cx="1561985" cy="383873"/>
            <a:chOff x="5610530" y="1023663"/>
            <a:chExt cx="1561985" cy="383873"/>
          </a:xfrm>
        </p:grpSpPr>
        <p:sp>
          <p:nvSpPr>
            <p:cNvPr id="181" name="TextBox 180"/>
            <p:cNvSpPr txBox="1"/>
            <p:nvPr/>
          </p:nvSpPr>
          <p:spPr>
            <a:xfrm>
              <a:off x="6106404" y="1023663"/>
              <a:ext cx="1066111" cy="383873"/>
            </a:xfrm>
            <a:prstGeom prst="rect">
              <a:avLst/>
            </a:prstGeom>
            <a:noFill/>
          </p:spPr>
          <p:txBody>
            <a:bodyPr wrap="none" lIns="7200" tIns="7200" rIns="7200" bIns="7200" rtlCol="0">
              <a:spAutoFit/>
            </a:bodyPr>
            <a:lstStyle/>
            <a:p>
              <a:r>
                <a:rPr lang="th-TH" sz="2400" b="1" dirty="0">
                  <a:solidFill>
                    <a:srgbClr val="00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77.8</a:t>
              </a:r>
              <a:r>
                <a:rPr lang="en-US" sz="2400" b="1" dirty="0">
                  <a:solidFill>
                    <a:srgbClr val="0066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%</a:t>
              </a:r>
              <a:endParaRPr lang="th-TH" sz="2400" b="1" dirty="0">
                <a:solidFill>
                  <a:srgbClr val="00660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82" name="Striped Right Arrow 181"/>
            <p:cNvSpPr/>
            <p:nvPr/>
          </p:nvSpPr>
          <p:spPr>
            <a:xfrm rot="5400000" flipH="1">
              <a:off x="5640204" y="997361"/>
              <a:ext cx="380501" cy="439849"/>
            </a:xfrm>
            <a:prstGeom prst="stripedRightArrow">
              <a:avLst/>
            </a:prstGeom>
            <a:solidFill>
              <a:srgbClr val="00660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" tIns="7200" rIns="7200" bIns="7200"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3" name="TextBox 182"/>
          <p:cNvSpPr txBox="1"/>
          <p:nvPr/>
        </p:nvSpPr>
        <p:spPr>
          <a:xfrm>
            <a:off x="4206592" y="2413452"/>
            <a:ext cx="1876285" cy="229984"/>
          </a:xfrm>
          <a:prstGeom prst="rect">
            <a:avLst/>
          </a:prstGeom>
          <a:noFill/>
        </p:spPr>
        <p:txBody>
          <a:bodyPr wrap="square" lIns="7200" tIns="7200" rIns="7200" bIns="7200" rtlCol="0">
            <a:spAutoFit/>
          </a:bodyPr>
          <a:lstStyle/>
          <a:p>
            <a:pPr algn="ctr"/>
            <a:r>
              <a:rPr lang="th-TH" sz="140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2,113 </a:t>
            </a:r>
            <a:r>
              <a:rPr lang="th-TH" sz="1050" b="1" dirty="0">
                <a:solidFill>
                  <a:srgbClr val="000066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พันตัน</a:t>
            </a:r>
          </a:p>
        </p:txBody>
      </p:sp>
      <p:sp>
        <p:nvSpPr>
          <p:cNvPr id="231" name="Striped Right Arrow 230"/>
          <p:cNvSpPr/>
          <p:nvPr/>
        </p:nvSpPr>
        <p:spPr>
          <a:xfrm rot="16200000" flipH="1">
            <a:off x="622093" y="2733085"/>
            <a:ext cx="403075" cy="430196"/>
          </a:xfrm>
          <a:prstGeom prst="stripedRight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endParaRPr lang="en-US">
              <a:solidFill>
                <a:srgbClr val="006600"/>
              </a:solidFill>
            </a:endParaRPr>
          </a:p>
        </p:txBody>
      </p:sp>
      <p:sp>
        <p:nvSpPr>
          <p:cNvPr id="232" name="Striped Right Arrow 231"/>
          <p:cNvSpPr/>
          <p:nvPr/>
        </p:nvSpPr>
        <p:spPr>
          <a:xfrm rot="5400000" flipH="1">
            <a:off x="4620812" y="2670753"/>
            <a:ext cx="371435" cy="413024"/>
          </a:xfrm>
          <a:prstGeom prst="stripedRightArrow">
            <a:avLst/>
          </a:prstGeom>
          <a:solidFill>
            <a:srgbClr val="0066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" tIns="7200" rIns="7200" bIns="7200" rtlCol="0" anchor="ctr"/>
          <a:lstStyle/>
          <a:p>
            <a:pPr algn="ctr"/>
            <a:endParaRPr lang="en-US">
              <a:solidFill>
                <a:srgbClr val="006600"/>
              </a:solidFill>
            </a:endParaRPr>
          </a:p>
        </p:txBody>
      </p:sp>
      <p:sp>
        <p:nvSpPr>
          <p:cNvPr id="233" name="Rounded Rectangle 232"/>
          <p:cNvSpPr/>
          <p:nvPr/>
        </p:nvSpPr>
        <p:spPr>
          <a:xfrm>
            <a:off x="2030442" y="1709191"/>
            <a:ext cx="2317047" cy="1134757"/>
          </a:xfrm>
          <a:prstGeom prst="roundRect">
            <a:avLst>
              <a:gd name="adj" fmla="val 12710"/>
            </a:avLst>
          </a:prstGeom>
          <a:noFill/>
          <a:ln w="31750">
            <a:solidFill>
              <a:srgbClr val="96326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2059121" y="1853208"/>
            <a:ext cx="2302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2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การผลิตในประเทศ คงเหลือแต่แหล่งแม่เมาะ จังหวัดลำปาง เนื่องจากแหล่งอื่นๆ หมดอายุประทานบัตร</a:t>
            </a:r>
          </a:p>
        </p:txBody>
      </p:sp>
      <p:pic>
        <p:nvPicPr>
          <p:cNvPr id="193" name="Picture 5" descr="D:\7. Infographic EPPO\Picture icon\Color Icon\Energy_saving_icon-3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707" b="1102"/>
          <a:stretch/>
        </p:blipFill>
        <p:spPr bwMode="auto">
          <a:xfrm>
            <a:off x="4716016" y="6026000"/>
            <a:ext cx="434625" cy="422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5" descr="D:\7. Infographic EPPO\Picture icon\Color Icon\Energy_saving_icon-3.png">
            <a:extLst>
              <a:ext uri="{FF2B5EF4-FFF2-40B4-BE49-F238E27FC236}">
                <a16:creationId xmlns:a16="http://schemas.microsoft.com/office/drawing/2014/main" xmlns="" id="{10607830-8393-410F-8F8D-24477AD08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6021288"/>
            <a:ext cx="427336" cy="427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" name="Picture 5" descr="D:\7. Infographic EPPO\Picture icon\Color Icon\Energy_saving_icon-3.png">
            <a:extLst>
              <a:ext uri="{FF2B5EF4-FFF2-40B4-BE49-F238E27FC236}">
                <a16:creationId xmlns:a16="http://schemas.microsoft.com/office/drawing/2014/main" xmlns="" id="{8470E022-3DCE-4222-9DC6-3FFCC00167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59230" b="-1104"/>
          <a:stretch/>
        </p:blipFill>
        <p:spPr bwMode="auto">
          <a:xfrm>
            <a:off x="5148064" y="6021288"/>
            <a:ext cx="17422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0E43FBFE-06BE-469D-A556-203AB2208593}"/>
              </a:ext>
            </a:extLst>
          </p:cNvPr>
          <p:cNvSpPr/>
          <p:nvPr/>
        </p:nvSpPr>
        <p:spPr>
          <a:xfrm>
            <a:off x="6295510" y="2286658"/>
            <a:ext cx="27426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**ทั้งนี้การเติบโตของการนำเข้าถ่านหินเดือน ม.ค. 66 ค่อนข้างสูงเนื่องจากฐานการนำเข้าถ่านหินในเดือน ม.ค. 65 ค่าค่อนข้างต่ำ อยู่ที่ 663 พันตัน</a:t>
            </a:r>
            <a:endParaRPr 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5990D45-A665-4D22-BEA7-73CD1D35759B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r="69050" b="4885"/>
          <a:stretch/>
        </p:blipFill>
        <p:spPr>
          <a:xfrm>
            <a:off x="5322290" y="5190499"/>
            <a:ext cx="132078" cy="388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567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h-TH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Cordia New" panose="020B0304020202020204" pitchFamily="34" charset="-34"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018186647"/>
              </p:ext>
            </p:extLst>
          </p:nvPr>
        </p:nvGraphicFramePr>
        <p:xfrm>
          <a:off x="5220072" y="1720755"/>
          <a:ext cx="446449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702944" y="5293859"/>
            <a:ext cx="3123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รวมทั้งสิ้น </a:t>
            </a:r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3,229 </a:t>
            </a:r>
            <a:r>
              <a:rPr kumimoji="0" lang="th-TH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พันตัน</a:t>
            </a: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341343" y="38817"/>
            <a:ext cx="69342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การจัดหาถ่านหิน/ลิกไนต์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218311" y="3130989"/>
            <a:ext cx="30336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พันตัน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436096" y="1191732"/>
            <a:ext cx="36894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สัดส่วนการจัดหา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ถ่านหิน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kumimoji="0" lang="th-TH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ลิกไนต์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60058" y="6195369"/>
            <a:ext cx="30438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หมายเหตุ</a:t>
            </a: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:  </a:t>
            </a:r>
            <a:r>
              <a:rPr kumimoji="0" lang="th-TH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อื่นๆ หมายถึง ลิกไนต์ของเหมืองเอกชน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ภายในประเทศที่ไม่ใช่เหมืองแม่เมาะ</a:t>
            </a: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2982439782"/>
              </p:ext>
            </p:extLst>
          </p:nvPr>
        </p:nvGraphicFramePr>
        <p:xfrm>
          <a:off x="477293" y="1499592"/>
          <a:ext cx="4922937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208259" y="4433509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36%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187624" y="2678723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63%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38586" y="3853093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865941" y="4482478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39%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88139" y="2924944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61%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96236" y="3273867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kumimoji="0" lang="th-TH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883447" y="3853093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43092" y="4482476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7%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40929" y="2992206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3%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07431" y="6404608"/>
            <a:ext cx="485049" cy="336760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07653-756C-4964-8F69-7810C956AD0D}" type="slidenum">
              <a:rPr kumimoji="0" lang="th-TH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h-TH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42" name="Group 41"/>
          <p:cNvGrpSpPr/>
          <p:nvPr/>
        </p:nvGrpSpPr>
        <p:grpSpPr>
          <a:xfrm>
            <a:off x="670435" y="6045038"/>
            <a:ext cx="4536505" cy="555562"/>
            <a:chOff x="605786" y="6093296"/>
            <a:chExt cx="3606174" cy="555562"/>
          </a:xfrm>
        </p:grpSpPr>
        <p:sp>
          <p:nvSpPr>
            <p:cNvPr id="43" name="Rounded Rectangle 42"/>
            <p:cNvSpPr/>
            <p:nvPr/>
          </p:nvSpPr>
          <p:spPr>
            <a:xfrm>
              <a:off x="605786" y="6093296"/>
              <a:ext cx="3606174" cy="555562"/>
            </a:xfrm>
            <a:prstGeom prst="roundRect">
              <a:avLst>
                <a:gd name="adj" fmla="val 32270"/>
              </a:avLst>
            </a:prstGeom>
            <a:solidFill>
              <a:srgbClr val="B5AC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657802" y="6149222"/>
              <a:ext cx="3491818" cy="445734"/>
            </a:xfrm>
            <a:prstGeom prst="roundRect">
              <a:avLst>
                <a:gd name="adj" fmla="val 3227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1187624" y="6183067"/>
            <a:ext cx="40718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การจัดหาถ่านหิน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kumimoji="0" lang="th-TH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ลิกไนต์          </a:t>
            </a:r>
            <a:r>
              <a:rPr lang="th-TH" sz="1400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77.8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400" b="1" i="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7" name="Picture 2" descr="D:\7. Infographic EPPO\Picture icon\Color Icon\aceK8r9ri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02" y="5853553"/>
            <a:ext cx="1077937" cy="910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4678009" y="5015739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65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675396" y="5170748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35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536141" y="4482477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36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536141" y="2981527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4%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Striped Right Arrow 54"/>
          <p:cNvSpPr/>
          <p:nvPr/>
        </p:nvSpPr>
        <p:spPr>
          <a:xfrm rot="16200000">
            <a:off x="3410316" y="6165715"/>
            <a:ext cx="359930" cy="359108"/>
          </a:xfrm>
          <a:prstGeom prst="stripedRightArrow">
            <a:avLst/>
          </a:prstGeom>
          <a:solidFill>
            <a:srgbClr val="00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xmlns="" id="{C35195AB-CFE0-4D60-BB5F-C7EA3A147E40}"/>
              </a:ext>
            </a:extLst>
          </p:cNvPr>
          <p:cNvSpPr txBox="1"/>
          <p:nvPr/>
        </p:nvSpPr>
        <p:spPr>
          <a:xfrm>
            <a:off x="7410755" y="480582"/>
            <a:ext cx="1611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</a:t>
            </a:r>
            <a:r>
              <a:rPr lang="th-TH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ม.ค. 2566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8818627A-0F02-4493-9CC8-C15DFE1BE2A6}"/>
              </a:ext>
            </a:extLst>
          </p:cNvPr>
          <p:cNvSpPr txBox="1"/>
          <p:nvPr/>
        </p:nvSpPr>
        <p:spPr>
          <a:xfrm>
            <a:off x="3916074" y="3044389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3243A774-92DC-41E1-9D8C-D3ACD2BB325B}"/>
              </a:ext>
            </a:extLst>
          </p:cNvPr>
          <p:cNvSpPr txBox="1"/>
          <p:nvPr/>
        </p:nvSpPr>
        <p:spPr>
          <a:xfrm>
            <a:off x="3933539" y="4483481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kumimoji="0" lang="th-TH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51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4827" y="-23616"/>
            <a:ext cx="9172475" cy="950630"/>
            <a:chOff x="-14827" y="-23616"/>
            <a:chExt cx="9172475" cy="950630"/>
          </a:xfrm>
          <a:solidFill>
            <a:srgbClr val="008080"/>
          </a:solidFill>
        </p:grpSpPr>
        <p:sp>
          <p:nvSpPr>
            <p:cNvPr id="8" name="Rectangle 7"/>
            <p:cNvSpPr/>
            <p:nvPr/>
          </p:nvSpPr>
          <p:spPr>
            <a:xfrm>
              <a:off x="-14827" y="-23616"/>
              <a:ext cx="9172475" cy="95063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solidFill>
                  <a:prstClr val="white"/>
                </a:solidFill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-14827" y="843889"/>
              <a:ext cx="9158827" cy="0"/>
            </a:xfrm>
            <a:prstGeom prst="line">
              <a:avLst/>
            </a:prstGeom>
            <a:grpFill/>
            <a:ln w="4762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-12555" y="777868"/>
              <a:ext cx="9158827" cy="0"/>
            </a:xfrm>
            <a:prstGeom prst="line">
              <a:avLst/>
            </a:prstGeom>
            <a:grpFill/>
            <a:ln w="158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213410384"/>
              </p:ext>
            </p:extLst>
          </p:nvPr>
        </p:nvGraphicFramePr>
        <p:xfrm>
          <a:off x="5220072" y="1803880"/>
          <a:ext cx="4464496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840848" y="5499557"/>
            <a:ext cx="3123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รวมทั้งสิ้น 1,261 </a:t>
            </a:r>
            <a:r>
              <a:rPr lang="en-US" sz="16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KTOE</a:t>
            </a:r>
            <a:endParaRPr lang="th-TH" sz="16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446112" y="124618"/>
            <a:ext cx="69342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Tahoma" pitchFamily="34" charset="0"/>
                <a:cs typeface="Tahoma" pitchFamily="34" charset="0"/>
              </a:defRPr>
            </a:lvl9pPr>
          </a:lstStyle>
          <a:p>
            <a:r>
              <a:rPr lang="th-TH" altLang="th-TH" sz="2800" dirty="0">
                <a:solidFill>
                  <a:prstClr val="white"/>
                </a:solidFill>
              </a:rPr>
              <a:t>การใช้ถ่านหิน/ลิกไนต์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436096" y="1274857"/>
            <a:ext cx="36894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7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สัดส่วนการใช้</a:t>
            </a:r>
          </a:p>
          <a:p>
            <a:pPr algn="ctr"/>
            <a:r>
              <a:rPr lang="th-TH" sz="17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ถ่านหิน</a:t>
            </a:r>
            <a:r>
              <a:rPr lang="en-US" sz="17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7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ลิกไนต์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-1435276" y="3290500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พันตันเทียบเท่าน้ำมันดิบ (</a:t>
            </a:r>
            <a:r>
              <a:rPr lang="en-US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KTOE</a:t>
            </a:r>
            <a:r>
              <a:rPr lang="th-TH" sz="12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graphicFrame>
        <p:nvGraphicFramePr>
          <p:cNvPr id="20" name="Chart 19"/>
          <p:cNvGraphicFramePr/>
          <p:nvPr>
            <p:extLst>
              <p:ext uri="{D42A27DB-BD31-4B8C-83A1-F6EECF244321}">
                <p14:modId xmlns:p14="http://schemas.microsoft.com/office/powerpoint/2010/main" val="350443142"/>
              </p:ext>
            </p:extLst>
          </p:nvPr>
        </p:nvGraphicFramePr>
        <p:xfrm>
          <a:off x="440248" y="1504544"/>
          <a:ext cx="4922937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199500" y="4293096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46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99499" y="2583473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54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891303" y="4077072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903177" y="2318683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51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61470" y="4334907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47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64425" y="2534707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53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32222" y="4149080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5%</a:t>
            </a:r>
            <a:endParaRPr lang="th-TH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55000" y="2348880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5%</a:t>
            </a:r>
            <a:endParaRPr lang="th-TH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65753" y="3379718"/>
            <a:ext cx="1332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th-TH" sz="2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66*</a:t>
            </a:r>
            <a:endParaRPr lang="en-US" sz="24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918099" y="4315598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51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913698" y="2462699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5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407431" y="6404608"/>
            <a:ext cx="485049" cy="336760"/>
          </a:xfrm>
        </p:spPr>
        <p:txBody>
          <a:bodyPr/>
          <a:lstStyle/>
          <a:p>
            <a:pPr algn="r">
              <a:defRPr/>
            </a:pPr>
            <a:fld id="{C4B07653-756C-4964-8F69-7810C956AD0D}" type="slidenum">
              <a:rPr lang="th-TH" smtClean="0">
                <a:solidFill>
                  <a:prstClr val="black">
                    <a:tint val="75000"/>
                  </a:prst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pPr algn="r">
                <a:defRPr/>
              </a:pPr>
              <a:t>4</a:t>
            </a:fld>
            <a:endParaRPr lang="th-TH" dirty="0">
              <a:solidFill>
                <a:prstClr val="black">
                  <a:tint val="75000"/>
                </a:prst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685387" y="6042934"/>
            <a:ext cx="4381015" cy="555562"/>
            <a:chOff x="605786" y="6093296"/>
            <a:chExt cx="3606174" cy="555562"/>
          </a:xfrm>
        </p:grpSpPr>
        <p:sp>
          <p:nvSpPr>
            <p:cNvPr id="37" name="Rounded Rectangle 36"/>
            <p:cNvSpPr/>
            <p:nvPr/>
          </p:nvSpPr>
          <p:spPr>
            <a:xfrm>
              <a:off x="605786" y="6093296"/>
              <a:ext cx="3606174" cy="555562"/>
            </a:xfrm>
            <a:prstGeom prst="roundRect">
              <a:avLst>
                <a:gd name="adj" fmla="val 32270"/>
              </a:avLst>
            </a:prstGeom>
            <a:solidFill>
              <a:srgbClr val="B5AC7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57802" y="6149222"/>
              <a:ext cx="3491818" cy="445734"/>
            </a:xfrm>
            <a:prstGeom prst="roundRect">
              <a:avLst>
                <a:gd name="adj" fmla="val 32270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39" name="TextBox 38"/>
          <p:cNvSpPr txBox="1"/>
          <p:nvPr/>
        </p:nvSpPr>
        <p:spPr>
          <a:xfrm>
            <a:off x="1301308" y="6159317"/>
            <a:ext cx="39187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การใช้ถ่านหิน</a:t>
            </a:r>
            <a:r>
              <a:rPr lang="en-US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th-TH" sz="14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ลิกไนต์         </a:t>
            </a:r>
            <a:r>
              <a:rPr lang="th-TH" sz="1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7.0</a:t>
            </a:r>
            <a:r>
              <a:rPr lang="en-US" sz="16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400" b="1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1" name="Picture 3" descr="D:\7. Infographic EPPO\Picture icon\Color Icon\pict--minecart-with-coal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351" y="5859845"/>
            <a:ext cx="1056957" cy="921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TextBox 33"/>
          <p:cNvSpPr txBox="1"/>
          <p:nvPr/>
        </p:nvSpPr>
        <p:spPr>
          <a:xfrm>
            <a:off x="4616882" y="4917630"/>
            <a:ext cx="62885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5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49</a:t>
            </a:r>
            <a:r>
              <a:rPr lang="en-US" sz="9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9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658740" y="5091311"/>
            <a:ext cx="62885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51</a:t>
            </a:r>
            <a:r>
              <a:rPr lang="en-US" sz="1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%</a:t>
            </a:r>
            <a:endParaRPr lang="th-TH" sz="1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6" name="Striped Right Arrow 45"/>
          <p:cNvSpPr/>
          <p:nvPr/>
        </p:nvSpPr>
        <p:spPr>
          <a:xfrm rot="16200000" flipH="1">
            <a:off x="3244643" y="6155011"/>
            <a:ext cx="338521" cy="359108"/>
          </a:xfrm>
          <a:prstGeom prst="striped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FA700D2B-E900-4967-934C-821E10E6642E}"/>
              </a:ext>
            </a:extLst>
          </p:cNvPr>
          <p:cNvSpPr txBox="1"/>
          <p:nvPr/>
        </p:nvSpPr>
        <p:spPr>
          <a:xfrm>
            <a:off x="7410755" y="480582"/>
            <a:ext cx="16116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 </a:t>
            </a:r>
            <a:r>
              <a:rPr lang="th-TH" sz="1200" dirty="0">
                <a:solidFill>
                  <a:prstClr val="white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ม.ค. 2566</a:t>
            </a:r>
          </a:p>
        </p:txBody>
      </p:sp>
    </p:spTree>
    <p:extLst>
      <p:ext uri="{BB962C8B-B14F-4D97-AF65-F5344CB8AC3E}">
        <p14:creationId xmlns:p14="http://schemas.microsoft.com/office/powerpoint/2010/main" val="2603007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7767</TotalTime>
  <Words>322</Words>
  <Application>Microsoft Office PowerPoint</Application>
  <PresentationFormat>On-screen Show (4:3)</PresentationFormat>
  <Paragraphs>77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ถ่านหิน/ลิกไนต์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Wachira Jitpranee</dc:creator>
  <cp:lastModifiedBy>Bubpha Kunathai</cp:lastModifiedBy>
  <cp:revision>1047</cp:revision>
  <cp:lastPrinted>2021-03-24T08:05:45Z</cp:lastPrinted>
  <dcterms:created xsi:type="dcterms:W3CDTF">2016-03-30T06:07:10Z</dcterms:created>
  <dcterms:modified xsi:type="dcterms:W3CDTF">2023-03-22T09:26:43Z</dcterms:modified>
</cp:coreProperties>
</file>