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3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4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15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16.xml" ContentType="application/vnd.openxmlformats-officedocument.presentationml.notesSlide+xml"/>
  <Override PartName="/ppt/charts/chart65.xml" ContentType="application/vnd.openxmlformats-officedocument.drawingml.chart+xml"/>
  <Override PartName="/ppt/drawings/drawing1.xml" ContentType="application/vnd.openxmlformats-officedocument.drawingml.chartshapes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17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drawings/drawing2.xml" ContentType="application/vnd.openxmlformats-officedocument.drawingml.chartshapes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18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19.xml" ContentType="application/vnd.openxmlformats-officedocument.presentationml.notesSlide+xml"/>
  <Override PartName="/ppt/charts/chart83.xml" ContentType="application/vnd.openxmlformats-officedocument.drawingml.chart+xml"/>
  <Override PartName="/ppt/notesSlides/notesSlide20.xml" ContentType="application/vnd.openxmlformats-officedocument.presentationml.notesSlide+xml"/>
  <Override PartName="/ppt/charts/chart8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5.xml" ContentType="application/vnd.openxmlformats-officedocument.drawingml.chart+xml"/>
  <Override PartName="/ppt/notesSlides/notesSlide24.xml" ContentType="application/vnd.openxmlformats-officedocument.presentationml.notesSlide+xml"/>
  <Override PartName="/ppt/charts/chart86.xml" ContentType="application/vnd.openxmlformats-officedocument.drawingml.chart+xml"/>
  <Override PartName="/ppt/notesSlides/notesSlide25.xml" ContentType="application/vnd.openxmlformats-officedocument.presentationml.notesSlide+xml"/>
  <Override PartName="/ppt/charts/chart87.xml" ContentType="application/vnd.openxmlformats-officedocument.drawingml.chart+xml"/>
  <Override PartName="/ppt/notesSlides/notesSlide26.xml" ContentType="application/vnd.openxmlformats-officedocument.presentationml.notesSlide+xml"/>
  <Override PartName="/ppt/charts/chart88.xml" ContentType="application/vnd.openxmlformats-officedocument.drawingml.chart+xml"/>
  <Override PartName="/ppt/notesSlides/notesSlide27.xml" ContentType="application/vnd.openxmlformats-officedocument.presentationml.notesSlide+xml"/>
  <Override PartName="/ppt/charts/chart89.xml" ContentType="application/vnd.openxmlformats-officedocument.drawingml.chart+xml"/>
  <Override PartName="/ppt/notesSlides/notesSlide28.xml" ContentType="application/vnd.openxmlformats-officedocument.presentationml.notesSlide+xml"/>
  <Override PartName="/ppt/charts/chart90.xml" ContentType="application/vnd.openxmlformats-officedocument.drawingml.chart+xml"/>
  <Override PartName="/ppt/drawings/drawing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91.xml" ContentType="application/vnd.openxmlformats-officedocument.drawingml.chart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92.xml" ContentType="application/vnd.openxmlformats-officedocument.drawingml.chart+xml"/>
  <Override PartName="/ppt/notesSlides/notesSlide31.xml" ContentType="application/vnd.openxmlformats-officedocument.presentationml.notesSlide+xml"/>
  <Override PartName="/ppt/charts/chart93.xml" ContentType="application/vnd.openxmlformats-officedocument.drawingml.chart+xml"/>
  <Override PartName="/ppt/notesSlides/notesSlide32.xml" ContentType="application/vnd.openxmlformats-officedocument.presentationml.notesSlide+xml"/>
  <Override PartName="/ppt/charts/chart94.xml" ContentType="application/vnd.openxmlformats-officedocument.drawingml.chart+xml"/>
  <Override PartName="/ppt/notesSlides/notesSlide33.xml" ContentType="application/vnd.openxmlformats-officedocument.presentationml.notesSlide+xml"/>
  <Override PartName="/ppt/charts/chart95.xml" ContentType="application/vnd.openxmlformats-officedocument.drawingml.chart+xml"/>
  <Override PartName="/ppt/notesSlides/notesSlide34.xml" ContentType="application/vnd.openxmlformats-officedocument.presentationml.notesSlide+xml"/>
  <Override PartName="/ppt/charts/chart9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97.xml" ContentType="application/vnd.openxmlformats-officedocument.drawingml.chart+xml"/>
  <Override PartName="/ppt/notesSlides/notesSlide38.xml" ContentType="application/vnd.openxmlformats-officedocument.presentationml.notesSlide+xml"/>
  <Override PartName="/ppt/charts/chart98.xml" ContentType="application/vnd.openxmlformats-officedocument.drawingml.chart+xml"/>
  <Override PartName="/ppt/notesSlides/notesSlide39.xml" ContentType="application/vnd.openxmlformats-officedocument.presentationml.notesSlide+xml"/>
  <Override PartName="/ppt/charts/chart99.xml" ContentType="application/vnd.openxmlformats-officedocument.drawingml.chart+xml"/>
  <Override PartName="/ppt/notesSlides/notesSlide40.xml" ContentType="application/vnd.openxmlformats-officedocument.presentationml.notesSlide+xml"/>
  <Override PartName="/ppt/charts/chart100.xml" ContentType="application/vnd.openxmlformats-officedocument.drawingml.chart+xml"/>
  <Override PartName="/ppt/notesSlides/notesSlide41.xml" ContentType="application/vnd.openxmlformats-officedocument.presentationml.notesSlide+xml"/>
  <Override PartName="/ppt/charts/chart101.xml" ContentType="application/vnd.openxmlformats-officedocument.drawingml.chart+xml"/>
  <Override PartName="/ppt/notesSlides/notesSlide42.xml" ContentType="application/vnd.openxmlformats-officedocument.presentationml.notesSlide+xml"/>
  <Override PartName="/ppt/charts/chart102.xml" ContentType="application/vnd.openxmlformats-officedocument.drawingml.chart+xml"/>
  <Override PartName="/ppt/notesSlides/notesSlide43.xml" ContentType="application/vnd.openxmlformats-officedocument.presentationml.notesSlide+xml"/>
  <Override PartName="/ppt/charts/chart103.xml" ContentType="application/vnd.openxmlformats-officedocument.drawingml.chart+xml"/>
  <Override PartName="/ppt/notesSlides/notesSlide44.xml" ContentType="application/vnd.openxmlformats-officedocument.presentationml.notesSlide+xml"/>
  <Override PartName="/ppt/charts/chart104.xml" ContentType="application/vnd.openxmlformats-officedocument.drawingml.chart+xml"/>
  <Override PartName="/ppt/drawings/drawing5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105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395" r:id="rId2"/>
    <p:sldId id="944" r:id="rId3"/>
    <p:sldId id="945" r:id="rId4"/>
    <p:sldId id="946" r:id="rId5"/>
    <p:sldId id="947" r:id="rId6"/>
    <p:sldId id="948" r:id="rId7"/>
    <p:sldId id="949" r:id="rId8"/>
    <p:sldId id="950" r:id="rId9"/>
    <p:sldId id="265" r:id="rId10"/>
    <p:sldId id="958" r:id="rId11"/>
    <p:sldId id="959" r:id="rId12"/>
    <p:sldId id="960" r:id="rId13"/>
    <p:sldId id="961" r:id="rId14"/>
    <p:sldId id="962" r:id="rId15"/>
    <p:sldId id="963" r:id="rId16"/>
    <p:sldId id="964" r:id="rId17"/>
    <p:sldId id="965" r:id="rId18"/>
    <p:sldId id="966" r:id="rId19"/>
    <p:sldId id="967" r:id="rId20"/>
    <p:sldId id="968" r:id="rId21"/>
    <p:sldId id="969" r:id="rId22"/>
    <p:sldId id="970" r:id="rId23"/>
    <p:sldId id="971" r:id="rId24"/>
    <p:sldId id="280" r:id="rId25"/>
    <p:sldId id="940" r:id="rId26"/>
    <p:sldId id="941" r:id="rId27"/>
    <p:sldId id="942" r:id="rId28"/>
    <p:sldId id="943" r:id="rId29"/>
    <p:sldId id="407" r:id="rId30"/>
    <p:sldId id="937" r:id="rId31"/>
    <p:sldId id="938" r:id="rId32"/>
    <p:sldId id="939" r:id="rId33"/>
    <p:sldId id="384" r:id="rId34"/>
    <p:sldId id="927" r:id="rId35"/>
    <p:sldId id="928" r:id="rId36"/>
    <p:sldId id="929" r:id="rId37"/>
    <p:sldId id="930" r:id="rId38"/>
    <p:sldId id="931" r:id="rId39"/>
    <p:sldId id="932" r:id="rId40"/>
    <p:sldId id="933" r:id="rId41"/>
    <p:sldId id="934" r:id="rId42"/>
    <p:sldId id="935" r:id="rId43"/>
    <p:sldId id="936" r:id="rId44"/>
    <p:sldId id="300" r:id="rId45"/>
    <p:sldId id="921" r:id="rId46"/>
    <p:sldId id="922" r:id="rId47"/>
    <p:sldId id="923" r:id="rId48"/>
    <p:sldId id="924" r:id="rId49"/>
    <p:sldId id="925" r:id="rId50"/>
    <p:sldId id="306" r:id="rId51"/>
    <p:sldId id="926" r:id="rId52"/>
    <p:sldId id="439" r:id="rId53"/>
    <p:sldId id="972" r:id="rId54"/>
    <p:sldId id="973" r:id="rId55"/>
    <p:sldId id="974" r:id="rId56"/>
    <p:sldId id="975" r:id="rId57"/>
    <p:sldId id="976" r:id="rId58"/>
    <p:sldId id="977" r:id="rId59"/>
    <p:sldId id="978" r:id="rId60"/>
    <p:sldId id="979" r:id="rId61"/>
    <p:sldId id="980" r:id="rId62"/>
    <p:sldId id="904" r:id="rId63"/>
    <p:sldId id="951" r:id="rId64"/>
    <p:sldId id="952" r:id="rId65"/>
    <p:sldId id="953" r:id="rId66"/>
    <p:sldId id="954" r:id="rId67"/>
    <p:sldId id="955" r:id="rId68"/>
    <p:sldId id="956" r:id="rId69"/>
    <p:sldId id="957" r:id="rId70"/>
    <p:sldId id="903" r:id="rId71"/>
    <p:sldId id="981" r:id="rId72"/>
    <p:sldId id="982" r:id="rId73"/>
    <p:sldId id="983" r:id="rId74"/>
    <p:sldId id="984" r:id="rId75"/>
    <p:sldId id="985" r:id="rId76"/>
    <p:sldId id="986" r:id="rId77"/>
    <p:sldId id="987" r:id="rId78"/>
    <p:sldId id="988" r:id="rId79"/>
    <p:sldId id="989" r:id="rId80"/>
    <p:sldId id="990" r:id="rId81"/>
    <p:sldId id="991" r:id="rId82"/>
    <p:sldId id="992" r:id="rId83"/>
    <p:sldId id="993" r:id="rId84"/>
    <p:sldId id="994" r:id="rId85"/>
    <p:sldId id="995" r:id="rId86"/>
    <p:sldId id="996" r:id="rId87"/>
    <p:sldId id="997" r:id="rId88"/>
    <p:sldId id="998" r:id="rId89"/>
    <p:sldId id="999" r:id="rId90"/>
    <p:sldId id="1000" r:id="rId91"/>
    <p:sldId id="1001" r:id="rId92"/>
    <p:sldId id="1002" r:id="rId93"/>
    <p:sldId id="1003" r:id="rId94"/>
    <p:sldId id="1004" r:id="rId9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CC9B00"/>
    <a:srgbClr val="FF7C80"/>
    <a:srgbClr val="E4E4E4"/>
    <a:srgbClr val="E9F5DB"/>
    <a:srgbClr val="D9ECFF"/>
    <a:srgbClr val="FFD9D9"/>
    <a:srgbClr val="99CCFF"/>
    <a:srgbClr val="C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9110" autoAdjust="0"/>
  </p:normalViewPr>
  <p:slideViewPr>
    <p:cSldViewPr>
      <p:cViewPr>
        <p:scale>
          <a:sx n="77" d="100"/>
          <a:sy n="77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01747247669351E-2"/>
          <c:y val="4.4354893322900026E-2"/>
          <c:w val="0.88018760745886437"/>
          <c:h val="0.8752212381647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การใช้</c:v>
                </c:pt>
              </c:strCache>
            </c:strRef>
          </c:tx>
          <c:spPr>
            <a:solidFill>
              <a:srgbClr val="FFD13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979150049996162E-2"/>
                  <c:y val="0.35119163867192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C8-4473-893B-C6C205B25063}"/>
                </c:ext>
              </c:extLst>
            </c:dLbl>
            <c:dLbl>
              <c:idx val="1"/>
              <c:layout>
                <c:manualLayout>
                  <c:x val="-9.8819307719641251E-3"/>
                  <c:y val="0.3777399999912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8-4473-893B-C6C205B25063}"/>
                </c:ext>
              </c:extLst>
            </c:dLbl>
            <c:dLbl>
              <c:idx val="2"/>
              <c:layout>
                <c:manualLayout>
                  <c:x val="-1.3365013666973201E-2"/>
                  <c:y val="0.41948394436791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C8-4473-893B-C6C205B25063}"/>
                </c:ext>
              </c:extLst>
            </c:dLbl>
            <c:dLbl>
              <c:idx val="3"/>
              <c:layout>
                <c:manualLayout>
                  <c:x val="-1.3365013666973201E-2"/>
                  <c:y val="0.41032902063637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C8-4473-893B-C6C205B25063}"/>
                </c:ext>
              </c:extLst>
            </c:dLbl>
            <c:dLbl>
              <c:idx val="4"/>
              <c:layout>
                <c:manualLayout>
                  <c:x val="-1.2981772641669364E-2"/>
                  <c:y val="0.4275590554621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C8-4473-893B-C6C205B25063}"/>
                </c:ext>
              </c:extLst>
            </c:dLbl>
            <c:dLbl>
              <c:idx val="5"/>
              <c:layout>
                <c:manualLayout>
                  <c:x val="4.8420278870305328E-3"/>
                  <c:y val="0.28848014896739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8-4473-893B-C6C205B25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2143.3449999999998</c:v>
                </c:pt>
                <c:pt idx="1">
                  <c:v>2012.425</c:v>
                </c:pt>
                <c:pt idx="2">
                  <c:v>1992.769</c:v>
                </c:pt>
                <c:pt idx="3">
                  <c:v>1990.07</c:v>
                </c:pt>
                <c:pt idx="4">
                  <c:v>1995.42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C8-4473-893B-C6C205B25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C8-4473-893B-C6C205B25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182405760"/>
        <c:axId val="18242393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การผลิต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951.84950937210726</c:v>
                </c:pt>
                <c:pt idx="1">
                  <c:v>853.67301219645663</c:v>
                </c:pt>
                <c:pt idx="2">
                  <c:v>824.07510140476586</c:v>
                </c:pt>
                <c:pt idx="3">
                  <c:v>692.29555406188922</c:v>
                </c:pt>
                <c:pt idx="4">
                  <c:v>703.57963460150074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C8-4473-893B-C6C205B250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การนำเข้า (สุทธิ)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1378.3130000000001</c:v>
                </c:pt>
                <c:pt idx="1">
                  <c:v>1400.1130000000001</c:v>
                </c:pt>
                <c:pt idx="2">
                  <c:v>1511.48</c:v>
                </c:pt>
                <c:pt idx="3">
                  <c:v>1570.6559999999999</c:v>
                </c:pt>
                <c:pt idx="4">
                  <c:v>1585.33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C8-4473-893B-C6C205B25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overlap val="100"/>
        <c:axId val="182427008"/>
        <c:axId val="182425472"/>
      </c:barChart>
      <c:catAx>
        <c:axId val="1824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423936"/>
        <c:crosses val="autoZero"/>
        <c:auto val="1"/>
        <c:lblAlgn val="ctr"/>
        <c:lblOffset val="100"/>
        <c:noMultiLvlLbl val="0"/>
      </c:catAx>
      <c:valAx>
        <c:axId val="182423936"/>
        <c:scaling>
          <c:orientation val="minMax"/>
          <c:max val="25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405760"/>
        <c:crosses val="autoZero"/>
        <c:crossBetween val="between"/>
        <c:majorUnit val="500"/>
        <c:minorUnit val="100"/>
      </c:valAx>
      <c:valAx>
        <c:axId val="182425472"/>
        <c:scaling>
          <c:orientation val="minMax"/>
          <c:max val="2500"/>
        </c:scaling>
        <c:delete val="0"/>
        <c:axPos val="r"/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th-TH"/>
          </a:p>
        </c:txPr>
        <c:crossAx val="182427008"/>
        <c:crosses val="max"/>
        <c:crossBetween val="between"/>
      </c:valAx>
      <c:catAx>
        <c:axId val="18242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4254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9958310498175"/>
          <c:y val="0.12238038903033888"/>
          <c:w val="0.6005162790824492"/>
          <c:h val="0.755239221939322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4AD24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E8-4E77-A067-10FE56F4881F}"/>
              </c:ext>
            </c:extLst>
          </c:dPt>
          <c:dPt>
            <c:idx val="1"/>
            <c:bubble3D val="0"/>
            <c:spPr>
              <a:solidFill>
                <a:srgbClr val="FFA14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E8-4E77-A067-10FE56F4881F}"/>
              </c:ext>
            </c:extLst>
          </c:dPt>
          <c:dLbls>
            <c:dLbl>
              <c:idx val="0"/>
              <c:layout>
                <c:manualLayout>
                  <c:x val="0.20711216357335471"/>
                  <c:y val="-9.0416548791674142E-2"/>
                </c:manualLayout>
              </c:layout>
              <c:tx>
                <c:rich>
                  <a:bodyPr/>
                  <a:lstStyle/>
                  <a:p>
                    <a:r>
                      <a:rPr lang="th-TH" baseline="0" dirty="0"/>
                      <a:t>ผลิตในประเทศ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8-4E77-A067-10FE56F4881F}"/>
                </c:ext>
              </c:extLst>
            </c:dLbl>
            <c:dLbl>
              <c:idx val="1"/>
              <c:layout>
                <c:manualLayout>
                  <c:x val="-0.17479393825373066"/>
                  <c:y val="-7.5124947492048802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นำเข้า</a:t>
                    </a:r>
                    <a:r>
                      <a:rPr lang="th-TH" baseline="0" dirty="0"/>
                      <a:t>
92%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8-4E77-A067-10FE56F48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ผลิตในประเทศ</c:v>
                </c:pt>
                <c:pt idx="1">
                  <c:v>นำเข้า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78.662000000000006</c:v>
                </c:pt>
                <c:pt idx="1">
                  <c:v>972.84348999999997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E8-4E77-A067-10FE56F48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5983836310666E-2"/>
          <c:y val="4.1125793845848101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6633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663300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C-43A2-B42F-04D31EB78C4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C-43A2-B42F-04D31EB78C4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1C-43A2-B42F-04D31EB78C4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C-43A2-B42F-04D31EB78C4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1C-43A2-B42F-04D31EB78C4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C-43A2-B42F-04D31EB78C4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1C-43A2-B42F-04D31EB78C4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A2-B42F-04D31EB78C4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1C-43A2-B42F-04D31EB78C4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A2-B42F-04D31EB78C4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1C-43A2-B42F-04D31EB78C4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1C-43A2-B42F-04D31EB78C4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1C-43A2-B42F-04D31EB78C4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1C-43A2-B42F-04D31EB78C4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1C-43A2-B42F-04D31EB78C4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1C-43A2-B42F-04D31EB78C40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1C-43A2-B42F-04D31EB78C40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1C-43A2-B42F-04D31EB78C40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1C-43A2-B42F-04D31EB78C40}"/>
                </c:ext>
              </c:extLst>
            </c:dLbl>
            <c:dLbl>
              <c:idx val="19"/>
              <c:layout>
                <c:manualLayout>
                  <c:x val="-4.5224098518052364E-3"/>
                  <c:y val="-8.772378197498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A2-B42F-04D31EB78C40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E1C-43A2-B42F-04D31EB78C40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A2-B42F-04D31EB78C40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E1C-43A2-B42F-04D31EB78C40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E1C-43A2-B42F-04D31EB78C40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E1C-43A2-B42F-04D31EB78C40}"/>
                </c:ext>
              </c:extLst>
            </c:dLbl>
            <c:dLbl>
              <c:idx val="25"/>
              <c:layout>
                <c:manualLayout>
                  <c:x val="-1.5074303854998015E-3"/>
                  <c:y val="-3.112771453947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E1C-43A2-B42F-04D31EB78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Sheet1!$A$18:$A$35</c:f>
              <c:strCache>
                <c:ptCount val="18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  <c:pt idx="6">
                  <c:v>2554</c:v>
                </c:pt>
                <c:pt idx="7">
                  <c:v>2555</c:v>
                </c:pt>
                <c:pt idx="8">
                  <c:v>2556</c:v>
                </c:pt>
                <c:pt idx="9">
                  <c:v>2557</c:v>
                </c:pt>
                <c:pt idx="10">
                  <c:v>2558</c:v>
                </c:pt>
                <c:pt idx="11">
                  <c:v>2559</c:v>
                </c:pt>
                <c:pt idx="12">
                  <c:v>2560</c:v>
                </c:pt>
                <c:pt idx="13">
                  <c:v>2561</c:v>
                </c:pt>
                <c:pt idx="14">
                  <c:v>2562</c:v>
                </c:pt>
                <c:pt idx="15">
                  <c:v>2563</c:v>
                </c:pt>
                <c:pt idx="16">
                  <c:v>2564</c:v>
                </c:pt>
                <c:pt idx="17">
                  <c:v>2565</c:v>
                </c:pt>
              </c:strCache>
            </c:strRef>
          </c:cat>
          <c:val>
            <c:numRef>
              <c:f>Sheet1!$B$18:$B$35</c:f>
              <c:numCache>
                <c:formatCode>#,##0</c:formatCode>
                <c:ptCount val="18"/>
                <c:pt idx="0">
                  <c:v>1942.591465603846</c:v>
                </c:pt>
                <c:pt idx="1">
                  <c:v>2035.3164045746864</c:v>
                </c:pt>
                <c:pt idx="2">
                  <c:v>2111.4202937781561</c:v>
                </c:pt>
                <c:pt idx="3" formatCode="#,##0;[Red]\-#,##0;\ ">
                  <c:v>2137.889670771589</c:v>
                </c:pt>
                <c:pt idx="4" formatCode="#,##0;[Red]\-#,##0;\ ">
                  <c:v>2127.9906031417959</c:v>
                </c:pt>
                <c:pt idx="5" formatCode="#,##0;[Red]\-#,##0;\ ">
                  <c:v>2337.2482850857564</c:v>
                </c:pt>
                <c:pt idx="6" formatCode="#,##0;[Red]\-#,##0;\ ">
                  <c:v>2323.1482354720688</c:v>
                </c:pt>
                <c:pt idx="7" formatCode="#,##0;[Red]\-#,##0;\ ">
                  <c:v>2509.8842563988114</c:v>
                </c:pt>
                <c:pt idx="8" formatCode="#,##0;[Red]\-#,##0;\ ">
                  <c:v>2536.6497674671828</c:v>
                </c:pt>
                <c:pt idx="9" formatCode="#,##0;[Red]\-#,##0;\ ">
                  <c:v>2590.3611925156033</c:v>
                </c:pt>
                <c:pt idx="10" formatCode="#,##0;[Red]\-#,##0;\ ">
                  <c:v>2659.8835115613483</c:v>
                </c:pt>
                <c:pt idx="11" formatCode="#,##0;[Red]\-#,##0;\ ">
                  <c:v>2773.1840977498628</c:v>
                </c:pt>
                <c:pt idx="12" formatCode="#,##0;[Red]\-#,##0;\ ">
                  <c:v>2796.0387773085013</c:v>
                </c:pt>
                <c:pt idx="13" formatCode="#,##0;[Red]\-#,##0;\ ">
                  <c:v>2828.1706927994778</c:v>
                </c:pt>
                <c:pt idx="14" formatCode="#,##0;[Red]\-#,##0;\ ">
                  <c:v>2899.0917297579967</c:v>
                </c:pt>
                <c:pt idx="15" formatCode="#,##0;[Red]\-#,##0;\ ">
                  <c:v>2826.0525407156024</c:v>
                </c:pt>
                <c:pt idx="16" formatCode="#,##0;[Red]\-#,##0;\ ">
                  <c:v>2878.4189958450188</c:v>
                </c:pt>
                <c:pt idx="17" formatCode="#,##0;[Red]\-#,##0;\ ">
                  <c:v>2984.6434754781226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CE1C-43A2-B42F-04D31EB78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224064"/>
        <c:axId val="385242240"/>
      </c:lineChart>
      <c:catAx>
        <c:axId val="3852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242240"/>
        <c:crossesAt val="0"/>
        <c:auto val="1"/>
        <c:lblAlgn val="ctr"/>
        <c:lblOffset val="100"/>
        <c:tickLblSkip val="1"/>
        <c:noMultiLvlLbl val="0"/>
      </c:catAx>
      <c:valAx>
        <c:axId val="385242240"/>
        <c:scaling>
          <c:orientation val="minMax"/>
          <c:max val="32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224064"/>
        <c:crosses val="autoZero"/>
        <c:crossBetween val="midCat"/>
        <c:majorUnit val="400"/>
      </c:valAx>
      <c:spPr>
        <a:noFill/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61846779007438E-2"/>
          <c:y val="2.4899005752927757E-2"/>
          <c:w val="0.90267993055663465"/>
          <c:h val="0.8096328703522581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990099"/>
              </a:solidFill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90099"/>
                </a:solidFill>
              </a:ln>
            </c:spPr>
          </c:marker>
          <c:cat>
            <c:strRef>
              <c:f>Sheet1!$A$8:$A$28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Sheet1!$B$8:$B$28</c:f>
              <c:numCache>
                <c:formatCode>0.00</c:formatCode>
                <c:ptCount val="20"/>
                <c:pt idx="0">
                  <c:v>2.1334273437550193</c:v>
                </c:pt>
                <c:pt idx="1">
                  <c:v>2.09888761297066</c:v>
                </c:pt>
                <c:pt idx="2">
                  <c:v>2.0767451908375443</c:v>
                </c:pt>
                <c:pt idx="3" formatCode="#,##0.00;[Red]\-#,##0.00;\ ">
                  <c:v>2.0503798157404183</c:v>
                </c:pt>
                <c:pt idx="4" formatCode="#,##0.00;[Red]\-#,##0.00;\ ">
                  <c:v>2.0323557130344572</c:v>
                </c:pt>
                <c:pt idx="5" formatCode="#,##0.00;[Red]\-#,##0.00;\ ">
                  <c:v>2.0320992774003899</c:v>
                </c:pt>
                <c:pt idx="6" formatCode="#,##0.00;[Red]\-#,##0.00;\ ">
                  <c:v>1.9992182760422446</c:v>
                </c:pt>
                <c:pt idx="7" formatCode="#,##0.00;[Red]\-#,##0.00;\ ">
                  <c:v>1.9984098794037986</c:v>
                </c:pt>
                <c:pt idx="8" formatCode="#,##0.00;[Red]\-#,##0.00;\ ">
                  <c:v>2.0370363331206129</c:v>
                </c:pt>
                <c:pt idx="9" formatCode="#,##0.00;[Red]\-#,##0.00;\ ">
                  <c:v>1.9651848225498409</c:v>
                </c:pt>
                <c:pt idx="10" formatCode="#,##0.00;[Red]\-#,##0.00;\ ">
                  <c:v>1.9756546777000472</c:v>
                </c:pt>
                <c:pt idx="11" formatCode="#,##0.00;[Red]\-#,##0.00;\ ">
                  <c:v>1.9950046431551589</c:v>
                </c:pt>
                <c:pt idx="12" formatCode="#,##0.00;[Red]\-#,##0.00;\ ">
                  <c:v>1.9453838802306525</c:v>
                </c:pt>
                <c:pt idx="13" formatCode="#,##0.00;[Red]\-#,##0.00;\ ">
                  <c:v>1.9813350211098213</c:v>
                </c:pt>
                <c:pt idx="14" formatCode="#,##0.00;[Red]\-#,##0.00;\ ">
                  <c:v>2.0028342023409667</c:v>
                </c:pt>
                <c:pt idx="15" formatCode="#,##0.00;[Red]\-#,##0.00;\ ">
                  <c:v>1.9348455293421098</c:v>
                </c:pt>
                <c:pt idx="16" formatCode="#,##0.00;[Red]\-#,##0.00;\ ">
                  <c:v>2.0341508966555208</c:v>
                </c:pt>
                <c:pt idx="17" formatCode="#,##0.00;[Red]\-#,##0.00;\ ">
                  <c:v>2.0253544605797194</c:v>
                </c:pt>
                <c:pt idx="18" formatCode="#,##0.00;[Red]\-#,##0.00;\ ">
                  <c:v>2.0453573240085237</c:v>
                </c:pt>
                <c:pt idx="19" formatCode="#,##0.00;[Red]\-#,##0.00;\ ">
                  <c:v>1.8690827147659508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B3-4D13-9D75-D14695FD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437696"/>
        <c:axId val="385439616"/>
      </c:lineChart>
      <c:catAx>
        <c:axId val="3854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439616"/>
        <c:crossesAt val="0"/>
        <c:auto val="1"/>
        <c:lblAlgn val="ctr"/>
        <c:lblOffset val="100"/>
        <c:tickLblSkip val="1"/>
        <c:noMultiLvlLbl val="0"/>
      </c:catAx>
      <c:valAx>
        <c:axId val="385439616"/>
        <c:scaling>
          <c:orientation val="minMax"/>
          <c:max val="2.4"/>
          <c:min val="1.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48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437696"/>
        <c:crosses val="autoZero"/>
        <c:crossBetween val="midCat"/>
        <c:majorUnit val="0.1"/>
        <c:minorUnit val="5.0000000000000024E-2"/>
      </c:valAx>
      <c:spPr>
        <a:solidFill>
          <a:schemeClr val="bg1"/>
        </a:solidFill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30387100904783E-2"/>
          <c:y val="4.6785476216928308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B05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Sheet1!$A$8:$A$29</c:f>
              <c:strCache>
                <c:ptCount val="2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  <c:pt idx="13">
                  <c:v>2557</c:v>
                </c:pt>
                <c:pt idx="14">
                  <c:v>2558</c:v>
                </c:pt>
                <c:pt idx="15">
                  <c:v>2559</c:v>
                </c:pt>
                <c:pt idx="16">
                  <c:v>2560</c:v>
                </c:pt>
                <c:pt idx="17">
                  <c:v>2561</c:v>
                </c:pt>
                <c:pt idx="18">
                  <c:v>2562</c:v>
                </c:pt>
                <c:pt idx="19">
                  <c:v>2563</c:v>
                </c:pt>
                <c:pt idx="20">
                  <c:v>2564</c:v>
                </c:pt>
                <c:pt idx="21">
                  <c:v>2565</c:v>
                </c:pt>
              </c:strCache>
            </c:strRef>
          </c:cat>
          <c:val>
            <c:numRef>
              <c:f>Sheet1!$B$8:$B$29</c:f>
              <c:numCache>
                <c:formatCode>0.00</c:formatCode>
                <c:ptCount val="22"/>
                <c:pt idx="0">
                  <c:v>2.4642586431531037</c:v>
                </c:pt>
                <c:pt idx="1">
                  <c:v>2.6044331804689045</c:v>
                </c:pt>
                <c:pt idx="2" formatCode="#,##0.00;[Red]\-#,##0.00;\ ">
                  <c:v>2.727559477940352</c:v>
                </c:pt>
                <c:pt idx="3" formatCode="#,##0.00;[Red]\-#,##0.00;\ ">
                  <c:v>3.024161095379593</c:v>
                </c:pt>
                <c:pt idx="4" formatCode="#,##0.00;[Red]\-#,##0.00;\ ">
                  <c:v>3.0852432559015694</c:v>
                </c:pt>
                <c:pt idx="5" formatCode="#,##0.00;[Red]\-#,##0.00;\ ">
                  <c:v>3.0598693265622865</c:v>
                </c:pt>
                <c:pt idx="6" formatCode="#,##0.00;[Red]\-#,##0.00;\ ">
                  <c:v>3.1678257238022525</c:v>
                </c:pt>
                <c:pt idx="7" formatCode="#,##0.00;[Red]\-#,##0.00;\ ">
                  <c:v>3.2068159001623777</c:v>
                </c:pt>
                <c:pt idx="8" formatCode="#,##0.00;[Red]\-#,##0.00;\ ">
                  <c:v>3.2785562676821942</c:v>
                </c:pt>
                <c:pt idx="9" formatCode="#,##0.00;[Red]\-#,##0.00;\ ">
                  <c:v>3.4538576363381983</c:v>
                </c:pt>
                <c:pt idx="10" formatCode="#,##0.00;[Red]\-#,##0.00;\ ">
                  <c:v>3.5033089687683994</c:v>
                </c:pt>
                <c:pt idx="11" formatCode="#,##0.00;[Red]\-#,##0.00;\ ">
                  <c:v>3.7408134251841481</c:v>
                </c:pt>
                <c:pt idx="12" formatCode="#,##0.00;[Red]\-#,##0.00;\ ">
                  <c:v>3.7410194962302681</c:v>
                </c:pt>
                <c:pt idx="13" formatCode="#,##0.00;[Red]\-#,##0.00;\ ">
                  <c:v>3.846262512945164</c:v>
                </c:pt>
                <c:pt idx="14" formatCode="#,##0.00;[Red]\-#,##0.00;\ ">
                  <c:v>3.8774608733562723</c:v>
                </c:pt>
                <c:pt idx="15" formatCode="#,##0.00;[Red]\-#,##0.00;\ ">
                  <c:v>3.9236392809967291</c:v>
                </c:pt>
                <c:pt idx="16" formatCode="#,##0.00;[Red]\-#,##0.00;\ ">
                  <c:v>3.9050640982316827</c:v>
                </c:pt>
                <c:pt idx="17" formatCode="#,##0.00;[Red]\-#,##0.00;\ ">
                  <c:v>3.9665424142860064</c:v>
                </c:pt>
                <c:pt idx="18" formatCode="#,##0.00;[Red]\-#,##0.00;\ ">
                  <c:v>3.8678812639955855</c:v>
                </c:pt>
                <c:pt idx="19" formatCode="#,##0.00;[Red]\-#,##0.00;\ ">
                  <c:v>3.7437635803323537</c:v>
                </c:pt>
                <c:pt idx="20" formatCode="#,##0.00;[Red]\-#,##0.00;\ ">
                  <c:v>3.6879227620091508</c:v>
                </c:pt>
                <c:pt idx="21" formatCode="#,##0.00;[Red]\-#,##0.00;\ ">
                  <c:v>3.7479229086188295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ED-4A27-929C-D42096DE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5872"/>
        <c:axId val="389390336"/>
      </c:lineChart>
      <c:catAx>
        <c:axId val="3893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42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9390336"/>
        <c:crossesAt val="0"/>
        <c:auto val="1"/>
        <c:lblAlgn val="ctr"/>
        <c:lblOffset val="100"/>
        <c:tickLblSkip val="1"/>
        <c:noMultiLvlLbl val="0"/>
      </c:catAx>
      <c:valAx>
        <c:axId val="389390336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9375872"/>
        <c:crosses val="autoZero"/>
        <c:crossBetween val="midCat"/>
        <c:majorUnit val="0.5"/>
        <c:minorUnit val="0.1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30945303689689E-2"/>
          <c:y val="5.7688056562666609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33CC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33CC"/>
                </a:solidFill>
              </a:ln>
            </c:spPr>
          </c:marker>
          <c:cat>
            <c:strRef>
              <c:f>Sheet1!$A$9:$A$28</c:f>
              <c:strCache>
                <c:ptCount val="20"/>
                <c:pt idx="0">
                  <c:v>2546</c:v>
                </c:pt>
                <c:pt idx="1">
                  <c:v>2547</c:v>
                </c:pt>
                <c:pt idx="2">
                  <c:v>2548</c:v>
                </c:pt>
                <c:pt idx="3">
                  <c:v>2549</c:v>
                </c:pt>
                <c:pt idx="4">
                  <c:v>2550</c:v>
                </c:pt>
                <c:pt idx="5">
                  <c:v>2551</c:v>
                </c:pt>
                <c:pt idx="6">
                  <c:v>2552</c:v>
                </c:pt>
                <c:pt idx="7">
                  <c:v>2553</c:v>
                </c:pt>
                <c:pt idx="8">
                  <c:v>2554</c:v>
                </c:pt>
                <c:pt idx="9">
                  <c:v>2555</c:v>
                </c:pt>
                <c:pt idx="10">
                  <c:v>2556</c:v>
                </c:pt>
                <c:pt idx="11">
                  <c:v>2557</c:v>
                </c:pt>
                <c:pt idx="12">
                  <c:v>2558</c:v>
                </c:pt>
                <c:pt idx="13">
                  <c:v>2559</c:v>
                </c:pt>
                <c:pt idx="14">
                  <c:v>2560</c:v>
                </c:pt>
                <c:pt idx="15">
                  <c:v>2561</c:v>
                </c:pt>
                <c:pt idx="16">
                  <c:v>2562</c:v>
                </c:pt>
                <c:pt idx="17">
                  <c:v>2563</c:v>
                </c:pt>
                <c:pt idx="18">
                  <c:v>2564</c:v>
                </c:pt>
                <c:pt idx="19">
                  <c:v>2565</c:v>
                </c:pt>
              </c:strCache>
            </c:strRef>
          </c:cat>
          <c:val>
            <c:numRef>
              <c:f>Sheet1!$B$9:$B$28</c:f>
              <c:numCache>
                <c:formatCode>0.00</c:formatCode>
                <c:ptCount val="20"/>
                <c:pt idx="0">
                  <c:v>27.820740875872271</c:v>
                </c:pt>
                <c:pt idx="1">
                  <c:v>28.511934761783404</c:v>
                </c:pt>
                <c:pt idx="2">
                  <c:v>28.118900958036328</c:v>
                </c:pt>
                <c:pt idx="3">
                  <c:v>26.879811880122077</c:v>
                </c:pt>
                <c:pt idx="4">
                  <c:v>26.346484499451023</c:v>
                </c:pt>
                <c:pt idx="5" formatCode="#,##0.00;[Red]\-#,##0.00;\ ">
                  <c:v>26.364498426787527</c:v>
                </c:pt>
                <c:pt idx="6" formatCode="#,##0.00;[Red]\-#,##0.00;\ ">
                  <c:v>27.199695625191247</c:v>
                </c:pt>
                <c:pt idx="7" formatCode="#,##0.00;[Red]\-#,##0.00;\ ">
                  <c:v>26.799784688928998</c:v>
                </c:pt>
                <c:pt idx="8" formatCode="#,##0.00;[Red]\-#,##0.00;\ ">
                  <c:v>27.040480118493395</c:v>
                </c:pt>
                <c:pt idx="9" formatCode="#,##0.00;[Red]\-#,##0.00;\ ">
                  <c:v>27.083593924691758</c:v>
                </c:pt>
                <c:pt idx="10" formatCode="#,##0.00;[Red]\-#,##0.00;\ ">
                  <c:v>26.51094314131992</c:v>
                </c:pt>
                <c:pt idx="11" formatCode="#,##0.00;[Red]\-#,##0.00;\ ">
                  <c:v>27.132188711481099</c:v>
                </c:pt>
                <c:pt idx="12" formatCode="#,##0.00;[Red]\-#,##0.00;\ ">
                  <c:v>26.767209631834561</c:v>
                </c:pt>
                <c:pt idx="13" formatCode="#,##0.00;[Red]\-#,##0.00;\ ">
                  <c:v>26.267103305355462</c:v>
                </c:pt>
                <c:pt idx="14" formatCode="#,##0.00;[Red]\-#,##0.00;\ ">
                  <c:v>25.192186463937755</c:v>
                </c:pt>
                <c:pt idx="15" formatCode="#,##0.00;[Red]\-#,##0.00;\ ">
                  <c:v>24.635632123858105</c:v>
                </c:pt>
                <c:pt idx="16" formatCode="#,##0.00;[Red]\-#,##0.00;\ ">
                  <c:v>23.576750311809743</c:v>
                </c:pt>
                <c:pt idx="17" formatCode="#,##0.00;[Red]\-#,##0.00;\ ">
                  <c:v>24.158236664036885</c:v>
                </c:pt>
                <c:pt idx="18" formatCode="#,##0.00;[Red]\-#,##0.00;\ ">
                  <c:v>23.442616810795581</c:v>
                </c:pt>
                <c:pt idx="19" formatCode="#,##0.00;[Red]\-#,##0.00;\ ">
                  <c:v>23.193065141835636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54-4D17-8C3B-BB37E8341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05280"/>
        <c:axId val="363115648"/>
      </c:lineChart>
      <c:catAx>
        <c:axId val="3631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115648"/>
        <c:crossesAt val="0"/>
        <c:auto val="1"/>
        <c:lblAlgn val="ctr"/>
        <c:lblOffset val="100"/>
        <c:tickLblSkip val="1"/>
        <c:noMultiLvlLbl val="0"/>
      </c:catAx>
      <c:valAx>
        <c:axId val="363115648"/>
        <c:scaling>
          <c:orientation val="minMax"/>
          <c:max val="32"/>
          <c:min val="2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105280"/>
        <c:crosses val="autoZero"/>
        <c:crossBetween val="midCat"/>
        <c:majorUnit val="1"/>
        <c:minorUnit val="0.5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52268396142893E-2"/>
          <c:y val="4.6785358162937642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Sheet1!$A$8:$A$28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Sheet1!$B$8:$B$28</c:f>
              <c:numCache>
                <c:formatCode>#,##0.000;[Red]\-#,##0.000;\ </c:formatCode>
                <c:ptCount val="20"/>
                <c:pt idx="0">
                  <c:v>0.58122964761164708</c:v>
                </c:pt>
                <c:pt idx="1">
                  <c:v>0.57054636034258466</c:v>
                </c:pt>
                <c:pt idx="2">
                  <c:v>0.57113579404115888</c:v>
                </c:pt>
                <c:pt idx="3">
                  <c:v>0.57059258805119051</c:v>
                </c:pt>
                <c:pt idx="4">
                  <c:v>0.55988510913376976</c:v>
                </c:pt>
                <c:pt idx="5">
                  <c:v>0.55988510913376965</c:v>
                </c:pt>
                <c:pt idx="6">
                  <c:v>0.55138082140585387</c:v>
                </c:pt>
                <c:pt idx="7">
                  <c:v>0.53020727060904171</c:v>
                </c:pt>
                <c:pt idx="8">
                  <c:v>0.52978545357857654</c:v>
                </c:pt>
                <c:pt idx="9">
                  <c:v>0.53174488690172228</c:v>
                </c:pt>
                <c:pt idx="10">
                  <c:v>0.53247875503713271</c:v>
                </c:pt>
                <c:pt idx="11">
                  <c:v>0.50736512172098835</c:v>
                </c:pt>
                <c:pt idx="12">
                  <c:v>0.49287266030515786</c:v>
                </c:pt>
                <c:pt idx="13">
                  <c:v>0.47063709384601005</c:v>
                </c:pt>
                <c:pt idx="14">
                  <c:v>0.45941632178419883</c:v>
                </c:pt>
                <c:pt idx="15">
                  <c:v>0.44576800759295515</c:v>
                </c:pt>
                <c:pt idx="16">
                  <c:v>0.44161999593807139</c:v>
                </c:pt>
                <c:pt idx="17">
                  <c:v>0.43329211072089452</c:v>
                </c:pt>
                <c:pt idx="18">
                  <c:v>0.40734211784617047</c:v>
                </c:pt>
                <c:pt idx="19">
                  <c:v>0.39375836899399269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72-4B69-ADED-C55DDB467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734336"/>
        <c:axId val="362736256"/>
      </c:lineChart>
      <c:catAx>
        <c:axId val="36273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2736256"/>
        <c:crossesAt val="0"/>
        <c:auto val="1"/>
        <c:lblAlgn val="ctr"/>
        <c:lblOffset val="100"/>
        <c:tickLblSkip val="1"/>
        <c:noMultiLvlLbl val="0"/>
      </c:catAx>
      <c:valAx>
        <c:axId val="362736256"/>
        <c:scaling>
          <c:orientation val="minMax"/>
          <c:max val="0.8"/>
          <c:min val="0.3000000000000002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2734336"/>
        <c:crosses val="autoZero"/>
        <c:crossBetween val="midCat"/>
        <c:majorUnit val="0.1"/>
        <c:minorUnit val="1.0000000000000005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  <c:userShapes r:id="rId2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3370282496046E-2"/>
          <c:y val="4.6785399912830199E-2"/>
          <c:w val="0.90196084046545111"/>
          <c:h val="0.81312072205687391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Sheet1!$A$10:$A$29</c:f>
              <c:strCache>
                <c:ptCount val="20"/>
                <c:pt idx="0">
                  <c:v>2547</c:v>
                </c:pt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  <c:pt idx="17">
                  <c:v>2564</c:v>
                </c:pt>
                <c:pt idx="18">
                  <c:v>2565</c:v>
                </c:pt>
                <c:pt idx="19">
                  <c:v>2566*</c:v>
                </c:pt>
              </c:strCache>
            </c:strRef>
          </c:cat>
          <c:val>
            <c:numRef>
              <c:f>Sheet1!$B$10:$B$29</c:f>
              <c:numCache>
                <c:formatCode>#,##0.000;[Red]\-#,##0.000;\ </c:formatCode>
                <c:ptCount val="20"/>
                <c:pt idx="0">
                  <c:v>0.64400000000000002</c:v>
                </c:pt>
                <c:pt idx="1">
                  <c:v>0.63400000000000001</c:v>
                </c:pt>
                <c:pt idx="2">
                  <c:v>0.63400000000000001</c:v>
                </c:pt>
                <c:pt idx="3">
                  <c:v>0.63029104342521314</c:v>
                </c:pt>
                <c:pt idx="4">
                  <c:v>0.62377370661413123</c:v>
                </c:pt>
                <c:pt idx="5">
                  <c:v>0.61446253956231267</c:v>
                </c:pt>
                <c:pt idx="6">
                  <c:v>0.6087329233472315</c:v>
                </c:pt>
                <c:pt idx="7">
                  <c:v>0.58446032116769331</c:v>
                </c:pt>
                <c:pt idx="8">
                  <c:v>0.58776415253653325</c:v>
                </c:pt>
                <c:pt idx="9">
                  <c:v>0.58631838957727145</c:v>
                </c:pt>
                <c:pt idx="10">
                  <c:v>0.58717133689590773</c:v>
                </c:pt>
                <c:pt idx="11">
                  <c:v>0.55790283356665482</c:v>
                </c:pt>
                <c:pt idx="12">
                  <c:v>0.5381960220854124</c:v>
                </c:pt>
                <c:pt idx="13">
                  <c:v>0.51158050095646868</c:v>
                </c:pt>
                <c:pt idx="14">
                  <c:v>0.50001345380967732</c:v>
                </c:pt>
                <c:pt idx="15">
                  <c:v>0.48988261318803433</c:v>
                </c:pt>
                <c:pt idx="16">
                  <c:v>0.48642268893908097</c:v>
                </c:pt>
                <c:pt idx="17">
                  <c:v>0.47707795313200552</c:v>
                </c:pt>
                <c:pt idx="18">
                  <c:v>0.445713283726689</c:v>
                </c:pt>
                <c:pt idx="19">
                  <c:v>0.42926417138142292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1D-4DDE-A7F5-60C7EE47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797504"/>
        <c:axId val="363824256"/>
      </c:lineChart>
      <c:catAx>
        <c:axId val="36379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824256"/>
        <c:crossesAt val="0"/>
        <c:auto val="1"/>
        <c:lblAlgn val="ctr"/>
        <c:lblOffset val="100"/>
        <c:tickLblSkip val="1"/>
        <c:noMultiLvlLbl val="0"/>
      </c:catAx>
      <c:valAx>
        <c:axId val="363824256"/>
        <c:scaling>
          <c:orientation val="minMax"/>
          <c:max val="0.8"/>
          <c:min val="0.3000000000000000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797504"/>
        <c:crosses val="autoZero"/>
        <c:crossBetween val="midCat"/>
        <c:majorUnit val="0.1"/>
        <c:minorUnit val="1.0000000000000002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8BB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6-433C-90F1-E7DF4382BCF3}"/>
              </c:ext>
            </c:extLst>
          </c:dPt>
          <c:dPt>
            <c:idx val="1"/>
            <c:bubble3D val="0"/>
            <c:spPr>
              <a:solidFill>
                <a:srgbClr val="CC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6-433C-90F1-E7DF4382BC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6-433C-90F1-E7DF4382BCF3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6-433C-90F1-E7DF4382BCF3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76-433C-90F1-E7DF4382BCF3}"/>
              </c:ext>
            </c:extLst>
          </c:dPt>
          <c:dPt>
            <c:idx val="5"/>
            <c:bubble3D val="0"/>
            <c:spPr>
              <a:solidFill>
                <a:srgbClr val="3FB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676-433C-90F1-E7DF4382BCF3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676-433C-90F1-E7DF4382BCF3}"/>
              </c:ext>
            </c:extLst>
          </c:dPt>
          <c:dPt>
            <c:idx val="7"/>
            <c:bubble3D val="0"/>
            <c:spPr>
              <a:solidFill>
                <a:srgbClr val="3399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676-433C-90F1-E7DF4382BCF3}"/>
              </c:ext>
            </c:extLst>
          </c:dPt>
          <c:dPt>
            <c:idx val="8"/>
            <c:bubble3D val="0"/>
            <c:spPr>
              <a:solidFill>
                <a:srgbClr val="FF3F3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676-433C-90F1-E7DF4382BCF3}"/>
              </c:ext>
            </c:extLst>
          </c:dPt>
          <c:dLbls>
            <c:dLbl>
              <c:idx val="0"/>
              <c:layout>
                <c:manualLayout>
                  <c:x val="8.9954497817682083E-2"/>
                  <c:y val="-0.153748978920943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6-433C-90F1-E7DF4382BCF3}"/>
                </c:ext>
              </c:extLst>
            </c:dLbl>
            <c:dLbl>
              <c:idx val="1"/>
              <c:layout>
                <c:manualLayout>
                  <c:x val="0.16111134235282043"/>
                  <c:y val="-6.63231316743704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6-433C-90F1-E7DF4382BCF3}"/>
                </c:ext>
              </c:extLst>
            </c:dLbl>
            <c:dLbl>
              <c:idx val="2"/>
              <c:layout>
                <c:manualLayout>
                  <c:x val="6.1318585002228282E-2"/>
                  <c:y val="0.198018048194931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8501386699088816E-2"/>
                      <c:h val="8.8204108722505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76-433C-90F1-E7DF4382BCF3}"/>
                </c:ext>
              </c:extLst>
            </c:dLbl>
            <c:dLbl>
              <c:idx val="3"/>
              <c:layout>
                <c:manualLayout>
                  <c:x val="-0.11814554282488937"/>
                  <c:y val="8.4734619062798847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76-433C-90F1-E7DF4382BCF3}"/>
                </c:ext>
              </c:extLst>
            </c:dLbl>
            <c:dLbl>
              <c:idx val="4"/>
              <c:layout>
                <c:manualLayout>
                  <c:x val="-0.12741512449803244"/>
                  <c:y val="2.2367857427478481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76-433C-90F1-E7DF4382BCF3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76-433C-90F1-E7DF4382BCF3}"/>
                </c:ext>
              </c:extLst>
            </c:dLbl>
            <c:dLbl>
              <c:idx val="6"/>
              <c:layout>
                <c:manualLayout>
                  <c:x val="-0.12645539776033715"/>
                  <c:y val="-3.250580271756448E-2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76-433C-90F1-E7DF4382BCF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76-433C-90F1-E7DF4382BCF3}"/>
                </c:ext>
              </c:extLst>
            </c:dLbl>
            <c:dLbl>
              <c:idx val="8"/>
              <c:layout>
                <c:manualLayout>
                  <c:x val="-9.0335207098160161E-2"/>
                  <c:y val="-0.1067980206008925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76-433C-90F1-E7DF4382BCF3}"/>
                </c:ext>
              </c:extLst>
            </c:dLbl>
            <c:dLbl>
              <c:idx val="9"/>
              <c:layout>
                <c:manualLayout>
                  <c:x val="-1.8745690177408934E-2"/>
                  <c:y val="-0.14173542347386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76-433C-90F1-E7DF4382B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เอราวัณ</c:v>
                </c:pt>
                <c:pt idx="1">
                  <c:v>ทานตะวัน</c:v>
                </c:pt>
                <c:pt idx="2">
                  <c:v>สิริกิติ์</c:v>
                </c:pt>
                <c:pt idx="3">
                  <c:v>จัสมิน</c:v>
                </c:pt>
                <c:pt idx="4">
                  <c:v>มโนราห์</c:v>
                </c:pt>
                <c:pt idx="5">
                  <c:v>สงขลา</c:v>
                </c:pt>
                <c:pt idx="6">
                  <c:v>นงเยาว์</c:v>
                </c:pt>
                <c:pt idx="7">
                  <c:v>วาสนา</c:v>
                </c:pt>
                <c:pt idx="8">
                  <c:v>บัวหลวง</c:v>
                </c:pt>
                <c:pt idx="9">
                  <c:v>อื่นๆ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5145</c:v>
                </c:pt>
                <c:pt idx="1">
                  <c:v>15610</c:v>
                </c:pt>
                <c:pt idx="2">
                  <c:v>25086</c:v>
                </c:pt>
                <c:pt idx="3">
                  <c:v>8723</c:v>
                </c:pt>
                <c:pt idx="4">
                  <c:v>5228</c:v>
                </c:pt>
                <c:pt idx="6">
                  <c:v>9156</c:v>
                </c:pt>
                <c:pt idx="8">
                  <c:v>4839</c:v>
                </c:pt>
                <c:pt idx="9">
                  <c:v>4875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676-433C-90F1-E7DF4382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ผลิตในประเทศ</c:v>
                </c:pt>
              </c:strCache>
            </c:strRef>
          </c:tx>
          <c:spPr>
            <a:solidFill>
              <a:srgbClr val="4AD24A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141.24799999999999</c:v>
                </c:pt>
                <c:pt idx="1">
                  <c:v>129.19999999999999</c:v>
                </c:pt>
                <c:pt idx="2">
                  <c:v>125.889</c:v>
                </c:pt>
                <c:pt idx="3">
                  <c:v>117.029</c:v>
                </c:pt>
                <c:pt idx="4">
                  <c:v>97.62</c:v>
                </c:pt>
                <c:pt idx="5">
                  <c:v>78.852999999999994</c:v>
                </c:pt>
                <c:pt idx="6">
                  <c:v>78.662000000000006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51-47E1-8605-258892CB52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ตะวันออกกลาง</c:v>
                </c:pt>
              </c:strCache>
            </c:strRef>
          </c:tx>
          <c:spPr>
            <a:solidFill>
              <a:srgbClr val="FFC715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559.53892834688611</c:v>
                </c:pt>
                <c:pt idx="1">
                  <c:v>575.84565895727633</c:v>
                </c:pt>
                <c:pt idx="2">
                  <c:v>490.76865194010628</c:v>
                </c:pt>
                <c:pt idx="3">
                  <c:v>450.28131348957584</c:v>
                </c:pt>
                <c:pt idx="4">
                  <c:v>468.0023124494441</c:v>
                </c:pt>
                <c:pt idx="5">
                  <c:v>563.09067070530955</c:v>
                </c:pt>
                <c:pt idx="6">
                  <c:v>634.22497387695512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51-47E1-8605-258892CB52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ตะวันออกไกล</c:v>
                </c:pt>
              </c:strCache>
            </c:strRef>
          </c:tx>
          <c:spPr>
            <a:solidFill>
              <a:srgbClr val="FF6600"/>
            </a:solidFill>
            <a:ln w="50800">
              <a:noFill/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180.6598541710681</c:v>
                </c:pt>
                <c:pt idx="1">
                  <c:v>141.88925265147122</c:v>
                </c:pt>
                <c:pt idx="2">
                  <c:v>126.43151682881178</c:v>
                </c:pt>
                <c:pt idx="3">
                  <c:v>115.29415053055357</c:v>
                </c:pt>
                <c:pt idx="4">
                  <c:v>134.3057558537121</c:v>
                </c:pt>
                <c:pt idx="5">
                  <c:v>116.85031790105286</c:v>
                </c:pt>
                <c:pt idx="6">
                  <c:v>108.95035539728886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51-47E1-8605-258892CB52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แหล่งอื่นๆ</c:v>
                </c:pt>
              </c:strCache>
            </c:strRef>
          </c:tx>
          <c:spPr>
            <a:solidFill>
              <a:srgbClr val="C2555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166.77089552342591</c:v>
                </c:pt>
                <c:pt idx="1">
                  <c:v>233.34009839125238</c:v>
                </c:pt>
                <c:pt idx="2">
                  <c:v>239.00846918571889</c:v>
                </c:pt>
                <c:pt idx="3">
                  <c:v>271.09334097771386</c:v>
                </c:pt>
                <c:pt idx="4">
                  <c:v>260.89160169684391</c:v>
                </c:pt>
                <c:pt idx="5">
                  <c:v>233.30429937507077</c:v>
                </c:pt>
                <c:pt idx="6">
                  <c:v>229.668160725756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51-47E1-8605-258892CB5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82504832"/>
        <c:axId val="183174272"/>
      </c:barChart>
      <c:catAx>
        <c:axId val="1825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3174272"/>
        <c:crosses val="autoZero"/>
        <c:auto val="1"/>
        <c:lblAlgn val="ctr"/>
        <c:lblOffset val="100"/>
        <c:noMultiLvlLbl val="0"/>
      </c:catAx>
      <c:valAx>
        <c:axId val="183174272"/>
        <c:scaling>
          <c:orientation val="minMax"/>
          <c:max val="12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504832"/>
        <c:crosses val="autoZero"/>
        <c:crossBetween val="between"/>
        <c:minorUnit val="1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3989712412794"/>
          <c:y val="0.10173747102241071"/>
          <c:w val="0.57772549295901765"/>
          <c:h val="0.817451743495683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52-4262-A524-F9EDCFAF3FB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52-4262-A524-F9EDCFAF3FB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52-4262-A524-F9EDCFAF3FBF}"/>
              </c:ext>
            </c:extLst>
          </c:dPt>
          <c:dLbls>
            <c:dLbl>
              <c:idx val="0"/>
              <c:layout>
                <c:manualLayout>
                  <c:x val="0.17646140833608664"/>
                  <c:y val="-0.16590542011258511"/>
                </c:manualLayout>
              </c:layout>
              <c:tx>
                <c:rich>
                  <a:bodyPr/>
                  <a:lstStyle/>
                  <a:p>
                    <a:r>
                      <a:rPr lang="th-TH" baseline="0" dirty="0"/>
                      <a:t>ตะวันออกกลาง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2-4262-A524-F9EDCFAF3FBF}"/>
                </c:ext>
              </c:extLst>
            </c:dLbl>
            <c:dLbl>
              <c:idx val="1"/>
              <c:layout>
                <c:manualLayout>
                  <c:x val="-0.12812213683418761"/>
                  <c:y val="0.13870757221248781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ตะวันออกไกล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2-4262-A524-F9EDCFAF3FBF}"/>
                </c:ext>
              </c:extLst>
            </c:dLbl>
            <c:dLbl>
              <c:idx val="2"/>
              <c:layout>
                <c:manualLayout>
                  <c:x val="-0.12259438783979791"/>
                  <c:y val="-6.7993936868218544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อื่นๆ</a:t>
                    </a:r>
                    <a:r>
                      <a:rPr lang="th-TH" baseline="0" dirty="0"/>
                      <a:t>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2-4262-A524-F9EDCFAF3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ตะวันออกกลาง</c:v>
                </c:pt>
                <c:pt idx="1">
                  <c:v>ตะวันออกไกล</c:v>
                </c:pt>
                <c:pt idx="2">
                  <c:v>แหล่งอื่นๆ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3126</c:v>
                </c:pt>
                <c:pt idx="1">
                  <c:v>537</c:v>
                </c:pt>
                <c:pt idx="2">
                  <c:v>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52-4262-A524-F9EDCFAF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50324439204305E-3"/>
          <c:y val="0.14166066376123621"/>
          <c:w val="0.70295312348487338"/>
          <c:h val="0.782378672955984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ln w="19050"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E668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B3-4CAA-8984-4A31118B19DE}"/>
              </c:ext>
            </c:extLst>
          </c:dPt>
          <c:dPt>
            <c:idx val="1"/>
            <c:bubble3D val="0"/>
            <c:spPr>
              <a:solidFill>
                <a:srgbClr val="78B4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B3-4CAA-8984-4A31118B19DE}"/>
              </c:ext>
            </c:extLst>
          </c:dPt>
          <c:dPt>
            <c:idx val="2"/>
            <c:bubble3D val="0"/>
            <c:spPr>
              <a:solidFill>
                <a:srgbClr val="99FF33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B3-4CAA-8984-4A31118B19DE}"/>
              </c:ext>
            </c:extLst>
          </c:dPt>
          <c:dPt>
            <c:idx val="3"/>
            <c:bubble3D val="0"/>
            <c:spPr>
              <a:solidFill>
                <a:srgbClr val="CC99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B3-4CAA-8984-4A31118B19DE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B3-4CAA-8984-4A31118B19DE}"/>
              </c:ext>
            </c:extLst>
          </c:dPt>
          <c:dPt>
            <c:idx val="5"/>
            <c:bubble3D val="0"/>
            <c:spPr>
              <a:solidFill>
                <a:srgbClr val="FF3B3B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B3-4CAA-8984-4A31118B19DE}"/>
              </c:ext>
            </c:extLst>
          </c:dPt>
          <c:dPt>
            <c:idx val="6"/>
            <c:bubble3D val="0"/>
            <c:spPr>
              <a:solidFill>
                <a:srgbClr val="FF8181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B3-4CAA-8984-4A31118B19DE}"/>
              </c:ext>
            </c:extLst>
          </c:dPt>
          <c:dPt>
            <c:idx val="7"/>
            <c:bubble3D val="0"/>
            <c:spPr>
              <a:solidFill>
                <a:srgbClr val="FF43C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B3-4CAA-8984-4A31118B19DE}"/>
              </c:ext>
            </c:extLst>
          </c:dPt>
          <c:dPt>
            <c:idx val="8"/>
            <c:bubble3D val="0"/>
            <c:spPr>
              <a:solidFill>
                <a:srgbClr val="FFCCCC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6B3-4CAA-8984-4A31118B19DE}"/>
              </c:ext>
            </c:extLst>
          </c:dPt>
          <c:dPt>
            <c:idx val="9"/>
            <c:bubble3D val="0"/>
            <c:spPr>
              <a:solidFill>
                <a:srgbClr val="6699FF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6B3-4CAA-8984-4A31118B19DE}"/>
              </c:ext>
            </c:extLst>
          </c:dPt>
          <c:dPt>
            <c:idx val="10"/>
            <c:bubble3D val="0"/>
            <c:spPr>
              <a:solidFill>
                <a:srgbClr val="66FFFF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6B3-4CAA-8984-4A31118B19D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6B3-4CAA-8984-4A31118B19DE}"/>
              </c:ext>
            </c:extLst>
          </c:dPt>
          <c:dLbls>
            <c:dLbl>
              <c:idx val="0"/>
              <c:layout>
                <c:manualLayout>
                  <c:x val="8.4708814007680711E-3"/>
                  <c:y val="-9.2191077016812902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3-4CAA-8984-4A31118B19DE}"/>
                </c:ext>
              </c:extLst>
            </c:dLbl>
            <c:dLbl>
              <c:idx val="1"/>
              <c:layout>
                <c:manualLayout>
                  <c:x val="1.4118135667946785E-2"/>
                  <c:y val="-3.994946670728558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3-4CAA-8984-4A31118B19DE}"/>
                </c:ext>
              </c:extLst>
            </c:dLbl>
            <c:dLbl>
              <c:idx val="2"/>
              <c:layout>
                <c:manualLayout>
                  <c:x val="3.0076297962475081E-2"/>
                  <c:y val="-3.6955313460550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3-4CAA-8984-4A31118B19DE}"/>
                </c:ext>
              </c:extLst>
            </c:dLbl>
            <c:dLbl>
              <c:idx val="3"/>
              <c:layout>
                <c:manualLayout>
                  <c:x val="1.8781777436430339E-2"/>
                  <c:y val="3.701100647526864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B3-4CAA-8984-4A31118B19DE}"/>
                </c:ext>
              </c:extLst>
            </c:dLbl>
            <c:dLbl>
              <c:idx val="4"/>
              <c:layout>
                <c:manualLayout>
                  <c:x val="7.5127109745721357E-2"/>
                  <c:y val="0.111033747993706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B3-4CAA-8984-4A31118B19DE}"/>
                </c:ext>
              </c:extLst>
            </c:dLbl>
            <c:dLbl>
              <c:idx val="5"/>
              <c:layout>
                <c:manualLayout>
                  <c:x val="-1.5651481197025224E-2"/>
                  <c:y val="8.327531099527972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B3-4CAA-8984-4A31118B19DE}"/>
                </c:ext>
              </c:extLst>
            </c:dLbl>
            <c:dLbl>
              <c:idx val="6"/>
              <c:layout>
                <c:manualLayout>
                  <c:x val="-1.8782023916449189E-2"/>
                  <c:y val="2.1589895443220639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B3-4CAA-8984-4A31118B19DE}"/>
                </c:ext>
              </c:extLst>
            </c:dLbl>
            <c:dLbl>
              <c:idx val="7"/>
              <c:layout>
                <c:manualLayout>
                  <c:x val="-2.50426163952593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B3-4CAA-8984-4A31118B19DE}"/>
                </c:ext>
              </c:extLst>
            </c:dLbl>
            <c:dLbl>
              <c:idx val="8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B3-4CAA-8984-4A31118B19DE}"/>
                </c:ext>
              </c:extLst>
            </c:dLbl>
            <c:dLbl>
              <c:idx val="9"/>
              <c:layout>
                <c:manualLayout>
                  <c:x val="-2.1912320155854245E-2"/>
                  <c:y val="-1.233708311041179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6B3-4CAA-8984-4A31118B19DE}"/>
                </c:ext>
              </c:extLst>
            </c:dLbl>
            <c:dLbl>
              <c:idx val="1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6B3-4CAA-8984-4A31118B19DE}"/>
                </c:ext>
              </c:extLst>
            </c:dLbl>
            <c:dLbl>
              <c:idx val="11"/>
              <c:layout>
                <c:manualLayout>
                  <c:x val="2.823627133589357E-3"/>
                  <c:y val="-2.14776172889483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6B3-4CAA-8984-4A31118B19DE}"/>
                </c:ext>
              </c:extLst>
            </c:dLbl>
            <c:dLbl>
              <c:idx val="12"/>
              <c:layout>
                <c:manualLayout>
                  <c:x val="5.150229191813438E-2"/>
                  <c:y val="-5.8387682110648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6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6B3-4CAA-8984-4A31118B1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สหรัฐเอมิเรตส์</c:v>
                </c:pt>
                <c:pt idx="1">
                  <c:v>ซาอุดิอาระเบีย</c:v>
                </c:pt>
                <c:pt idx="2">
                  <c:v>กาตาร์</c:v>
                </c:pt>
                <c:pt idx="3">
                  <c:v>คูเวต</c:v>
                </c:pt>
                <c:pt idx="4">
                  <c:v>อื่นๆ (ตอ.กลาง)</c:v>
                </c:pt>
                <c:pt idx="5">
                  <c:v>มาเลเซีย</c:v>
                </c:pt>
                <c:pt idx="6">
                  <c:v>เวียดนาม</c:v>
                </c:pt>
                <c:pt idx="7">
                  <c:v>อินโดนีเซีย</c:v>
                </c:pt>
                <c:pt idx="8">
                  <c:v>อื่นๆ (ตอ.ไกล)</c:v>
                </c:pt>
                <c:pt idx="9">
                  <c:v>สหรัฐอเมริกา</c:v>
                </c:pt>
                <c:pt idx="10">
                  <c:v>แองโกลา</c:v>
                </c:pt>
                <c:pt idx="11">
                  <c:v>รัสเซีย</c:v>
                </c:pt>
                <c:pt idx="12">
                  <c:v>อื่นๆ (แหล่งอื่นๆ)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2271.7800000000002</c:v>
                </c:pt>
                <c:pt idx="1">
                  <c:v>729.5</c:v>
                </c:pt>
                <c:pt idx="2">
                  <c:v>80.900000000000006</c:v>
                </c:pt>
                <c:pt idx="3">
                  <c:v>0</c:v>
                </c:pt>
                <c:pt idx="4">
                  <c:v>43.63</c:v>
                </c:pt>
                <c:pt idx="5">
                  <c:v>156.12</c:v>
                </c:pt>
                <c:pt idx="6">
                  <c:v>230.58</c:v>
                </c:pt>
                <c:pt idx="7" formatCode="_-* #,##0_-;\-* #,##0_-;_-* &quot;-&quot;??_-;_-@_-">
                  <c:v>80.290000000000006</c:v>
                </c:pt>
                <c:pt idx="8" formatCode="0">
                  <c:v>70.150000000000006</c:v>
                </c:pt>
                <c:pt idx="9">
                  <c:v>325.93</c:v>
                </c:pt>
                <c:pt idx="10">
                  <c:v>202.74</c:v>
                </c:pt>
                <c:pt idx="11">
                  <c:v>0</c:v>
                </c:pt>
                <c:pt idx="12">
                  <c:v>603.22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C6B3-4CAA-8984-4A31118B1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"/>
        <c:holeSize val="3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เอราวัณ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Sheet1!$B$2:$B$8</c:f>
              <c:numCache>
                <c:formatCode>_-* #,##0_-;\-* #,##0_-;_-* "-"??_-;_-@_-</c:formatCode>
                <c:ptCount val="7"/>
                <c:pt idx="0">
                  <c:v>46.752000000000002</c:v>
                </c:pt>
                <c:pt idx="1">
                  <c:v>46.323999999999998</c:v>
                </c:pt>
                <c:pt idx="2">
                  <c:v>50.561</c:v>
                </c:pt>
                <c:pt idx="3">
                  <c:v>39.198999999999998</c:v>
                </c:pt>
                <c:pt idx="4">
                  <c:v>27.204000000000001</c:v>
                </c:pt>
                <c:pt idx="5">
                  <c:v>8.6709999999999994</c:v>
                </c:pt>
                <c:pt idx="6">
                  <c:v>8.0389999999999997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4A-4F87-8ED8-A00D23379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บงกช</c:v>
                </c:pt>
              </c:strCache>
            </c:strRef>
          </c:tx>
          <c:spPr>
            <a:ln w="41275">
              <a:solidFill>
                <a:schemeClr val="accent4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chemeClr val="accent4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15.035</c:v>
                </c:pt>
                <c:pt idx="1">
                  <c:v>14.275</c:v>
                </c:pt>
                <c:pt idx="2">
                  <c:v>13.414999999999999</c:v>
                </c:pt>
                <c:pt idx="3">
                  <c:v>11.98</c:v>
                </c:pt>
                <c:pt idx="4">
                  <c:v>13.09</c:v>
                </c:pt>
                <c:pt idx="5">
                  <c:v>13.848000000000001</c:v>
                </c:pt>
                <c:pt idx="6">
                  <c:v>16.13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4A-4F87-8ED8-A00D233791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ไพลิน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Sheet1!$D$2:$D$8</c:f>
              <c:numCache>
                <c:formatCode>_-* #,##0_-;\-* #,##0_-;_-* "-"??_-;_-@_-</c:formatCode>
                <c:ptCount val="7"/>
                <c:pt idx="0">
                  <c:v>15.927</c:v>
                </c:pt>
                <c:pt idx="1">
                  <c:v>17.504999999999999</c:v>
                </c:pt>
                <c:pt idx="2">
                  <c:v>17.398</c:v>
                </c:pt>
                <c:pt idx="3">
                  <c:v>13.409000000000001</c:v>
                </c:pt>
                <c:pt idx="4">
                  <c:v>16.861000000000001</c:v>
                </c:pt>
                <c:pt idx="5">
                  <c:v>16.015999999999998</c:v>
                </c:pt>
                <c:pt idx="6">
                  <c:v>16.047999999999998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A4A-4F87-8ED8-A00D233791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บงกชใต้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C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Sheet1!$E$2:$E$8</c:f>
              <c:numCache>
                <c:formatCode>_-* #,##0_-;\-* #,##0_-;_-* "-"??_-;_-@_-</c:formatCode>
                <c:ptCount val="7"/>
                <c:pt idx="0">
                  <c:v>10.878</c:v>
                </c:pt>
                <c:pt idx="1">
                  <c:v>10.259</c:v>
                </c:pt>
                <c:pt idx="2">
                  <c:v>9.5449999999999999</c:v>
                </c:pt>
                <c:pt idx="3">
                  <c:v>9.3829999999999991</c:v>
                </c:pt>
                <c:pt idx="4">
                  <c:v>9.1630000000000003</c:v>
                </c:pt>
                <c:pt idx="5">
                  <c:v>9.3859999999999992</c:v>
                </c:pt>
                <c:pt idx="6">
                  <c:v>11.474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4A-4F87-8ED8-A00D233791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อาทิตย์</c:v>
                </c:pt>
              </c:strCache>
            </c:strRef>
          </c:tx>
          <c:spPr>
            <a:ln w="41275">
              <a:solidFill>
                <a:srgbClr val="FF7C8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7C8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Sheet1!$F$2:$F$8</c:f>
              <c:numCache>
                <c:formatCode>_-* #,##0_-;\-* #,##0_-;_-* "-"??_-;_-@_-</c:formatCode>
                <c:ptCount val="7"/>
                <c:pt idx="0">
                  <c:v>9.7309999999999999</c:v>
                </c:pt>
                <c:pt idx="1">
                  <c:v>10.385999999999999</c:v>
                </c:pt>
                <c:pt idx="2">
                  <c:v>10.946999999999999</c:v>
                </c:pt>
                <c:pt idx="3">
                  <c:v>10.215999999999999</c:v>
                </c:pt>
                <c:pt idx="4">
                  <c:v>12.42</c:v>
                </c:pt>
                <c:pt idx="5">
                  <c:v>16.056999999999999</c:v>
                </c:pt>
                <c:pt idx="6">
                  <c:v>15.856999999999999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A4A-4F87-8ED8-A00D2337917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ภูฮ่อม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FF66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Sheet1!$G$2:$G$8</c:f>
              <c:numCache>
                <c:formatCode>_-* #,##0_-;\-* #,##0_-;_-* "-"??_-;_-@_-</c:formatCode>
                <c:ptCount val="7"/>
                <c:pt idx="0">
                  <c:v>0.249</c:v>
                </c:pt>
                <c:pt idx="1">
                  <c:v>0.24</c:v>
                </c:pt>
                <c:pt idx="2">
                  <c:v>0.27400000000000002</c:v>
                </c:pt>
                <c:pt idx="3">
                  <c:v>0.28199999999999997</c:v>
                </c:pt>
                <c:pt idx="4">
                  <c:v>0.25800000000000001</c:v>
                </c:pt>
                <c:pt idx="5">
                  <c:v>0.26300000000000001</c:v>
                </c:pt>
                <c:pt idx="6">
                  <c:v>0.24299999999999999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A4A-4F87-8ED8-A00D2337917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อื่นๆ</c:v>
                </c:pt>
              </c:strCache>
            </c:strRef>
          </c:tx>
          <c:spPr>
            <a:ln w="31750">
              <a:solidFill>
                <a:srgbClr val="C000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C0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Sheet1!$H$2:$H$8</c:f>
              <c:numCache>
                <c:formatCode>_-* #,##0_-;\-* #,##0_-;_-* "-"??_-;_-@_-</c:formatCode>
                <c:ptCount val="7"/>
                <c:pt idx="0">
                  <c:v>0</c:v>
                </c:pt>
                <c:pt idx="1">
                  <c:v>2.1000000000000001E-2</c:v>
                </c:pt>
                <c:pt idx="2">
                  <c:v>0.193</c:v>
                </c:pt>
                <c:pt idx="3">
                  <c:v>0.36499999999999999</c:v>
                </c:pt>
                <c:pt idx="4">
                  <c:v>0.55200000000000005</c:v>
                </c:pt>
                <c:pt idx="5">
                  <c:v>0.21199999999999999</c:v>
                </c:pt>
                <c:pt idx="6">
                  <c:v>0.16200000000000001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A4A-4F87-8ED8-A00D2337917F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1750">
              <a:solidFill>
                <a:srgbClr val="66CCFF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66CCFF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A4A-4F87-8ED8-A00D2337917F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A4A-4F87-8ED8-A00D2337917F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0070C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A4A-4F87-8ED8-A00D2337917F}"/>
            </c:ext>
          </c:extLst>
        </c:ser>
        <c:ser>
          <c:idx val="10"/>
          <c:order val="10"/>
          <c:tx>
            <c:strRef>
              <c:f>Sheet1!$K$1</c:f>
              <c:strCache>
                <c:ptCount val="1"/>
              </c:strCache>
            </c:strRef>
          </c:tx>
          <c:spPr>
            <a:ln w="31750"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Sheet1!$K$2:$K$6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A4A-4F87-8ED8-A00D23379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14144"/>
        <c:axId val="186616064"/>
      </c:lineChart>
      <c:catAx>
        <c:axId val="1866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6616064"/>
        <c:crosses val="autoZero"/>
        <c:auto val="1"/>
        <c:lblAlgn val="ctr"/>
        <c:lblOffset val="100"/>
        <c:noMultiLvlLbl val="0"/>
      </c:catAx>
      <c:valAx>
        <c:axId val="18661606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8661414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2811807748925"/>
          <c:y val="0.10027114040066322"/>
          <c:w val="0.69762383701819364"/>
          <c:h val="0.774276855663587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CC5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DD-4310-886F-7D70961563C4}"/>
              </c:ext>
            </c:extLst>
          </c:dPt>
          <c:dPt>
            <c:idx val="1"/>
            <c:bubble3D val="0"/>
            <c:spPr>
              <a:solidFill>
                <a:srgbClr val="A18CB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DD-4310-886F-7D70961563C4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DD-4310-886F-7D70961563C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DD-4310-886F-7D70961563C4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DD-4310-886F-7D70961563C4}"/>
              </c:ext>
            </c:extLst>
          </c:dPt>
          <c:dPt>
            <c:idx val="5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DD-4310-886F-7D70961563C4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baseline="0" dirty="0"/>
                      <a:t>บงกชใต้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DD-4310-886F-7D70961563C4}"/>
                </c:ext>
              </c:extLst>
            </c:dLbl>
            <c:dLbl>
              <c:idx val="5"/>
              <c:layout>
                <c:manualLayout>
                  <c:x val="8.1948938446401207E-2"/>
                  <c:y val="-0.128839468051775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DD-4310-886F-7D70961563C4}"/>
                </c:ext>
              </c:extLst>
            </c:dLbl>
            <c:dLbl>
              <c:idx val="6"/>
              <c:layout>
                <c:manualLayout>
                  <c:x val="0.14411709864711947"/>
                  <c:y val="-6.292160067644848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1DD-4310-886F-7D70961563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เอราวัณ</c:v>
                </c:pt>
                <c:pt idx="1">
                  <c:v>บงกช</c:v>
                </c:pt>
                <c:pt idx="2">
                  <c:v>ไพลิน</c:v>
                </c:pt>
                <c:pt idx="3">
                  <c:v>บงกชใต้</c:v>
                </c:pt>
                <c:pt idx="4">
                  <c:v>อาทิตย์</c:v>
                </c:pt>
                <c:pt idx="5">
                  <c:v>ภูฮ่อม</c:v>
                </c:pt>
                <c:pt idx="6">
                  <c:v>อื่นๆ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11.830583803034539</c:v>
                </c:pt>
                <c:pt idx="1">
                  <c:v>23.737693337846391</c:v>
                </c:pt>
                <c:pt idx="2">
                  <c:v>23.617018145428322</c:v>
                </c:pt>
                <c:pt idx="3">
                  <c:v>16.885697046401084</c:v>
                </c:pt>
                <c:pt idx="4">
                  <c:v>23.335933246015511</c:v>
                </c:pt>
                <c:pt idx="5" formatCode="#,##0.0">
                  <c:v>0.35761063119012232</c:v>
                </c:pt>
                <c:pt idx="6" formatCode="#,##0.0">
                  <c:v>0.23840708746008152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1DD-4310-886F-7D7096156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Capacity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8280681591740087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7-49D0-B5BC-80F46C8365A6}"/>
                </c:ext>
              </c:extLst>
            </c:dLbl>
            <c:dLbl>
              <c:idx val="4"/>
              <c:layout>
                <c:manualLayout>
                  <c:x val="-7.35672346597834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7-49D0-B5BC-80F46C8365A6}"/>
                </c:ext>
              </c:extLst>
            </c:dLbl>
            <c:dLbl>
              <c:idx val="5"/>
              <c:layout>
                <c:manualLayout>
                  <c:x val="1.471344693195668E-3"/>
                  <c:y val="-2.9377753730685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7-49D0-B5BC-80F46C8365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FANG</c:v>
                </c:pt>
                <c:pt idx="1">
                  <c:v>TOP</c:v>
                </c:pt>
                <c:pt idx="2">
                  <c:v>BCP</c:v>
                </c:pt>
                <c:pt idx="3">
                  <c:v>ESSO</c:v>
                </c:pt>
                <c:pt idx="4">
                  <c:v>IRPC</c:v>
                </c:pt>
                <c:pt idx="5">
                  <c:v>PTTGC</c:v>
                </c:pt>
                <c:pt idx="6">
                  <c:v>SPRC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2.5</c:v>
                </c:pt>
                <c:pt idx="1">
                  <c:v>275</c:v>
                </c:pt>
                <c:pt idx="2">
                  <c:v>122.1</c:v>
                </c:pt>
                <c:pt idx="3">
                  <c:v>174</c:v>
                </c:pt>
                <c:pt idx="4">
                  <c:v>215</c:v>
                </c:pt>
                <c:pt idx="5">
                  <c:v>280</c:v>
                </c:pt>
                <c:pt idx="6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C7-49D0-B5BC-80F46C836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Intake </c:v>
                </c:pt>
              </c:strCache>
            </c:strRef>
          </c:tx>
          <c:spPr>
            <a:solidFill>
              <a:srgbClr val="AE1E7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FANG</c:v>
                </c:pt>
                <c:pt idx="1">
                  <c:v>TOP</c:v>
                </c:pt>
                <c:pt idx="2">
                  <c:v>BCP</c:v>
                </c:pt>
                <c:pt idx="3">
                  <c:v>ESSO</c:v>
                </c:pt>
                <c:pt idx="4">
                  <c:v>IRPC</c:v>
                </c:pt>
                <c:pt idx="5">
                  <c:v>PTTGC</c:v>
                </c:pt>
                <c:pt idx="6">
                  <c:v>SPRC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 formatCode="#,##0.00">
                  <c:v>0.86899999999999999</c:v>
                </c:pt>
                <c:pt idx="1">
                  <c:v>301.38600000000002</c:v>
                </c:pt>
                <c:pt idx="2">
                  <c:v>121.845</c:v>
                </c:pt>
                <c:pt idx="3">
                  <c:v>136.011</c:v>
                </c:pt>
                <c:pt idx="4">
                  <c:v>191.29599999999999</c:v>
                </c:pt>
                <c:pt idx="5">
                  <c:v>178.14400000000001</c:v>
                </c:pt>
                <c:pt idx="6">
                  <c:v>158.87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C7-49D0-B5BC-80F46C836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187739136"/>
        <c:axId val="187740928"/>
      </c:barChart>
      <c:catAx>
        <c:axId val="18773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7740928"/>
        <c:crosses val="autoZero"/>
        <c:auto val="1"/>
        <c:lblAlgn val="ctr"/>
        <c:lblOffset val="100"/>
        <c:noMultiLvlLbl val="0"/>
      </c:catAx>
      <c:valAx>
        <c:axId val="187740928"/>
        <c:scaling>
          <c:orientation val="minMax"/>
          <c:max val="37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77391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7272855150197E-2"/>
          <c:y val="3.187131515482506E-2"/>
          <c:w val="0.83704036319271014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36.071561643835651</c:v>
                </c:pt>
                <c:pt idx="1">
                  <c:v>35.850156164383542</c:v>
                </c:pt>
                <c:pt idx="2">
                  <c:v>35.572136612021836</c:v>
                </c:pt>
                <c:pt idx="3">
                  <c:v>33.936430136986331</c:v>
                </c:pt>
                <c:pt idx="4">
                  <c:v>35.380701369862997</c:v>
                </c:pt>
                <c:pt idx="5">
                  <c:v>36.042483870967736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1E-46FC-A721-5347BCE891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5.8732109589041093</c:v>
                </c:pt>
                <c:pt idx="1">
                  <c:v>5.6153616438356178</c:v>
                </c:pt>
                <c:pt idx="2">
                  <c:v>4.5276857923497271</c:v>
                </c:pt>
                <c:pt idx="3">
                  <c:v>4.6063123287671246</c:v>
                </c:pt>
                <c:pt idx="4">
                  <c:v>5.2733260273972613</c:v>
                </c:pt>
                <c:pt idx="5">
                  <c:v>5.777709677419355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1E-46FC-A721-5347BCE891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74.132120547945178</c:v>
                </c:pt>
                <c:pt idx="1">
                  <c:v>70.242693150685028</c:v>
                </c:pt>
                <c:pt idx="2">
                  <c:v>75.423734972677593</c:v>
                </c:pt>
                <c:pt idx="3">
                  <c:v>73.819153424657543</c:v>
                </c:pt>
                <c:pt idx="4">
                  <c:v>75.129008219178033</c:v>
                </c:pt>
                <c:pt idx="5">
                  <c:v>81.031064516129021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1E-46FC-A721-5347BCE891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20.688391780821917</c:v>
                </c:pt>
                <c:pt idx="1">
                  <c:v>19.475901369863013</c:v>
                </c:pt>
                <c:pt idx="2">
                  <c:v>8.2277267759562847</c:v>
                </c:pt>
                <c:pt idx="3">
                  <c:v>5.7462410958904115</c:v>
                </c:pt>
                <c:pt idx="4">
                  <c:v>10.234361643835618</c:v>
                </c:pt>
                <c:pt idx="5">
                  <c:v>14.777129032258067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91E-46FC-A721-5347BCE891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16.381676712328758</c:v>
                </c:pt>
                <c:pt idx="1">
                  <c:v>15.014087671232881</c:v>
                </c:pt>
                <c:pt idx="2">
                  <c:v>12.942314207650268</c:v>
                </c:pt>
                <c:pt idx="3">
                  <c:v>14.640178082191776</c:v>
                </c:pt>
                <c:pt idx="4">
                  <c:v>15.788449315068503</c:v>
                </c:pt>
                <c:pt idx="5">
                  <c:v>13.557935483870965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91E-46FC-A721-5347BCE891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34.298640284119749</c:v>
                </c:pt>
                <c:pt idx="1">
                  <c:v>31.200958904109584</c:v>
                </c:pt>
                <c:pt idx="2">
                  <c:v>27.807098765432094</c:v>
                </c:pt>
                <c:pt idx="3">
                  <c:v>28.771902587518998</c:v>
                </c:pt>
                <c:pt idx="4">
                  <c:v>24.235185185185181</c:v>
                </c:pt>
                <c:pt idx="5">
                  <c:v>24.235185185185181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52-459A-8F26-92AF277EC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5440"/>
        <c:axId val="187886976"/>
      </c:lineChart>
      <c:catAx>
        <c:axId val="18788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7886976"/>
        <c:crosses val="autoZero"/>
        <c:auto val="1"/>
        <c:lblAlgn val="ctr"/>
        <c:lblOffset val="100"/>
        <c:noMultiLvlLbl val="0"/>
      </c:catAx>
      <c:valAx>
        <c:axId val="187886976"/>
        <c:scaling>
          <c:orientation val="minMax"/>
          <c:max val="9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788544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8-4A4B-A13C-E0D0232F7DC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8-4A4B-A13C-E0D0232F7DC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8-4A4B-A13C-E0D0232F7DC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8-4A4B-A13C-E0D0232F7DC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98-4A4B-A13C-E0D0232F7DCA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98-4A4B-A13C-E0D0232F7DC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h-TH" dirty="0"/>
                      <a:t>เบนซิน</a:t>
                    </a:r>
                    <a:r>
                      <a:rPr lang="th-TH" baseline="0" dirty="0"/>
                      <a:t>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8-4A4B-A13C-E0D0232F7DCA}"/>
                </c:ext>
              </c:extLst>
            </c:dLbl>
            <c:dLbl>
              <c:idx val="1"/>
              <c:layout>
                <c:manualLayout>
                  <c:x val="0.15753752315777975"/>
                  <c:y val="-3.25782030786658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8-4A4B-A13C-E0D0232F7DC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ดีเซล</a:t>
                    </a:r>
                    <a:r>
                      <a:rPr lang="th-TH" baseline="0" dirty="0"/>
                      <a:t>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8-4A4B-A13C-E0D0232F7DC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เครื่องบิน</a:t>
                    </a:r>
                    <a:r>
                      <a:rPr lang="th-TH" baseline="0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8-4A4B-A13C-E0D0232F7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36.042483870967736</c:v>
                </c:pt>
                <c:pt idx="1">
                  <c:v>5.777709677419355</c:v>
                </c:pt>
                <c:pt idx="2">
                  <c:v>81.031064516129021</c:v>
                </c:pt>
                <c:pt idx="3">
                  <c:v>14.777129032258067</c:v>
                </c:pt>
                <c:pt idx="4">
                  <c:v>13.557935483870965</c:v>
                </c:pt>
                <c:pt idx="5">
                  <c:v>24.235185185185181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98-4A4B-A13C-E0D0232F7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</c:v>
                </c:pt>
              </c:strCache>
            </c:strRef>
          </c:tx>
          <c:spPr>
            <a:ln w="41275">
              <a:solidFill>
                <a:srgbClr val="D09E0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D09E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845.48900000000003</c:v>
                </c:pt>
                <c:pt idx="1">
                  <c:v>745.39400000000001</c:v>
                </c:pt>
                <c:pt idx="2">
                  <c:v>704.61099999999999</c:v>
                </c:pt>
                <c:pt idx="3">
                  <c:v>809.87699999999995</c:v>
                </c:pt>
                <c:pt idx="4">
                  <c:v>886.601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9A-484A-A677-89DB5E1D9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901.55</c:v>
                </c:pt>
                <c:pt idx="1">
                  <c:v>844.41399999999999</c:v>
                </c:pt>
                <c:pt idx="2">
                  <c:v>849.15800000000002</c:v>
                </c:pt>
                <c:pt idx="3">
                  <c:v>767.98800000000006</c:v>
                </c:pt>
                <c:pt idx="4">
                  <c:v>750.78599999999994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9A-484A-A677-89DB5E1D99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ถ่านหิน</c:v>
                </c:pt>
              </c:strCache>
            </c:strRef>
          </c:tx>
          <c:spPr>
            <a:ln w="41275">
              <a:solidFill>
                <a:srgbClr val="FF781D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271.23500000000001</c:v>
                </c:pt>
                <c:pt idx="1">
                  <c:v>297.28800000000001</c:v>
                </c:pt>
                <c:pt idx="2">
                  <c:v>313.46600000000001</c:v>
                </c:pt>
                <c:pt idx="3">
                  <c:v>269.31</c:v>
                </c:pt>
                <c:pt idx="4">
                  <c:v>230.691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9A-484A-A677-89DB5E1D99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70.680000000000007</c:v>
                </c:pt>
                <c:pt idx="1">
                  <c:v>67.283000000000001</c:v>
                </c:pt>
                <c:pt idx="2">
                  <c:v>73.126999999999995</c:v>
                </c:pt>
                <c:pt idx="3">
                  <c:v>71.063999999999993</c:v>
                </c:pt>
                <c:pt idx="4">
                  <c:v>66.777000000000001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B9A-484A-A677-89DB5E1D99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พลังน้ำ/ไฟฟ้านำเข้า</c:v>
                </c:pt>
              </c:strCache>
            </c:strRef>
          </c:tx>
          <c:spPr>
            <a:ln w="41275"/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5">
                    <a:shade val="95000"/>
                    <a:satMod val="105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Sheet1!$F$2:$F$6</c:f>
              <c:numCache>
                <c:formatCode>#,##0</c:formatCode>
                <c:ptCount val="5"/>
                <c:pt idx="0">
                  <c:v>54.390999999999998</c:v>
                </c:pt>
                <c:pt idx="1">
                  <c:v>58.045999999999999</c:v>
                </c:pt>
                <c:pt idx="2">
                  <c:v>64.659000000000006</c:v>
                </c:pt>
                <c:pt idx="3">
                  <c:v>71.831000000000003</c:v>
                </c:pt>
                <c:pt idx="4">
                  <c:v>60.564999999999998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B9A-484A-A677-89DB5E1D9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64832"/>
        <c:axId val="184666752"/>
      </c:lineChart>
      <c:catAx>
        <c:axId val="18466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84666752"/>
        <c:crosses val="autoZero"/>
        <c:auto val="1"/>
        <c:lblAlgn val="ctr"/>
        <c:lblOffset val="100"/>
        <c:noMultiLvlLbl val="0"/>
      </c:catAx>
      <c:valAx>
        <c:axId val="184666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846648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1-4DCB-9459-A8FCD389926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1-4DCB-9459-A8FCD3899261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1-4DCB-9459-A8FCD3899261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C1-4DCB-9459-A8FCD389926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C1-4DCB-9459-A8FCD3899261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C1-4DCB-9459-A8FCD3899261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เครื่องบิน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C1-4DCB-9459-A8FCD3899261}"/>
                </c:ext>
              </c:extLst>
            </c:dLbl>
            <c:dLbl>
              <c:idx val="4"/>
              <c:layout>
                <c:manualLayout>
                  <c:x val="-7.7472057989883311E-2"/>
                  <c:y val="-7.49298670809314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C1-4DCB-9459-A8FCD38992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LPG</a:t>
                    </a:r>
                    <a:r>
                      <a:rPr lang="en-US" baseline="0" dirty="0"/>
                      <a:t>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C1-4DCB-9459-A8FCD3899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30.996774193548386</c:v>
                </c:pt>
                <c:pt idx="1">
                  <c:v>1.6129032258064516E-2</c:v>
                </c:pt>
                <c:pt idx="2" formatCode="0">
                  <c:v>78.287096774193557</c:v>
                </c:pt>
                <c:pt idx="3" formatCode="0.00">
                  <c:v>14.380645161290323</c:v>
                </c:pt>
                <c:pt idx="4" formatCode="0">
                  <c:v>7.258064516129032</c:v>
                </c:pt>
                <c:pt idx="5" formatCode="0">
                  <c:v>19.161290322580644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C1-4DCB-9459-A8FCD3899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33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31.053150684931506</c:v>
                </c:pt>
                <c:pt idx="1">
                  <c:v>32.19315068493151</c:v>
                </c:pt>
                <c:pt idx="2">
                  <c:v>31.716939890710382</c:v>
                </c:pt>
                <c:pt idx="3">
                  <c:v>29.029041095890413</c:v>
                </c:pt>
                <c:pt idx="4">
                  <c:v>30.155616438356162</c:v>
                </c:pt>
                <c:pt idx="5">
                  <c:v>30.996774193548386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27-4579-BE0F-70BCE019C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2.1095890410958905E-2</c:v>
                </c:pt>
                <c:pt idx="1">
                  <c:v>2.0547945205479451E-2</c:v>
                </c:pt>
                <c:pt idx="2">
                  <c:v>1.7759562841530054E-2</c:v>
                </c:pt>
                <c:pt idx="3">
                  <c:v>1.643835616438356E-2</c:v>
                </c:pt>
                <c:pt idx="4">
                  <c:v>1.3972602739726026E-2</c:v>
                </c:pt>
                <c:pt idx="5">
                  <c:v>1.6129032258064516E-2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27-4579-BE0F-70BCE019C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64.707397260273979</c:v>
                </c:pt>
                <c:pt idx="1">
                  <c:v>67.438082191780822</c:v>
                </c:pt>
                <c:pt idx="2">
                  <c:v>65.460382513661202</c:v>
                </c:pt>
                <c:pt idx="3">
                  <c:v>63.159452054794521</c:v>
                </c:pt>
                <c:pt idx="4">
                  <c:v>73.078904109589033</c:v>
                </c:pt>
                <c:pt idx="5">
                  <c:v>78.287096774193557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27-4579-BE0F-70BCE019C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19.43972602739726</c:v>
                </c:pt>
                <c:pt idx="1">
                  <c:v>19.597260273972601</c:v>
                </c:pt>
                <c:pt idx="2">
                  <c:v>7.499726775956284</c:v>
                </c:pt>
                <c:pt idx="3">
                  <c:v>4.8627397260273977</c:v>
                </c:pt>
                <c:pt idx="4">
                  <c:v>9.1432876712328763</c:v>
                </c:pt>
                <c:pt idx="5">
                  <c:v>14.380645161290323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27-4579-BE0F-70BCE019C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6.0597260273972609</c:v>
                </c:pt>
                <c:pt idx="1">
                  <c:v>5.4416438356164383</c:v>
                </c:pt>
                <c:pt idx="2">
                  <c:v>4.8330601092896179</c:v>
                </c:pt>
                <c:pt idx="3">
                  <c:v>5.5852054794520543</c:v>
                </c:pt>
                <c:pt idx="4">
                  <c:v>6.4482191780821916</c:v>
                </c:pt>
                <c:pt idx="5">
                  <c:v>7.258064516129032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027-4579-BE0F-70BCE019C3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20.91972602739726</c:v>
                </c:pt>
                <c:pt idx="1">
                  <c:v>19.611506849315067</c:v>
                </c:pt>
                <c:pt idx="2">
                  <c:v>17.759562841530055</c:v>
                </c:pt>
                <c:pt idx="3">
                  <c:v>17.536712328767123</c:v>
                </c:pt>
                <c:pt idx="4">
                  <c:v>18.63917808219178</c:v>
                </c:pt>
                <c:pt idx="5">
                  <c:v>19.161290322580644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27-4579-BE0F-70BCE019C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155776"/>
        <c:axId val="188174336"/>
      </c:lineChart>
      <c:catAx>
        <c:axId val="1881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174336"/>
        <c:crosses val="autoZero"/>
        <c:auto val="1"/>
        <c:lblAlgn val="ctr"/>
        <c:lblOffset val="100"/>
        <c:noMultiLvlLbl val="0"/>
      </c:catAx>
      <c:valAx>
        <c:axId val="188174336"/>
        <c:scaling>
          <c:orientation val="minMax"/>
          <c:max val="8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1557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33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195.31511846613938</c:v>
                </c:pt>
                <c:pt idx="1">
                  <c:v>202.48538074678598</c:v>
                </c:pt>
                <c:pt idx="2">
                  <c:v>199.49015592622416</c:v>
                </c:pt>
                <c:pt idx="3">
                  <c:v>182.58406878351096</c:v>
                </c:pt>
                <c:pt idx="4">
                  <c:v>189.66989394525544</c:v>
                </c:pt>
                <c:pt idx="5">
                  <c:v>194.96052703659592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E2-4B3F-998C-60EF6E9EB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0.13268690113188819</c:v>
                </c:pt>
                <c:pt idx="1">
                  <c:v>0.1292404881154755</c:v>
                </c:pt>
                <c:pt idx="2">
                  <c:v>0.11170238909069787</c:v>
                </c:pt>
                <c:pt idx="3">
                  <c:v>0.1033923904923804</c:v>
                </c:pt>
                <c:pt idx="4">
                  <c:v>8.7883531918523342E-2</c:v>
                </c:pt>
                <c:pt idx="5" formatCode="0">
                  <c:v>0.10144683475730872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E2-4B3F-998C-60EF6E9EB8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406.99035952118982</c:v>
                </c:pt>
                <c:pt idx="1">
                  <c:v>424.16555878848237</c:v>
                </c:pt>
                <c:pt idx="2">
                  <c:v>411.72641369684385</c:v>
                </c:pt>
                <c:pt idx="3">
                  <c:v>397.25424274982396</c:v>
                </c:pt>
                <c:pt idx="4">
                  <c:v>459.6446575859427</c:v>
                </c:pt>
                <c:pt idx="5">
                  <c:v>492.40264654502511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1E2-4B3F-998C-60EF6E9EB8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122.27011778978085</c:v>
                </c:pt>
                <c:pt idx="1">
                  <c:v>123.26096153199951</c:v>
                </c:pt>
                <c:pt idx="2">
                  <c:v>47.171059663854862</c:v>
                </c:pt>
                <c:pt idx="3">
                  <c:v>30.58519231415433</c:v>
                </c:pt>
                <c:pt idx="4">
                  <c:v>57.508570798370187</c:v>
                </c:pt>
                <c:pt idx="5">
                  <c:v>90.449997869616467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1E2-4B3F-998C-60EF6E9EB8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38.113881548507827</c:v>
                </c:pt>
                <c:pt idx="1">
                  <c:v>34.226327665994319</c:v>
                </c:pt>
                <c:pt idx="2">
                  <c:v>30.398516317313149</c:v>
                </c:pt>
                <c:pt idx="3">
                  <c:v>35.129287876294448</c:v>
                </c:pt>
                <c:pt idx="4">
                  <c:v>40.557388377144413</c:v>
                </c:pt>
                <c:pt idx="5">
                  <c:v>45.651075640788925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1E2-4B3F-998C-60EF6E9EB8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131.5788793471115</c:v>
                </c:pt>
                <c:pt idx="1">
                  <c:v>123.35056827042622</c:v>
                </c:pt>
                <c:pt idx="2">
                  <c:v>111.70238909069786</c:v>
                </c:pt>
                <c:pt idx="3">
                  <c:v>110.30072538377962</c:v>
                </c:pt>
                <c:pt idx="4">
                  <c:v>117.23490837280193</c:v>
                </c:pt>
                <c:pt idx="5">
                  <c:v>120.51883969168276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1E2-4B3F-998C-60EF6E9EB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94496"/>
        <c:axId val="188433536"/>
      </c:lineChart>
      <c:catAx>
        <c:axId val="18839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433536"/>
        <c:crosses val="autoZero"/>
        <c:auto val="1"/>
        <c:lblAlgn val="ctr"/>
        <c:lblOffset val="100"/>
        <c:noMultiLvlLbl val="0"/>
      </c:catAx>
      <c:valAx>
        <c:axId val="1884335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394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C-4663-AACB-E29AC5BF09F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C-4663-AACB-E29AC5BF09FC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6C-4663-AACB-E29AC5BF09F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6C-4663-AACB-E29AC5BF09F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6C-4663-AACB-E29AC5BF09FC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6C-4663-AACB-E29AC5BF09FC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th-TH"/>
                      <a:t>ก๊าด
0.01%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6C-4663-AACB-E29AC5BF09F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baseline="0" dirty="0" smtClean="0"/>
                      <a:t>เครื่องบิน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6C-4663-AACB-E29AC5BF09FC}"/>
                </c:ext>
              </c:extLst>
            </c:dLbl>
            <c:dLbl>
              <c:idx val="4"/>
              <c:layout>
                <c:manualLayout>
                  <c:x val="-0.10237379091520296"/>
                  <c:y val="-6.8414226465198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6C-4663-AACB-E29AC5BF0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0">
                  <c:v>194.96052703659592</c:v>
                </c:pt>
                <c:pt idx="1">
                  <c:v>0.10144683475730872</c:v>
                </c:pt>
                <c:pt idx="2" formatCode="0">
                  <c:v>492.40264654502511</c:v>
                </c:pt>
                <c:pt idx="3" formatCode="0">
                  <c:v>90.449997869616467</c:v>
                </c:pt>
                <c:pt idx="4" formatCode="0">
                  <c:v>45.651075640788925</c:v>
                </c:pt>
                <c:pt idx="5" formatCode="0">
                  <c:v>120.51883969168276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26C-4663-AACB-E29AC5BF0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504510851968"/>
          <c:y val="9.8774551806689009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D-42F5-A1B3-3281F807E5BF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D-42F5-A1B3-3281F807E5B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FD-42F5-A1B3-3281F807E5B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FD-42F5-A1B3-3281F807E5BF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FD-42F5-A1B3-3281F807E5B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 smtClean="0"/>
                      <a:t>ดีเซล</a:t>
                    </a:r>
                    <a:r>
                      <a:rPr lang="th-TH" baseline="0" dirty="0"/>
                      <a:t>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FD-42F5-A1B3-3281F807E5B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FD-42F5-A1B3-3281F807E5B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FD-42F5-A1B3-3281F807E5BF}"/>
                </c:ext>
              </c:extLst>
            </c:dLbl>
            <c:dLbl>
              <c:idx val="4"/>
              <c:layout>
                <c:manualLayout>
                  <c:x val="2.4901515062389409E-2"/>
                  <c:y val="-0.10723382478028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FD-42F5-A1B3-3281F807E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เบนซิน</c:v>
                </c:pt>
                <c:pt idx="1">
                  <c:v>ดีเซล</c:v>
                </c:pt>
                <c:pt idx="2">
                  <c:v>เครื่องบิน</c:v>
                </c:pt>
                <c:pt idx="3">
                  <c:v>น้ำมันเตา</c:v>
                </c:pt>
                <c:pt idx="4">
                  <c:v>LPG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3.3045806451612907</c:v>
                </c:pt>
                <c:pt idx="1">
                  <c:v>6.3775806451612906</c:v>
                </c:pt>
                <c:pt idx="2">
                  <c:v>0.6693870967741935</c:v>
                </c:pt>
                <c:pt idx="3">
                  <c:v>0</c:v>
                </c:pt>
                <c:pt idx="4">
                  <c:v>8.112186379928314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FD-42F5-A1B3-3281F807E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4.2953424657534249</c:v>
                </c:pt>
                <c:pt idx="1">
                  <c:v>6.1511479452054791</c:v>
                </c:pt>
                <c:pt idx="2">
                  <c:v>3.8495081967213109</c:v>
                </c:pt>
                <c:pt idx="3">
                  <c:v>1.8798493150684932</c:v>
                </c:pt>
                <c:pt idx="4">
                  <c:v>1.4195589041095891</c:v>
                </c:pt>
                <c:pt idx="5">
                  <c:v>3.3045806451612907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DF-4CA9-8CE6-440E8EFDC1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1.5950684931506851</c:v>
                </c:pt>
                <c:pt idx="1">
                  <c:v>6.5034849315068479</c:v>
                </c:pt>
                <c:pt idx="2">
                  <c:v>0.15139344262295082</c:v>
                </c:pt>
                <c:pt idx="3">
                  <c:v>0.65292876712328773</c:v>
                </c:pt>
                <c:pt idx="4">
                  <c:v>2.8887698630136986</c:v>
                </c:pt>
                <c:pt idx="5">
                  <c:v>6.3775806451612906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DF-4CA9-8CE6-440E8EFDC1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0.15424657534246575</c:v>
                </c:pt>
                <c:pt idx="1">
                  <c:v>1.042931506849315</c:v>
                </c:pt>
                <c:pt idx="2">
                  <c:v>0.39643442622950825</c:v>
                </c:pt>
                <c:pt idx="3">
                  <c:v>3.9613698630136987E-2</c:v>
                </c:pt>
                <c:pt idx="4">
                  <c:v>0.1563835616438356</c:v>
                </c:pt>
                <c:pt idx="5">
                  <c:v>0.6693870967741935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DF-4CA9-8CE6-440E8EFDC1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2.5205479452054792E-2</c:v>
                </c:pt>
                <c:pt idx="1">
                  <c:v>6.6893150684931513E-2</c:v>
                </c:pt>
                <c:pt idx="2">
                  <c:v>6.3390710382513663E-2</c:v>
                </c:pt>
                <c:pt idx="3">
                  <c:v>0.17409863013698629</c:v>
                </c:pt>
                <c:pt idx="4">
                  <c:v>7.3947945205479454E-2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DF-4CA9-8CE6-440E8EFDC1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LPG</c:v>
                </c:pt>
              </c:strCache>
            </c:strRef>
          </c:tx>
          <c:spPr>
            <a:ln w="4127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0.0</c:formatCode>
                <c:ptCount val="6"/>
                <c:pt idx="0">
                  <c:v>3.4602739726027396</c:v>
                </c:pt>
                <c:pt idx="1">
                  <c:v>2.7886250634195839</c:v>
                </c:pt>
                <c:pt idx="2">
                  <c:v>2.7046448087431689</c:v>
                </c:pt>
                <c:pt idx="3">
                  <c:v>2.7896905124302394</c:v>
                </c:pt>
                <c:pt idx="4">
                  <c:v>7.8575443937087757</c:v>
                </c:pt>
                <c:pt idx="5">
                  <c:v>8.112186379928314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3DF-4CA9-8CE6-440E8EFD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83840"/>
        <c:axId val="188502400"/>
      </c:lineChart>
      <c:catAx>
        <c:axId val="18848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502400"/>
        <c:crosses val="autoZero"/>
        <c:auto val="1"/>
        <c:lblAlgn val="ctr"/>
        <c:lblOffset val="100"/>
        <c:noMultiLvlLbl val="0"/>
      </c:catAx>
      <c:valAx>
        <c:axId val="188502400"/>
        <c:scaling>
          <c:orientation val="minMax"/>
          <c:max val="12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884838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0417124465235E-2"/>
          <c:y val="3.8094650063593173E-2"/>
          <c:w val="0.83461963901198855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4.6830136986301367</c:v>
                </c:pt>
                <c:pt idx="1">
                  <c:v>3.3568219178082197</c:v>
                </c:pt>
                <c:pt idx="2">
                  <c:v>3.5831775956284129</c:v>
                </c:pt>
                <c:pt idx="3">
                  <c:v>4.4124000000000017</c:v>
                </c:pt>
                <c:pt idx="4">
                  <c:v>4.5980767123287665</c:v>
                </c:pt>
                <c:pt idx="5">
                  <c:v>3.9527741935483869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99-4D74-96C5-492D82E7B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1.3150684931506848E-2</c:v>
                </c:pt>
                <c:pt idx="1">
                  <c:v>5.4657534246575342E-3</c:v>
                </c:pt>
                <c:pt idx="2">
                  <c:v>2.2314207650273223E-2</c:v>
                </c:pt>
                <c:pt idx="3">
                  <c:v>9.5854794520547945E-2</c:v>
                </c:pt>
                <c:pt idx="4">
                  <c:v>6.0008219178082196E-2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99-4D74-96C5-492D82E7B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15.158082191780821</c:v>
                </c:pt>
                <c:pt idx="1">
                  <c:v>10.346098630136977</c:v>
                </c:pt>
                <c:pt idx="2">
                  <c:v>15.725636612021869</c:v>
                </c:pt>
                <c:pt idx="3">
                  <c:v>17.713446575342445</c:v>
                </c:pt>
                <c:pt idx="4">
                  <c:v>9.3872602739726076</c:v>
                </c:pt>
                <c:pt idx="5">
                  <c:v>8.4956129032258083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99-4D74-96C5-492D82E7B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2.7646575342465756</c:v>
                </c:pt>
                <c:pt idx="1">
                  <c:v>2.2836931506849312</c:v>
                </c:pt>
                <c:pt idx="2">
                  <c:v>1.8733852459016405</c:v>
                </c:pt>
                <c:pt idx="3">
                  <c:v>0.91550136986301378</c:v>
                </c:pt>
                <c:pt idx="4">
                  <c:v>2.3139424657534247</c:v>
                </c:pt>
                <c:pt idx="5">
                  <c:v>1.3893548387096775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299-4D74-96C5-492D82E7B1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Sheet1!$F$2:$F$7</c:f>
              <c:numCache>
                <c:formatCode>0.0</c:formatCode>
                <c:ptCount val="6"/>
                <c:pt idx="0">
                  <c:v>9.4487671232876718</c:v>
                </c:pt>
                <c:pt idx="1">
                  <c:v>8.8191397260273963</c:v>
                </c:pt>
                <c:pt idx="2">
                  <c:v>7.1835218579234983</c:v>
                </c:pt>
                <c:pt idx="3">
                  <c:v>8.2374438356164408</c:v>
                </c:pt>
                <c:pt idx="4">
                  <c:v>8.0644410958904089</c:v>
                </c:pt>
                <c:pt idx="5">
                  <c:v>4.8413225806451621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299-4D74-96C5-492D82E7B14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Sheet1!$G$2:$G$7</c:f>
              <c:numCache>
                <c:formatCode>0.0</c:formatCode>
                <c:ptCount val="6"/>
                <c:pt idx="0">
                  <c:v>1.9424657534246574</c:v>
                </c:pt>
                <c:pt idx="1">
                  <c:v>1.5173363774733641</c:v>
                </c:pt>
                <c:pt idx="2">
                  <c:v>1.1769631653511436</c:v>
                </c:pt>
                <c:pt idx="3">
                  <c:v>0.90178082191780784</c:v>
                </c:pt>
                <c:pt idx="4">
                  <c:v>0.92047691527143549</c:v>
                </c:pt>
                <c:pt idx="5">
                  <c:v>0.84820788530465951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299-4D74-96C5-492D82E7B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64224"/>
        <c:axId val="188566144"/>
      </c:lineChart>
      <c:catAx>
        <c:axId val="18856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566144"/>
        <c:crosses val="autoZero"/>
        <c:auto val="1"/>
        <c:lblAlgn val="ctr"/>
        <c:lblOffset val="100"/>
        <c:noMultiLvlLbl val="0"/>
      </c:catAx>
      <c:valAx>
        <c:axId val="188566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56422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ED-46F1-9D67-A7E43929F1BF}"/>
              </c:ext>
            </c:extLst>
          </c:dPt>
          <c:dPt>
            <c:idx val="1"/>
            <c:bubble3D val="0"/>
            <c:spPr>
              <a:solidFill>
                <a:srgbClr val="FF6D7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ED-46F1-9D67-A7E43929F1BF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ED-46F1-9D67-A7E43929F1B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ED-46F1-9D67-A7E43929F1B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ED-46F1-9D67-A7E43929F1BF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ED-46F1-9D67-A7E43929F1BF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D-46F1-9D67-A7E43929F1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ดีเซล</a:t>
                    </a:r>
                    <a:r>
                      <a:rPr lang="th-TH" baseline="0" dirty="0"/>
                      <a:t>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ED-46F1-9D67-A7E43929F1B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th-TH" dirty="0"/>
                      <a:t>น้ำมันเตา</a:t>
                    </a:r>
                    <a:r>
                      <a:rPr lang="th-TH" baseline="0" dirty="0"/>
                      <a:t>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ED-46F1-9D67-A7E43929F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0">
                  <c:v>3.9527741935483869</c:v>
                </c:pt>
                <c:pt idx="1">
                  <c:v>0</c:v>
                </c:pt>
                <c:pt idx="2" formatCode="0">
                  <c:v>8.4956129032258083</c:v>
                </c:pt>
                <c:pt idx="3" formatCode="0">
                  <c:v>1.3893548387096775</c:v>
                </c:pt>
                <c:pt idx="4" formatCode="0">
                  <c:v>4.8413225806451621</c:v>
                </c:pt>
                <c:pt idx="5" formatCode="0">
                  <c:v>0.84820788530465951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7ED-46F1-9D67-A7E43929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6"/>
        <c:holeSize val="45"/>
      </c:doughnutChart>
    </c:plotArea>
    <c:plotVisOnly val="1"/>
    <c:dispBlanksAs val="zero"/>
    <c:showDLblsOverMax val="0"/>
  </c:chart>
  <c:txPr>
    <a:bodyPr/>
    <a:lstStyle/>
    <a:p>
      <a:pPr>
        <a:defRPr sz="10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09235366911922E-2"/>
          <c:y val="3.5420261355419584E-2"/>
          <c:w val="0.84597943087396976"/>
          <c:h val="0.88071017305080357"/>
        </c:manualLayout>
      </c:layout>
      <c:lineChart>
        <c:grouping val="standard"/>
        <c:varyColors val="0"/>
        <c:ser>
          <c:idx val="1"/>
          <c:order val="0"/>
          <c:tx>
            <c:strRef>
              <c:f>'2565'!$B$1</c:f>
              <c:strCache>
                <c:ptCount val="1"/>
                <c:pt idx="0">
                  <c:v>สิงคโปร์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'2565'!$B$2:$B$10</c:f>
              <c:numCache>
                <c:formatCode>0.0</c:formatCode>
                <c:ptCount val="7"/>
                <c:pt idx="0">
                  <c:v>11.97917808219178</c:v>
                </c:pt>
                <c:pt idx="1">
                  <c:v>10.333698630136986</c:v>
                </c:pt>
                <c:pt idx="2">
                  <c:v>4.0723287671232882</c:v>
                </c:pt>
                <c:pt idx="3">
                  <c:v>3.2991803278688523</c:v>
                </c:pt>
                <c:pt idx="4">
                  <c:v>5.3361643835616439</c:v>
                </c:pt>
                <c:pt idx="5">
                  <c:v>5.8583561643835624</c:v>
                </c:pt>
                <c:pt idx="6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5E-4ECB-8E6D-3A925AA85595}"/>
            </c:ext>
          </c:extLst>
        </c:ser>
        <c:ser>
          <c:idx val="2"/>
          <c:order val="1"/>
          <c:tx>
            <c:strRef>
              <c:f>'2565'!$C$1</c:f>
              <c:strCache>
                <c:ptCount val="1"/>
                <c:pt idx="0">
                  <c:v>มาเลเซีย</c:v>
                </c:pt>
              </c:strCache>
            </c:strRef>
          </c:tx>
          <c:spPr>
            <a:ln w="28575">
              <a:solidFill>
                <a:srgbClr val="0066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66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'2565'!$C$2:$C$10</c:f>
              <c:numCache>
                <c:formatCode>0.0</c:formatCode>
                <c:ptCount val="7"/>
                <c:pt idx="0">
                  <c:v>2.2898630136986302</c:v>
                </c:pt>
                <c:pt idx="1">
                  <c:v>2.7517808219178082</c:v>
                </c:pt>
                <c:pt idx="2">
                  <c:v>4.8490410958904109</c:v>
                </c:pt>
                <c:pt idx="3">
                  <c:v>3.5158469945355191</c:v>
                </c:pt>
                <c:pt idx="4">
                  <c:v>3.9506849315068493</c:v>
                </c:pt>
                <c:pt idx="5">
                  <c:v>2.4243835616438356</c:v>
                </c:pt>
                <c:pt idx="6">
                  <c:v>1.0451612903225806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5E-4ECB-8E6D-3A925AA85595}"/>
            </c:ext>
          </c:extLst>
        </c:ser>
        <c:ser>
          <c:idx val="3"/>
          <c:order val="2"/>
          <c:tx>
            <c:strRef>
              <c:f>'2565'!$D$1</c:f>
              <c:strCache>
                <c:ptCount val="1"/>
                <c:pt idx="0">
                  <c:v>ลาว</c:v>
                </c:pt>
              </c:strCache>
            </c:strRef>
          </c:tx>
          <c:spPr>
            <a:ln>
              <a:solidFill>
                <a:srgbClr val="FF00FF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00FF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'2565'!$D$2:$D$10</c:f>
              <c:numCache>
                <c:formatCode>0.0</c:formatCode>
                <c:ptCount val="7"/>
                <c:pt idx="0">
                  <c:v>3.4668493150684934</c:v>
                </c:pt>
                <c:pt idx="1">
                  <c:v>3.6024657534246578</c:v>
                </c:pt>
                <c:pt idx="2">
                  <c:v>3.4673972602739722</c:v>
                </c:pt>
                <c:pt idx="3">
                  <c:v>3.3983606557377048</c:v>
                </c:pt>
                <c:pt idx="4">
                  <c:v>2.9476712328767127</c:v>
                </c:pt>
                <c:pt idx="5">
                  <c:v>3.1936986301369865</c:v>
                </c:pt>
                <c:pt idx="6">
                  <c:v>4.3612903225806452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5E-4ECB-8E6D-3A925AA85595}"/>
            </c:ext>
          </c:extLst>
        </c:ser>
        <c:ser>
          <c:idx val="4"/>
          <c:order val="3"/>
          <c:tx>
            <c:strRef>
              <c:f>'2565'!$E$1</c:f>
              <c:strCache>
                <c:ptCount val="1"/>
                <c:pt idx="0">
                  <c:v>กัมพูชา</c:v>
                </c:pt>
              </c:strCache>
            </c:strRef>
          </c:tx>
          <c:spPr>
            <a:ln w="28575">
              <a:solidFill>
                <a:srgbClr val="005ADE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5ADE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'2565'!$E$2:$E$10</c:f>
              <c:numCache>
                <c:formatCode>0.0</c:formatCode>
                <c:ptCount val="7"/>
                <c:pt idx="0">
                  <c:v>4.8156164383561642</c:v>
                </c:pt>
                <c:pt idx="1">
                  <c:v>7.1273972602739724</c:v>
                </c:pt>
                <c:pt idx="2">
                  <c:v>7.9553424657534242</c:v>
                </c:pt>
                <c:pt idx="3">
                  <c:v>9.5893442622950822</c:v>
                </c:pt>
                <c:pt idx="4">
                  <c:v>9.460821917808218</c:v>
                </c:pt>
                <c:pt idx="5">
                  <c:v>6.475068493150685</c:v>
                </c:pt>
                <c:pt idx="6">
                  <c:v>5.8096774193548386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5E-4ECB-8E6D-3A925AA85595}"/>
            </c:ext>
          </c:extLst>
        </c:ser>
        <c:ser>
          <c:idx val="5"/>
          <c:order val="4"/>
          <c:tx>
            <c:strRef>
              <c:f>'2565'!$F$1</c:f>
              <c:strCache>
                <c:ptCount val="1"/>
                <c:pt idx="0">
                  <c:v>เวียดนาม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'2565'!$F$2:$F$10</c:f>
              <c:numCache>
                <c:formatCode>0.0</c:formatCode>
                <c:ptCount val="7"/>
                <c:pt idx="0">
                  <c:v>4.0841095890410957</c:v>
                </c:pt>
                <c:pt idx="1">
                  <c:v>4.6243835616438362</c:v>
                </c:pt>
                <c:pt idx="2">
                  <c:v>2.7561643835616438</c:v>
                </c:pt>
                <c:pt idx="3">
                  <c:v>4.0491803278688527</c:v>
                </c:pt>
                <c:pt idx="4">
                  <c:v>3.7315068493150685</c:v>
                </c:pt>
                <c:pt idx="5">
                  <c:v>2.9019178082191783</c:v>
                </c:pt>
                <c:pt idx="6">
                  <c:v>1.5516129032258066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E5E-4ECB-8E6D-3A925AA85595}"/>
            </c:ext>
          </c:extLst>
        </c:ser>
        <c:ser>
          <c:idx val="6"/>
          <c:order val="5"/>
          <c:tx>
            <c:strRef>
              <c:f>'2565'!$G$1</c:f>
              <c:strCache>
                <c:ptCount val="1"/>
                <c:pt idx="0">
                  <c:v>พม่า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'2565'!$G$2:$G$10</c:f>
              <c:numCache>
                <c:formatCode>0.0</c:formatCode>
                <c:ptCount val="7"/>
                <c:pt idx="0">
                  <c:v>2.0454794520547948</c:v>
                </c:pt>
                <c:pt idx="1">
                  <c:v>1.7405479452054793</c:v>
                </c:pt>
                <c:pt idx="2">
                  <c:v>1.7923287671232877</c:v>
                </c:pt>
                <c:pt idx="3">
                  <c:v>1.6459016393442623</c:v>
                </c:pt>
                <c:pt idx="4">
                  <c:v>1.6342465753424658</c:v>
                </c:pt>
                <c:pt idx="5">
                  <c:v>1.4747945205479451</c:v>
                </c:pt>
                <c:pt idx="6">
                  <c:v>1.9870967741935484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5E-4ECB-8E6D-3A925AA85595}"/>
            </c:ext>
          </c:extLst>
        </c:ser>
        <c:ser>
          <c:idx val="7"/>
          <c:order val="6"/>
          <c:tx>
            <c:strRef>
              <c:f>'2565'!$H$1</c:f>
              <c:strCache>
                <c:ptCount val="1"/>
                <c:pt idx="0">
                  <c:v>ฟิลิปปินส์</c:v>
                </c:pt>
              </c:strCache>
            </c:strRef>
          </c:tx>
          <c:spPr>
            <a:ln w="28575">
              <a:solidFill>
                <a:srgbClr val="7030A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'2565'!$H$2:$H$10</c:f>
              <c:numCache>
                <c:formatCode>0.00</c:formatCode>
                <c:ptCount val="7"/>
                <c:pt idx="0">
                  <c:v>0.26273972602739726</c:v>
                </c:pt>
                <c:pt idx="1">
                  <c:v>0.22027397260273973</c:v>
                </c:pt>
                <c:pt idx="2">
                  <c:v>0</c:v>
                </c:pt>
                <c:pt idx="3">
                  <c:v>0.16366120218579236</c:v>
                </c:pt>
                <c:pt idx="4">
                  <c:v>1.3591780821917809</c:v>
                </c:pt>
                <c:pt idx="5">
                  <c:v>0.2786301369863014</c:v>
                </c:pt>
                <c:pt idx="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5E-4ECB-8E6D-3A925AA85595}"/>
            </c:ext>
          </c:extLst>
        </c:ser>
        <c:ser>
          <c:idx val="8"/>
          <c:order val="7"/>
          <c:tx>
            <c:strRef>
              <c:f>'2565'!$I$1</c:f>
              <c:strCache>
                <c:ptCount val="1"/>
                <c:pt idx="0">
                  <c:v>อินโดนีเซีย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'2565'!$I$2:$I$10</c:f>
              <c:numCache>
                <c:formatCode>General</c:formatCode>
                <c:ptCount val="7"/>
                <c:pt idx="3" formatCode="0.00">
                  <c:v>0.2650273224043716</c:v>
                </c:pt>
                <c:pt idx="4" formatCode="0.00">
                  <c:v>1.0684931506849314E-2</c:v>
                </c:pt>
                <c:pt idx="5" formatCode="0.00">
                  <c:v>0.1378082191780822</c:v>
                </c:pt>
                <c:pt idx="6" formatCode="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E5E-4ECB-8E6D-3A925AA85595}"/>
            </c:ext>
          </c:extLst>
        </c:ser>
        <c:ser>
          <c:idx val="10"/>
          <c:order val="8"/>
          <c:tx>
            <c:strRef>
              <c:f>'2565'!$J$1</c:f>
              <c:strCache>
                <c:ptCount val="1"/>
                <c:pt idx="0">
                  <c:v>เขตต่อเนื่อง**</c:v>
                </c:pt>
              </c:strCache>
            </c:strRef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'2565'!$J$2:$J$10</c:f>
              <c:numCache>
                <c:formatCode>0.0</c:formatCode>
                <c:ptCount val="7"/>
                <c:pt idx="0">
                  <c:v>1.7482191780821918</c:v>
                </c:pt>
                <c:pt idx="1">
                  <c:v>1.7153424657534246</c:v>
                </c:pt>
                <c:pt idx="2">
                  <c:v>0</c:v>
                </c:pt>
                <c:pt idx="3">
                  <c:v>1.401639344262295</c:v>
                </c:pt>
                <c:pt idx="4">
                  <c:v>1.4449315068493149</c:v>
                </c:pt>
                <c:pt idx="5">
                  <c:v>0.36027397260273974</c:v>
                </c:pt>
                <c:pt idx="6">
                  <c:v>0.69032258064516128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E5E-4ECB-8E6D-3A925AA85595}"/>
            </c:ext>
          </c:extLst>
        </c:ser>
        <c:ser>
          <c:idx val="0"/>
          <c:order val="9"/>
          <c:tx>
            <c:strRef>
              <c:f>'2565'!$K$1</c:f>
              <c:strCache>
                <c:ptCount val="1"/>
                <c:pt idx="0">
                  <c:v>อื่นๆ***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'2565'!$A$2:$A$10</c:f>
              <c:numCache>
                <c:formatCode>General</c:formatCod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</c:v>
                </c:pt>
              </c:numCache>
            </c:numRef>
          </c:cat>
          <c:val>
            <c:numRef>
              <c:f>'2565'!$K$2:$K$10</c:f>
              <c:numCache>
                <c:formatCode>0.0</c:formatCode>
                <c:ptCount val="7"/>
                <c:pt idx="0">
                  <c:v>1.0893150684931507</c:v>
                </c:pt>
                <c:pt idx="1">
                  <c:v>1.8942465753424658</c:v>
                </c:pt>
                <c:pt idx="2">
                  <c:v>1.4364383561643834</c:v>
                </c:pt>
                <c:pt idx="3">
                  <c:v>2.2379781420765026</c:v>
                </c:pt>
                <c:pt idx="4">
                  <c:v>2.4</c:v>
                </c:pt>
                <c:pt idx="5">
                  <c:v>2.2394520547945205</c:v>
                </c:pt>
                <c:pt idx="6">
                  <c:v>2.0806451612903225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E5E-4ECB-8E6D-3A925AA85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847232"/>
        <c:axId val="188849152"/>
      </c:lineChart>
      <c:catAx>
        <c:axId val="1888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849152"/>
        <c:crosses val="autoZero"/>
        <c:auto val="1"/>
        <c:lblAlgn val="ctr"/>
        <c:lblOffset val="100"/>
        <c:noMultiLvlLbl val="0"/>
      </c:catAx>
      <c:valAx>
        <c:axId val="188849152"/>
        <c:scaling>
          <c:orientation val="minMax"/>
          <c:max val="13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847232"/>
        <c:crosses val="autoZero"/>
        <c:crossBetween val="midCat"/>
        <c:majorUnit val="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551726024616"/>
          <c:y val="5.4848294493056303E-2"/>
          <c:w val="0.77091396377208465"/>
          <c:h val="0.88585870887740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2FC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D3-465B-8EDB-252F3AB96EBD}"/>
              </c:ext>
            </c:extLst>
          </c:dPt>
          <c:dPt>
            <c:idx val="1"/>
            <c:bubble3D val="0"/>
            <c:spPr>
              <a:solidFill>
                <a:srgbClr val="5CD65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D3-465B-8EDB-252F3AB96EBD}"/>
              </c:ext>
            </c:extLst>
          </c:dPt>
          <c:dPt>
            <c:idx val="2"/>
            <c:bubble3D val="0"/>
            <c:spPr>
              <a:solidFill>
                <a:srgbClr val="FF79D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D3-465B-8EDB-252F3AB96EBD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D3-465B-8EDB-252F3AB96EBD}"/>
              </c:ext>
            </c:extLst>
          </c:dPt>
          <c:dPt>
            <c:idx val="4"/>
            <c:bubble3D val="0"/>
            <c:spPr>
              <a:solidFill>
                <a:srgbClr val="FF2F2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D3-465B-8EDB-252F3AB96EB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D3-465B-8EDB-252F3AB96EBD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D3-465B-8EDB-252F3AB96EBD}"/>
              </c:ext>
            </c:extLst>
          </c:dPt>
          <c:dPt>
            <c:idx val="7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D3-465B-8EDB-252F3AB96EB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h-TH" dirty="0"/>
                      <a:t>สิงคโปร์</a:t>
                    </a:r>
                    <a:r>
                      <a:rPr lang="th-TH" baseline="0" dirty="0"/>
                      <a:t>
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3-465B-8EDB-252F3AB96E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/>
                      <a:t>มาเลเซีย</a:t>
                    </a:r>
                    <a:r>
                      <a:rPr lang="th-TH" baseline="0" dirty="0"/>
                      <a:t>
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D3-465B-8EDB-252F3AB96E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dirty="0"/>
                      <a:t>ลาว</a:t>
                    </a:r>
                    <a:r>
                      <a:rPr lang="th-TH" baseline="0" dirty="0"/>
                      <a:t>
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D3-465B-8EDB-252F3AB96E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กัมพูชา</a:t>
                    </a:r>
                    <a:r>
                      <a:rPr lang="th-TH" baseline="0" dirty="0"/>
                      <a:t>
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D3-465B-8EDB-252F3AB96EB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th-TH" dirty="0"/>
                      <a:t>เวียดนาม</a:t>
                    </a:r>
                    <a:r>
                      <a:rPr lang="th-TH" baseline="0" dirty="0"/>
                      <a:t>
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D3-465B-8EDB-252F3AB96EB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th-TH" dirty="0"/>
                      <a:t>เมียนมา</a:t>
                    </a:r>
                  </a:p>
                  <a:p>
                    <a:r>
                      <a:rPr lang="th-TH" dirty="0"/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D3-465B-8EDB-252F3AB96EB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D3-465B-8EDB-252F3AB96EB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D3-465B-8EDB-252F3AB96EBD}"/>
                </c:ext>
              </c:extLst>
            </c:dLbl>
            <c:dLbl>
              <c:idx val="8"/>
              <c:layout>
                <c:manualLayout>
                  <c:x val="-6.4402929065498313E-2"/>
                  <c:y val="-9.9907463952897541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th-TH" dirty="0"/>
                      <a:t>เขตต่อเนื่อง</a:t>
                    </a:r>
                    <a:r>
                      <a:rPr lang="th-TH" baseline="0" dirty="0"/>
                      <a:t>
4%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34812065153453"/>
                      <c:h val="8.2553167436634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6D3-465B-8EDB-252F3AB96EBD}"/>
                </c:ext>
              </c:extLst>
            </c:dLbl>
            <c:dLbl>
              <c:idx val="9"/>
              <c:layout>
                <c:manualLayout>
                  <c:x val="3.2198928984360597E-3"/>
                  <c:y val="-1.7347234759768071E-17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th-TH" dirty="0"/>
                      <a:t>อื่นๆ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43566806628934"/>
                      <c:h val="9.8908389313368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6D3-465B-8EDB-252F3AB9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สิงคโปร์</c:v>
                </c:pt>
                <c:pt idx="1">
                  <c:v>มาเลเซีย</c:v>
                </c:pt>
                <c:pt idx="2">
                  <c:v>ลาว</c:v>
                </c:pt>
                <c:pt idx="3">
                  <c:v>กัมพูชา</c:v>
                </c:pt>
                <c:pt idx="4">
                  <c:v>เวียดนาม</c:v>
                </c:pt>
                <c:pt idx="5">
                  <c:v>เมียนมา</c:v>
                </c:pt>
                <c:pt idx="6">
                  <c:v>ฟิลิปปินส์</c:v>
                </c:pt>
                <c:pt idx="7">
                  <c:v>อินโดนีเซีย</c:v>
                </c:pt>
                <c:pt idx="8">
                  <c:v>เขตต่อเนื่อง**</c:v>
                </c:pt>
                <c:pt idx="9">
                  <c:v>อื่นๆ***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</c:v>
                </c:pt>
                <c:pt idx="1">
                  <c:v>1.0451612903225806</c:v>
                </c:pt>
                <c:pt idx="2">
                  <c:v>4.3612903225806452</c:v>
                </c:pt>
                <c:pt idx="3">
                  <c:v>5.8096774193548386</c:v>
                </c:pt>
                <c:pt idx="4">
                  <c:v>1.5516129032258066</c:v>
                </c:pt>
                <c:pt idx="5">
                  <c:v>1.9870967741935484</c:v>
                </c:pt>
                <c:pt idx="6" formatCode="0.0">
                  <c:v>0</c:v>
                </c:pt>
                <c:pt idx="7" formatCode="0.0">
                  <c:v>0</c:v>
                </c:pt>
                <c:pt idx="8">
                  <c:v>0.69032258064516128</c:v>
                </c:pt>
                <c:pt idx="9">
                  <c:v>2.0806451612903225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6D3-465B-8EDB-252F3AB96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047211512018"/>
          <c:y val="0.1395321903436306"/>
          <c:w val="0.69374335935426101"/>
          <c:h val="0.803145843877429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29-4F98-935D-047D164F602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29-4F98-935D-047D164F602F}"/>
              </c:ext>
            </c:extLst>
          </c:dPt>
          <c:dPt>
            <c:idx val="2"/>
            <c:bubble3D val="0"/>
            <c:spPr>
              <a:solidFill>
                <a:srgbClr val="FF781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29-4F98-935D-047D164F602F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29-4F98-935D-047D164F60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29-4F98-935D-047D164F602F}"/>
              </c:ext>
            </c:extLst>
          </c:dPt>
          <c:dLbls>
            <c:dLbl>
              <c:idx val="1"/>
              <c:layout>
                <c:manualLayout>
                  <c:x val="1.1565199495138062E-2"/>
                  <c:y val="3.99326699549106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29-4F98-935D-047D164F602F}"/>
                </c:ext>
              </c:extLst>
            </c:dLbl>
            <c:dLbl>
              <c:idx val="3"/>
              <c:layout>
                <c:manualLayout>
                  <c:x val="-1.1565199495138062E-2"/>
                  <c:y val="-0.18719067902308548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29-4F98-935D-047D164F602F}"/>
                </c:ext>
              </c:extLst>
            </c:dLbl>
            <c:dLbl>
              <c:idx val="4"/>
              <c:layout>
                <c:manualLayout>
                  <c:x val="8.6738996213535466E-2"/>
                  <c:y val="-0.1663861248121278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29-4F98-935D-047D164F6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น้ำมัน</c:v>
                </c:pt>
                <c:pt idx="1">
                  <c:v>ก๊าซธรรมชาติ</c:v>
                </c:pt>
                <c:pt idx="2">
                  <c:v>ถ่านหินนำเข้า</c:v>
                </c:pt>
                <c:pt idx="3">
                  <c:v>ลิกไนต์</c:v>
                </c:pt>
                <c:pt idx="4">
                  <c:v>พลังน้ำ/ไฟฟ้านำเข้า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886.601</c:v>
                </c:pt>
                <c:pt idx="1">
                  <c:v>750.78599999999994</c:v>
                </c:pt>
                <c:pt idx="2">
                  <c:v>230.691</c:v>
                </c:pt>
                <c:pt idx="3">
                  <c:v>66.777000000000001</c:v>
                </c:pt>
                <c:pt idx="4">
                  <c:v>60.564999999999998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29-4F98-935D-047D164F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โรงแยกก๊าซ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308.05366666666674</c:v>
                </c:pt>
                <c:pt idx="1">
                  <c:v>302.55241666666677</c:v>
                </c:pt>
                <c:pt idx="2">
                  <c:v>268.64208333333329</c:v>
                </c:pt>
                <c:pt idx="3">
                  <c:v>281.20783333333338</c:v>
                </c:pt>
                <c:pt idx="4">
                  <c:v>244.90949999999995</c:v>
                </c:pt>
                <c:pt idx="5">
                  <c:v>211.488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0A-4C37-8418-3CD4EEA92D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โรงกลั่นน้ำมัน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197.10191666666665</c:v>
                </c:pt>
                <c:pt idx="1">
                  <c:v>179.18541666666667</c:v>
                </c:pt>
                <c:pt idx="2">
                  <c:v>176.02100000000004</c:v>
                </c:pt>
                <c:pt idx="3">
                  <c:v>191.37066666666661</c:v>
                </c:pt>
                <c:pt idx="4">
                  <c:v>182.02166666666665</c:v>
                </c:pt>
                <c:pt idx="5">
                  <c:v>194.209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0A-4C37-8418-3CD4EEA92DE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56.836749999999995</c:v>
                </c:pt>
                <c:pt idx="1">
                  <c:v>45.803166666666662</c:v>
                </c:pt>
                <c:pt idx="2">
                  <c:v>44.545499999999997</c:v>
                </c:pt>
                <c:pt idx="3">
                  <c:v>45.820666666666661</c:v>
                </c:pt>
                <c:pt idx="4">
                  <c:v>129.06016666666665</c:v>
                </c:pt>
                <c:pt idx="5">
                  <c:v>135.798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0A-4C37-8418-3CD4EEA92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98016"/>
        <c:axId val="188999936"/>
      </c:lineChart>
      <c:catAx>
        <c:axId val="1889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999936"/>
        <c:crosses val="autoZero"/>
        <c:auto val="1"/>
        <c:lblAlgn val="ctr"/>
        <c:lblOffset val="100"/>
        <c:noMultiLvlLbl val="0"/>
      </c:catAx>
      <c:valAx>
        <c:axId val="188999936"/>
        <c:scaling>
          <c:orientation val="minMax"/>
          <c:max val="3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899801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3100285356865"/>
          <c:y val="8.2046793586557462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7B-4C90-B4A3-F156158994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7B-4C90-B4A3-F15615899441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B-4C90-B4A3-F15615899441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7B-4C90-B4A3-F15615899441}"/>
              </c:ext>
            </c:extLst>
          </c:dPt>
          <c:dLbls>
            <c:dLbl>
              <c:idx val="0"/>
              <c:layout>
                <c:manualLayout>
                  <c:x val="-8.3005776417732127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B-4C90-B4A3-F1561589944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7B-4C90-B4A3-F15615899441}"/>
                </c:ext>
              </c:extLst>
            </c:dLbl>
            <c:dLbl>
              <c:idx val="3"/>
              <c:layout>
                <c:manualLayout>
                  <c:x val="-8.3005776417732127E-3"/>
                  <c:y val="-4.2351664002265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7B-4C90-B4A3-F1561589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โรงแยกก๊าซ</c:v>
                </c:pt>
                <c:pt idx="1">
                  <c:v>โรงกลั่นน้ำมัน</c:v>
                </c:pt>
                <c:pt idx="2">
                  <c:v>อื่นๆ</c:v>
                </c:pt>
                <c:pt idx="3">
                  <c:v>นำเข้า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211.488</c:v>
                </c:pt>
                <c:pt idx="1">
                  <c:v>194.209</c:v>
                </c:pt>
                <c:pt idx="2">
                  <c:v>0</c:v>
                </c:pt>
                <c:pt idx="3">
                  <c:v>135.798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7B-4C90-B4A3-F1561589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4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1661525157227"/>
          <c:y val="4.7429652426745343E-2"/>
          <c:w val="0.81460344088488146"/>
          <c:h val="0.87170325571070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619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180.34066666666669</c:v>
                </c:pt>
                <c:pt idx="1">
                  <c:v>177.0855</c:v>
                </c:pt>
                <c:pt idx="2">
                  <c:v>169.38225000000003</c:v>
                </c:pt>
                <c:pt idx="3">
                  <c:v>170.76066666666668</c:v>
                </c:pt>
                <c:pt idx="4">
                  <c:v>172.4874166666666</c:v>
                </c:pt>
                <c:pt idx="5">
                  <c:v>181.71699999999998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22-4530-9E45-EB2391341C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Sheet1!$C$2:$C$7</c:f>
              <c:numCache>
                <c:formatCode>0</c:formatCode>
                <c:ptCount val="6"/>
                <c:pt idx="0">
                  <c:v>57.266499999999979</c:v>
                </c:pt>
                <c:pt idx="1">
                  <c:v>55.030083333333359</c:v>
                </c:pt>
                <c:pt idx="2">
                  <c:v>50.995833333333287</c:v>
                </c:pt>
                <c:pt idx="3">
                  <c:v>55.306833333333316</c:v>
                </c:pt>
                <c:pt idx="4">
                  <c:v>57.428249999999998</c:v>
                </c:pt>
                <c:pt idx="5">
                  <c:v>58.35799999999999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22-4530-9E45-EB2391341C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รถยนต์</c:v>
                </c:pt>
              </c:strCache>
            </c:strRef>
          </c:tx>
          <c:spPr>
            <a:ln w="41275">
              <a:solidFill>
                <a:srgbClr val="92D050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Sheet1!$D$2:$D$7</c:f>
              <c:numCache>
                <c:formatCode>0</c:formatCode>
                <c:ptCount val="6"/>
                <c:pt idx="0">
                  <c:v>97.531583333333359</c:v>
                </c:pt>
                <c:pt idx="1">
                  <c:v>85.247250000000022</c:v>
                </c:pt>
                <c:pt idx="2">
                  <c:v>62.703583333333349</c:v>
                </c:pt>
                <c:pt idx="3">
                  <c:v>55.663833333333308</c:v>
                </c:pt>
                <c:pt idx="4">
                  <c:v>72.544333333333412</c:v>
                </c:pt>
                <c:pt idx="5">
                  <c:v>76.268000000000001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22-4530-9E45-EB2391341C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ปิโตรเคมี</c:v>
                </c:pt>
              </c:strCache>
            </c:strRef>
          </c:tx>
          <c:spPr>
            <a:ln w="41275">
              <a:solidFill>
                <a:schemeClr val="accent4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4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Sheet1!$E$2:$E$7</c:f>
              <c:numCache>
                <c:formatCode>0</c:formatCode>
                <c:ptCount val="6"/>
                <c:pt idx="0">
                  <c:v>207.99074999999996</c:v>
                </c:pt>
                <c:pt idx="1">
                  <c:v>224.50908333333334</c:v>
                </c:pt>
                <c:pt idx="2">
                  <c:v>185.86099999999996</c:v>
                </c:pt>
                <c:pt idx="3">
                  <c:v>220.69808333333333</c:v>
                </c:pt>
                <c:pt idx="4">
                  <c:v>231.1914166666667</c:v>
                </c:pt>
                <c:pt idx="5">
                  <c:v>199.41800000000001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722-4530-9E45-EB2391341C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ใช้เอง</c:v>
                </c:pt>
              </c:strCache>
            </c:strRef>
          </c:tx>
          <c:spPr>
            <a:ln w="41275">
              <a:solidFill>
                <a:schemeClr val="accent5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</c:v>
                </c:pt>
              </c:numCache>
            </c:numRef>
          </c:cat>
          <c:val>
            <c:numRef>
              <c:f>Sheet1!$F$2:$F$7</c:f>
              <c:numCache>
                <c:formatCode>0</c:formatCode>
                <c:ptCount val="6"/>
                <c:pt idx="0">
                  <c:v>8.4692500000000006</c:v>
                </c:pt>
                <c:pt idx="1">
                  <c:v>4.7579166666666675</c:v>
                </c:pt>
                <c:pt idx="2">
                  <c:v>9.4179166666666632</c:v>
                </c:pt>
                <c:pt idx="3">
                  <c:v>6.3109166666666674</c:v>
                </c:pt>
                <c:pt idx="4">
                  <c:v>3.6900833333333334</c:v>
                </c:pt>
                <c:pt idx="5">
                  <c:v>4.407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722-4530-9E45-EB2391341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73664"/>
        <c:axId val="189083648"/>
      </c:lineChart>
      <c:catAx>
        <c:axId val="1890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9083648"/>
        <c:crosses val="autoZero"/>
        <c:auto val="1"/>
        <c:lblAlgn val="ctr"/>
        <c:lblOffset val="100"/>
        <c:noMultiLvlLbl val="0"/>
      </c:catAx>
      <c:valAx>
        <c:axId val="189083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907366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3042521179545"/>
          <c:y val="0.1341719185124228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8A3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3E-4A6E-8297-70E2F63C6A21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3E-4A6E-8297-70E2F63C6A2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3E-4A6E-8297-70E2F63C6A21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3E-4A6E-8297-70E2F63C6A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3E-4A6E-8297-70E2F63C6A21}"/>
              </c:ext>
            </c:extLst>
          </c:dPt>
          <c:dLbls>
            <c:dLbl>
              <c:idx val="1"/>
              <c:layout>
                <c:manualLayout>
                  <c:x val="1.1067436855697567E-2"/>
                  <c:y val="1.9546921847199385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อุตสาหกรรม</a:t>
                    </a:r>
                    <a:r>
                      <a:rPr lang="th-TH" baseline="0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E-4A6E-8297-70E2F63C6A2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dirty="0"/>
                      <a:t>ปิโตรเคมี</a:t>
                    </a:r>
                    <a:r>
                      <a:rPr lang="th-TH" baseline="0" dirty="0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3E-4A6E-8297-70E2F63C6A21}"/>
                </c:ext>
              </c:extLst>
            </c:dLbl>
            <c:dLbl>
              <c:idx val="4"/>
              <c:layout>
                <c:manualLayout>
                  <c:x val="9.9606931701278545E-2"/>
                  <c:y val="-0.130312812314663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3E-4A6E-8297-70E2F63C6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ครัวเรือน</c:v>
                </c:pt>
                <c:pt idx="1">
                  <c:v>อุตสาหกรรม</c:v>
                </c:pt>
                <c:pt idx="2">
                  <c:v>ขนส่ง</c:v>
                </c:pt>
                <c:pt idx="3">
                  <c:v>ปิโตรเคมี</c:v>
                </c:pt>
                <c:pt idx="4">
                  <c:v>ใช้เอง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181.71699999999998</c:v>
                </c:pt>
                <c:pt idx="1">
                  <c:v>58.35799999999999</c:v>
                </c:pt>
                <c:pt idx="2">
                  <c:v>76.268000000000001</c:v>
                </c:pt>
                <c:pt idx="3">
                  <c:v>199.41800000000001</c:v>
                </c:pt>
                <c:pt idx="4" formatCode="0.0">
                  <c:v>4.407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3E-4A6E-8297-70E2F63C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03630331606607"/>
          <c:y val="5.2378587782571213E-2"/>
          <c:w val="0.76892779865745053"/>
          <c:h val="0.874750640799327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ผลิตในประเทศ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2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3527</c:v>
                </c:pt>
                <c:pt idx="1">
                  <c:v>3623</c:v>
                </c:pt>
                <c:pt idx="2">
                  <c:v>3262</c:v>
                </c:pt>
                <c:pt idx="3">
                  <c:v>3204</c:v>
                </c:pt>
                <c:pt idx="4">
                  <c:v>2692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B03-4E5F-8DB7-B9D423133C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นำเข้าจากเมียนมา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0070C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805</c:v>
                </c:pt>
                <c:pt idx="1">
                  <c:v>736</c:v>
                </c:pt>
                <c:pt idx="2">
                  <c:v>694</c:v>
                </c:pt>
                <c:pt idx="3">
                  <c:v>693</c:v>
                </c:pt>
                <c:pt idx="4">
                  <c:v>504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B03-4E5F-8DB7-B9D423133C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นำเข้า LNG</c:v>
                </c:pt>
              </c:strCache>
            </c:strRef>
          </c:tx>
          <c:spPr>
            <a:ln w="41275">
              <a:solidFill>
                <a:srgbClr val="8A3CC4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8A3CC4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579</c:v>
                </c:pt>
                <c:pt idx="1">
                  <c:v>657</c:v>
                </c:pt>
                <c:pt idx="2">
                  <c:v>743</c:v>
                </c:pt>
                <c:pt idx="3">
                  <c:v>829</c:v>
                </c:pt>
                <c:pt idx="4">
                  <c:v>983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B03-4E5F-8DB7-B9D423133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92096"/>
        <c:axId val="231894016"/>
      </c:lineChart>
      <c:catAx>
        <c:axId val="23189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1894016"/>
        <c:crosses val="autoZero"/>
        <c:auto val="1"/>
        <c:lblAlgn val="ctr"/>
        <c:lblOffset val="100"/>
        <c:noMultiLvlLbl val="0"/>
      </c:catAx>
      <c:valAx>
        <c:axId val="23189401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189209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69669402788258E-2"/>
          <c:y val="0.12302034110190302"/>
          <c:w val="0.80015790887060856"/>
          <c:h val="0.827320512497225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8B8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A-4326-8B28-888550ACA1E5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A-4326-8B28-888550ACA1E5}"/>
              </c:ext>
            </c:extLst>
          </c:dPt>
          <c:dLbls>
            <c:dLbl>
              <c:idx val="0"/>
              <c:layout>
                <c:manualLayout>
                  <c:x val="0.21567749816623913"/>
                  <c:y val="8.25431901868095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A-4326-8B28-888550ACA1E5}"/>
                </c:ext>
              </c:extLst>
            </c:dLbl>
            <c:dLbl>
              <c:idx val="1"/>
              <c:layout>
                <c:manualLayout>
                  <c:x val="-9.749838491786636E-2"/>
                  <c:y val="-0.21824424484979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A-4326-8B28-888550ACA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ผลิตในประเทศ</c:v>
                </c:pt>
                <c:pt idx="1">
                  <c:v>นำเข้า</c:v>
                </c:pt>
              </c:strCache>
            </c:strRef>
          </c:cat>
          <c:val>
            <c:numRef>
              <c:f>Sheet1!$B$2:$B$3</c:f>
              <c:numCache>
                <c:formatCode>#,##0\ "MMSCFD"</c:formatCode>
                <c:ptCount val="2"/>
                <c:pt idx="0">
                  <c:v>2692</c:v>
                </c:pt>
                <c:pt idx="1">
                  <c:v>1487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9A-4326-8B28-888550AC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8"/>
        <c:holeSize val="50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9444353677478E-2"/>
          <c:y val="0.10732143291350341"/>
          <c:w val="0.7469686205376016"/>
          <c:h val="0.792707034349846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CC505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7F-44CE-AD3B-705B1B593B33}"/>
              </c:ext>
            </c:extLst>
          </c:dPt>
          <c:dPt>
            <c:idx val="1"/>
            <c:bubble3D val="0"/>
            <c:spPr>
              <a:solidFill>
                <a:srgbClr val="009ED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7F-44CE-AD3B-705B1B593B33}"/>
              </c:ext>
            </c:extLst>
          </c:dPt>
          <c:dPt>
            <c:idx val="2"/>
            <c:bubble3D val="0"/>
            <c:spPr>
              <a:solidFill>
                <a:srgbClr val="19C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7F-44CE-AD3B-705B1B593B33}"/>
              </c:ext>
            </c:extLst>
          </c:dPt>
          <c:dPt>
            <c:idx val="3"/>
            <c:bubble3D val="0"/>
            <c:spPr>
              <a:solidFill>
                <a:srgbClr val="95B3D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7F-44CE-AD3B-705B1B593B33}"/>
              </c:ext>
            </c:extLst>
          </c:dPt>
          <c:dPt>
            <c:idx val="4"/>
            <c:bubble3D val="0"/>
            <c:spPr>
              <a:solidFill>
                <a:srgbClr val="806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7F-44CE-AD3B-705B1B593B3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67732442299501E-2"/>
                  <c:y val="2.3190212391303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F-44CE-AD3B-705B1B593B33}"/>
                </c:ext>
              </c:extLst>
            </c:dLbl>
            <c:dLbl>
              <c:idx val="2"/>
              <c:layout>
                <c:manualLayout>
                  <c:x val="7.4447288043656325E-3"/>
                  <c:y val="1.93251769927529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F-44CE-AD3B-705B1B593B33}"/>
                </c:ext>
              </c:extLst>
            </c:dLbl>
            <c:dLbl>
              <c:idx val="3"/>
              <c:layout>
                <c:manualLayout>
                  <c:x val="-2.4895105913413759E-2"/>
                  <c:y val="-2.70552477898540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F-44CE-AD3B-705B1B593B33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75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275089520168536E-2"/>
                  <c:y val="0.11592215027440229"/>
                </c:manualLayout>
              </c:layout>
              <c:spPr/>
              <c:txPr>
                <a:bodyPr/>
                <a:lstStyle/>
                <a:p>
                  <a:pPr>
                    <a:defRPr sz="75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7F-44CE-AD3B-705B1B593B33}"/>
                </c:ext>
              </c:extLst>
            </c:dLbl>
            <c:dLbl>
              <c:idx val="7"/>
              <c:layout>
                <c:manualLayout>
                  <c:x val="-2.8252134298466073E-2"/>
                  <c:y val="-1.55182642027247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7F-44CE-AD3B-705B1B593B33}"/>
                </c:ext>
              </c:extLst>
            </c:dLbl>
            <c:dLbl>
              <c:idx val="8"/>
              <c:layout>
                <c:manualLayout>
                  <c:x val="-3.6727422113182841E-2"/>
                  <c:y val="-7.90445389027986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7F-44CE-AD3B-705B1B593B33}"/>
                </c:ext>
              </c:extLst>
            </c:dLbl>
            <c:dLbl>
              <c:idx val="9"/>
              <c:layout>
                <c:manualLayout>
                  <c:x val="-4.9790211826827517E-2"/>
                  <c:y val="-3.09202831884046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7F-44CE-AD3B-705B1B593B33}"/>
                </c:ext>
              </c:extLst>
            </c:dLbl>
            <c:dLbl>
              <c:idx val="10"/>
              <c:layout>
                <c:manualLayout>
                  <c:x val="-1.4225774807664971E-2"/>
                  <c:y val="-5.0245460181157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7F-44CE-AD3B-705B1B593B33}"/>
                </c:ext>
              </c:extLst>
            </c:dLbl>
            <c:dLbl>
              <c:idx val="11"/>
              <c:layout>
                <c:manualLayout>
                  <c:x val="1.7781938474644095E-2"/>
                  <c:y val="3.8650353985505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7F-44CE-AD3B-705B1B593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ในประเทศ</c:v>
                </c:pt>
                <c:pt idx="1">
                  <c:v>ยาดานา</c:v>
                </c:pt>
                <c:pt idx="2">
                  <c:v>เยตากุน</c:v>
                </c:pt>
                <c:pt idx="3">
                  <c:v>ซอติกา</c:v>
                </c:pt>
                <c:pt idx="4">
                  <c:v>LNG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2692</c:v>
                </c:pt>
                <c:pt idx="1">
                  <c:v>267</c:v>
                </c:pt>
                <c:pt idx="2">
                  <c:v>25</c:v>
                </c:pt>
                <c:pt idx="3">
                  <c:v>212</c:v>
                </c:pt>
                <c:pt idx="4">
                  <c:v>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F7F-44CE-AD3B-705B1B593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6"/>
        <c:holeSize val="3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8299466859303"/>
          <c:y val="4.5259080617423425E-2"/>
          <c:w val="0.78407071748313673"/>
          <c:h val="0.84525138720340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ln w="41275">
              <a:solidFill>
                <a:srgbClr val="00B0F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2681</c:v>
                </c:pt>
                <c:pt idx="1">
                  <c:v>2794</c:v>
                </c:pt>
                <c:pt idx="2">
                  <c:v>2598</c:v>
                </c:pt>
                <c:pt idx="3">
                  <c:v>2603</c:v>
                </c:pt>
                <c:pt idx="4">
                  <c:v>1992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44-4611-A375-4D94FB8E80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1275">
              <a:solidFill>
                <a:srgbClr val="FF7C8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C8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762</c:v>
                </c:pt>
                <c:pt idx="1">
                  <c:v>759</c:v>
                </c:pt>
                <c:pt idx="2">
                  <c:v>722</c:v>
                </c:pt>
                <c:pt idx="3">
                  <c:v>770</c:v>
                </c:pt>
                <c:pt idx="4">
                  <c:v>814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44-4611-A375-4D94FB8E80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โรงแยกก๊าซ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1014</c:v>
                </c:pt>
                <c:pt idx="1">
                  <c:v>1015</c:v>
                </c:pt>
                <c:pt idx="2">
                  <c:v>909</c:v>
                </c:pt>
                <c:pt idx="3">
                  <c:v>909</c:v>
                </c:pt>
                <c:pt idx="4">
                  <c:v>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44-4611-A375-4D94FB8E80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NGV</c:v>
                </c:pt>
              </c:strCache>
            </c:strRef>
          </c:tx>
          <c:spPr>
            <a:ln w="41275">
              <a:solidFill>
                <a:srgbClr val="78B4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78B400"/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220</c:v>
                </c:pt>
                <c:pt idx="1">
                  <c:v>194</c:v>
                </c:pt>
                <c:pt idx="2">
                  <c:v>139</c:v>
                </c:pt>
                <c:pt idx="3">
                  <c:v>112</c:v>
                </c:pt>
                <c:pt idx="4">
                  <c:v>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444-4611-A375-4D94FB8E8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842176"/>
        <c:axId val="233843712"/>
      </c:lineChart>
      <c:catAx>
        <c:axId val="2338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233843712"/>
        <c:crosses val="autoZero"/>
        <c:auto val="1"/>
        <c:lblAlgn val="ctr"/>
        <c:lblOffset val="100"/>
        <c:noMultiLvlLbl val="0"/>
      </c:catAx>
      <c:valAx>
        <c:axId val="233843712"/>
        <c:scaling>
          <c:orientation val="minMax"/>
          <c:max val="3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3384217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414363964427"/>
          <c:y val="7.2273332662957698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0-4D31-B7A1-5B80E03ECCF5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0-4D31-B7A1-5B80E03ECCF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50-4D31-B7A1-5B80E03ECCF5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50-4D31-B7A1-5B80E03ECCF5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0-4D31-B7A1-5B80E03EC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ผลิตไฟฟ้า</c:v>
                </c:pt>
                <c:pt idx="1">
                  <c:v>อุตสาหกรรม</c:v>
                </c:pt>
                <c:pt idx="2">
                  <c:v>โรงแยกก๊าซ</c:v>
                </c:pt>
                <c:pt idx="3">
                  <c:v>NGV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1992</c:v>
                </c:pt>
                <c:pt idx="1">
                  <c:v>814</c:v>
                </c:pt>
                <c:pt idx="2">
                  <c:v>658</c:v>
                </c:pt>
                <c:pt idx="3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50-4D31-B7A1-5B80E03EC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38899837761175"/>
          <c:y val="1.935264768561069E-2"/>
          <c:w val="0.79706487617411992"/>
          <c:h val="0.92045606043772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2552</c:v>
                </c:pt>
              </c:strCache>
            </c:strRef>
          </c:tx>
          <c:spPr>
            <a:ln w="28575"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6F-4FA2-A9D5-46B66A2E69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2553</c:v>
                </c:pt>
              </c:strCache>
            </c:strRef>
          </c:tx>
          <c:spPr>
            <a:ln w="28575"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6F-4FA2-A9D5-46B66A2E69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spPr>
            <a:ln w="28575">
              <a:solidFill>
                <a:srgbClr val="6633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76F-4FA2-A9D5-46B66A2E69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</c:v>
                </c:pt>
              </c:strCache>
            </c:strRef>
          </c:tx>
          <c:spPr>
            <a:ln w="28575">
              <a:solidFill>
                <a:schemeClr val="accent4">
                  <a:lumMod val="75000"/>
                </a:schemeClr>
              </a:solidFill>
              <a:prstDash val="sysDash"/>
            </a:ln>
          </c:spPr>
          <c:marker>
            <c:symbol val="none"/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5508.10915974</c:v>
                </c:pt>
                <c:pt idx="1">
                  <c:v>5786.2964910399996</c:v>
                </c:pt>
                <c:pt idx="2">
                  <c:v>5897.5714235599999</c:v>
                </c:pt>
                <c:pt idx="3">
                  <c:v>5452.4716934799999</c:v>
                </c:pt>
                <c:pt idx="4">
                  <c:v>5647.2028253899998</c:v>
                </c:pt>
                <c:pt idx="5">
                  <c:v>5480.2904266099995</c:v>
                </c:pt>
                <c:pt idx="6">
                  <c:v>5341.1967609599997</c:v>
                </c:pt>
                <c:pt idx="7">
                  <c:v>5313.3780278300001</c:v>
                </c:pt>
                <c:pt idx="8">
                  <c:v>5007.3719633999999</c:v>
                </c:pt>
                <c:pt idx="9">
                  <c:v>5146.4656290499997</c:v>
                </c:pt>
                <c:pt idx="10">
                  <c:v>5146.4656290499997</c:v>
                </c:pt>
                <c:pt idx="11">
                  <c:v>4951.7344971399998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76F-4FA2-A9D5-46B66A2E69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2563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4923.9157640099993</c:v>
                </c:pt>
                <c:pt idx="1">
                  <c:v>4951.7344971399998</c:v>
                </c:pt>
                <c:pt idx="2">
                  <c:v>4395.3598345399996</c:v>
                </c:pt>
                <c:pt idx="3">
                  <c:v>2976.60444491</c:v>
                </c:pt>
                <c:pt idx="4">
                  <c:v>3254.7917762099996</c:v>
                </c:pt>
                <c:pt idx="5">
                  <c:v>3672.07277316</c:v>
                </c:pt>
                <c:pt idx="6">
                  <c:v>2531.50471483</c:v>
                </c:pt>
                <c:pt idx="7">
                  <c:v>4005.8975707199997</c:v>
                </c:pt>
                <c:pt idx="8">
                  <c:v>3978.0788375899997</c:v>
                </c:pt>
                <c:pt idx="9">
                  <c:v>3811.1664388099998</c:v>
                </c:pt>
                <c:pt idx="10">
                  <c:v>4033.7163038499998</c:v>
                </c:pt>
                <c:pt idx="11">
                  <c:v>3838.9851719399999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76F-4FA2-A9D5-46B66A2E69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2564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3282.6105093399997</c:v>
                </c:pt>
                <c:pt idx="1">
                  <c:v>2392.4110491799997</c:v>
                </c:pt>
                <c:pt idx="2">
                  <c:v>4089.3537701099999</c:v>
                </c:pt>
                <c:pt idx="3">
                  <c:v>3366.0667087299998</c:v>
                </c:pt>
                <c:pt idx="4">
                  <c:v>3171.3355768199999</c:v>
                </c:pt>
                <c:pt idx="5">
                  <c:v>3338.2479755999998</c:v>
                </c:pt>
                <c:pt idx="6">
                  <c:v>2809.6920461299997</c:v>
                </c:pt>
                <c:pt idx="7">
                  <c:v>2670.5983804799998</c:v>
                </c:pt>
                <c:pt idx="8">
                  <c:v>2837.5107792599997</c:v>
                </c:pt>
                <c:pt idx="9">
                  <c:v>3004.4231780399996</c:v>
                </c:pt>
                <c:pt idx="10">
                  <c:v>3254.7917762099996</c:v>
                </c:pt>
                <c:pt idx="11">
                  <c:v>3310.4292424699997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76F-4FA2-A9D5-46B66A2E69D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2565</c:v>
                </c:pt>
              </c:strCache>
            </c:strRef>
          </c:tx>
          <c:spPr>
            <a:ln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Sheet1!$H$2:$H$13</c:f>
              <c:numCache>
                <c:formatCode>#,##0</c:formatCode>
                <c:ptCount val="12"/>
                <c:pt idx="0">
                  <c:v>3171.3355768199999</c:v>
                </c:pt>
                <c:pt idx="1">
                  <c:v>3393.8854418599999</c:v>
                </c:pt>
                <c:pt idx="2">
                  <c:v>3421.70417499</c:v>
                </c:pt>
                <c:pt idx="3">
                  <c:v>3171.3355768199999</c:v>
                </c:pt>
                <c:pt idx="4">
                  <c:v>3477.3416412499996</c:v>
                </c:pt>
                <c:pt idx="5">
                  <c:v>3616.4353068999999</c:v>
                </c:pt>
                <c:pt idx="6">
                  <c:v>3421.70417499</c:v>
                </c:pt>
                <c:pt idx="7">
                  <c:v>3477.3416412499996</c:v>
                </c:pt>
                <c:pt idx="8">
                  <c:v>3393.8854418599999</c:v>
                </c:pt>
                <c:pt idx="9">
                  <c:v>3282.6105093399997</c:v>
                </c:pt>
                <c:pt idx="10">
                  <c:v>3393.8854418599999</c:v>
                </c:pt>
                <c:pt idx="11">
                  <c:v>3477.3416412499996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76F-4FA2-A9D5-46B66A2E69D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2566*</c:v>
                </c:pt>
              </c:strCache>
            </c:strRef>
          </c:tx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 formatCode="#,##0">
                  <c:v>3477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91-4C30-91CD-AE4F0A023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358848"/>
        <c:axId val="235365120"/>
      </c:lineChart>
      <c:catAx>
        <c:axId val="2353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"/>
          <a:lstStyle/>
          <a:p>
            <a:pPr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5365120"/>
        <c:crosses val="autoZero"/>
        <c:auto val="1"/>
        <c:lblAlgn val="ctr"/>
        <c:lblOffset val="100"/>
        <c:noMultiLvlLbl val="0"/>
      </c:catAx>
      <c:valAx>
        <c:axId val="235365120"/>
        <c:scaling>
          <c:orientation val="minMax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5358848"/>
        <c:crosses val="autoZero"/>
        <c:crossBetween val="midCat"/>
        <c:majorUnit val="5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</c:v>
                </c:pt>
              </c:strCache>
            </c:strRef>
          </c:tx>
          <c:spPr>
            <a:ln w="41275">
              <a:solidFill>
                <a:srgbClr val="C0000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125.88885180821917</c:v>
                </c:pt>
                <c:pt idx="1">
                  <c:v>117.02867672131146</c:v>
                </c:pt>
                <c:pt idx="2">
                  <c:v>104.68765999999998</c:v>
                </c:pt>
                <c:pt idx="3">
                  <c:v>78.852615506849318</c:v>
                </c:pt>
                <c:pt idx="4">
                  <c:v>78.661699999999996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01-4AE4-AF5E-36F4C9E9A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คอนเดนเสท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93.136362740264374</c:v>
                </c:pt>
                <c:pt idx="1">
                  <c:v>77.211420323681864</c:v>
                </c:pt>
                <c:pt idx="2">
                  <c:v>74.919661619184211</c:v>
                </c:pt>
                <c:pt idx="3">
                  <c:v>58.661467874947633</c:v>
                </c:pt>
                <c:pt idx="4">
                  <c:v>61.844868347193412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01-4AE4-AF5E-36F4C9E9A1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651.09424691723427</c:v>
                </c:pt>
                <c:pt idx="1">
                  <c:v>586.11683134440341</c:v>
                </c:pt>
                <c:pt idx="2">
                  <c:v>631.20976255050005</c:v>
                </c:pt>
                <c:pt idx="3">
                  <c:v>475.80989160755689</c:v>
                </c:pt>
                <c:pt idx="4">
                  <c:v>483.65848098250001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901-4AE4-AF5E-36F4C9E9A1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>
              <a:solidFill>
                <a:srgbClr val="857B4B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70.956569189508514</c:v>
                </c:pt>
                <c:pt idx="1">
                  <c:v>65.586031387889619</c:v>
                </c:pt>
                <c:pt idx="2">
                  <c:v>71.517242273440246</c:v>
                </c:pt>
                <c:pt idx="3">
                  <c:v>67.704899920339685</c:v>
                </c:pt>
                <c:pt idx="4">
                  <c:v>65.228601963058068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901-4AE4-AF5E-36F4C9E9A1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พลังน้ำ/ไฟฟ้านำเข้า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5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Sheet1!$F$2:$F$6</c:f>
              <c:numCache>
                <c:formatCode>#,##0</c:formatCode>
                <c:ptCount val="5"/>
                <c:pt idx="0">
                  <c:v>10.773478716880867</c:v>
                </c:pt>
                <c:pt idx="1">
                  <c:v>7.7300524191703133</c:v>
                </c:pt>
                <c:pt idx="2">
                  <c:v>8.3875085629694137</c:v>
                </c:pt>
                <c:pt idx="3">
                  <c:v>11.266679152195668</c:v>
                </c:pt>
                <c:pt idx="4">
                  <c:v>14.185983308749197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901-4AE4-AF5E-36F4C9E9A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33088"/>
        <c:axId val="187034624"/>
      </c:lineChart>
      <c:catAx>
        <c:axId val="1870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87034624"/>
        <c:crosses val="autoZero"/>
        <c:auto val="1"/>
        <c:lblAlgn val="ctr"/>
        <c:lblOffset val="100"/>
        <c:noMultiLvlLbl val="0"/>
      </c:catAx>
      <c:valAx>
        <c:axId val="187034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8703308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72347958289482E-2"/>
          <c:y val="1.935264768561069E-2"/>
          <c:w val="0.82357429552805039"/>
          <c:h val="0.9204560604377291"/>
        </c:manualLayout>
      </c:layout>
      <c:lineChart>
        <c:grouping val="standard"/>
        <c:varyColors val="0"/>
        <c:ser>
          <c:idx val="6"/>
          <c:order val="0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D5C-4F2E-8AA4-D7E4CA76656F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spPr>
            <a:ln w="28575"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198</c:v>
                </c:pt>
                <c:pt idx="1">
                  <c:v>208</c:v>
                </c:pt>
                <c:pt idx="2">
                  <c:v>212</c:v>
                </c:pt>
                <c:pt idx="3">
                  <c:v>196</c:v>
                </c:pt>
                <c:pt idx="4">
                  <c:v>203</c:v>
                </c:pt>
                <c:pt idx="5">
                  <c:v>197</c:v>
                </c:pt>
                <c:pt idx="6">
                  <c:v>192</c:v>
                </c:pt>
                <c:pt idx="7">
                  <c:v>191</c:v>
                </c:pt>
                <c:pt idx="8">
                  <c:v>180</c:v>
                </c:pt>
                <c:pt idx="9">
                  <c:v>185</c:v>
                </c:pt>
                <c:pt idx="10">
                  <c:v>185</c:v>
                </c:pt>
                <c:pt idx="11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55-4E51-831C-EE4605B09510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2563</c:v>
                </c:pt>
              </c:strCache>
            </c:strRef>
          </c:tx>
          <c:spPr>
            <a:ln w="28575">
              <a:solidFill>
                <a:srgbClr val="6633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177</c:v>
                </c:pt>
                <c:pt idx="1">
                  <c:v>178</c:v>
                </c:pt>
                <c:pt idx="2">
                  <c:v>158</c:v>
                </c:pt>
                <c:pt idx="3">
                  <c:v>107</c:v>
                </c:pt>
                <c:pt idx="4">
                  <c:v>117</c:v>
                </c:pt>
                <c:pt idx="5" formatCode="0">
                  <c:v>132</c:v>
                </c:pt>
                <c:pt idx="6" formatCode="0">
                  <c:v>91</c:v>
                </c:pt>
                <c:pt idx="7" formatCode="0">
                  <c:v>144</c:v>
                </c:pt>
                <c:pt idx="8" formatCode="0">
                  <c:v>143</c:v>
                </c:pt>
                <c:pt idx="9" formatCode="0">
                  <c:v>137</c:v>
                </c:pt>
                <c:pt idx="10" formatCode="0">
                  <c:v>145</c:v>
                </c:pt>
                <c:pt idx="11" formatCode="0">
                  <c:v>138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55-4E51-831C-EE4605B09510}"/>
            </c:ext>
          </c:extLst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2564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118</c:v>
                </c:pt>
                <c:pt idx="1">
                  <c:v>86</c:v>
                </c:pt>
                <c:pt idx="2">
                  <c:v>147</c:v>
                </c:pt>
                <c:pt idx="3">
                  <c:v>121</c:v>
                </c:pt>
                <c:pt idx="4">
                  <c:v>114</c:v>
                </c:pt>
                <c:pt idx="5">
                  <c:v>120</c:v>
                </c:pt>
                <c:pt idx="6">
                  <c:v>101</c:v>
                </c:pt>
                <c:pt idx="7">
                  <c:v>96</c:v>
                </c:pt>
                <c:pt idx="8">
                  <c:v>102</c:v>
                </c:pt>
                <c:pt idx="9">
                  <c:v>108</c:v>
                </c:pt>
                <c:pt idx="10">
                  <c:v>117</c:v>
                </c:pt>
                <c:pt idx="11">
                  <c:v>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55-4E51-831C-EE4605B09510}"/>
            </c:ext>
          </c:extLst>
        </c:ser>
        <c:ser>
          <c:idx val="3"/>
          <c:order val="4"/>
          <c:tx>
            <c:strRef>
              <c:f>Sheet1!$H$1</c:f>
              <c:strCache>
                <c:ptCount val="1"/>
                <c:pt idx="0">
                  <c:v>2566*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c:spPr>
          </c:marker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 formatCode="0">
                  <c:v>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55-4E51-831C-EE4605B09510}"/>
            </c:ext>
          </c:extLst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2565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  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Sheet1!$G$2:$G$13</c:f>
              <c:numCache>
                <c:formatCode>0</c:formatCode>
                <c:ptCount val="12"/>
                <c:pt idx="0">
                  <c:v>114</c:v>
                </c:pt>
                <c:pt idx="1">
                  <c:v>122</c:v>
                </c:pt>
                <c:pt idx="2">
                  <c:v>123</c:v>
                </c:pt>
                <c:pt idx="3">
                  <c:v>114</c:v>
                </c:pt>
                <c:pt idx="4">
                  <c:v>125</c:v>
                </c:pt>
                <c:pt idx="5">
                  <c:v>130</c:v>
                </c:pt>
                <c:pt idx="6">
                  <c:v>123</c:v>
                </c:pt>
                <c:pt idx="7">
                  <c:v>125</c:v>
                </c:pt>
                <c:pt idx="8">
                  <c:v>122</c:v>
                </c:pt>
                <c:pt idx="9">
                  <c:v>118</c:v>
                </c:pt>
                <c:pt idx="10">
                  <c:v>122</c:v>
                </c:pt>
                <c:pt idx="11">
                  <c:v>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855-4E51-831C-EE4605B09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429888"/>
        <c:axId val="235431424"/>
      </c:lineChart>
      <c:catAx>
        <c:axId val="2354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"/>
          <a:lstStyle/>
          <a:p>
            <a:pPr>
              <a:defRPr sz="9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5431424"/>
        <c:crosses val="autoZero"/>
        <c:auto val="1"/>
        <c:lblAlgn val="ctr"/>
        <c:lblOffset val="100"/>
        <c:noMultiLvlLbl val="0"/>
      </c:catAx>
      <c:valAx>
        <c:axId val="235431424"/>
        <c:scaling>
          <c:orientation val="minMax"/>
          <c:max val="270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5429888"/>
        <c:crosses val="autoZero"/>
        <c:crossBetween val="midCat"/>
        <c:majorUnit val="2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6239055875509"/>
          <c:y val="4.4607516376176076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98-4CC0-98A4-E0DD9A4D818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98-4CC0-98A4-E0DD9A4D818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98-4CC0-98A4-E0DD9A4D818E}"/>
              </c:ext>
            </c:extLst>
          </c:dPt>
          <c:dLbls>
            <c:dLbl>
              <c:idx val="0"/>
              <c:layout>
                <c:manualLayout>
                  <c:x val="0"/>
                  <c:y val="2.07490562050839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98-4CC0-98A4-E0DD9A4D818E}"/>
                </c:ext>
              </c:extLst>
            </c:dLbl>
            <c:dLbl>
              <c:idx val="2"/>
              <c:layout>
                <c:manualLayout>
                  <c:x val="2.8444420154033066E-3"/>
                  <c:y val="-0.103746642529914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98-4CC0-98A4-E0DD9A4D8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แม่เมาะ</c:v>
                </c:pt>
                <c:pt idx="1">
                  <c:v>นำเข้า (สุทธิ)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_-* #,##0_-;\-* #,##0_-;_-* &quot;-&quot;??_-;_-@_-">
                  <c:v>1116.2</c:v>
                </c:pt>
                <c:pt idx="1">
                  <c:v>2112.5079009999999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98-4CC0-98A4-E0DD9A4D8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แม่เมาะ</c:v>
                </c:pt>
              </c:strCache>
            </c:strRef>
          </c:tx>
          <c:spPr>
            <a:solidFill>
              <a:srgbClr val="FF6D7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6"/>
                <c:pt idx="0">
                  <c:v>14443.11</c:v>
                </c:pt>
                <c:pt idx="1">
                  <c:v>13841.965</c:v>
                </c:pt>
                <c:pt idx="2">
                  <c:v>13250.574000000001</c:v>
                </c:pt>
                <c:pt idx="3">
                  <c:v>14221.573</c:v>
                </c:pt>
                <c:pt idx="4">
                  <c:v>13641.282999999999</c:v>
                </c:pt>
                <c:pt idx="5">
                  <c:v>1116.2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9-48EC-8464-871E16586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อื่นๆ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6"/>
                <c:pt idx="0">
                  <c:v>408.84</c:v>
                </c:pt>
                <c:pt idx="1">
                  <c:v>236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9-48EC-8464-871E16586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6"/>
                <c:pt idx="0">
                  <c:v>24902.691258999999</c:v>
                </c:pt>
                <c:pt idx="1">
                  <c:v>21626.663606000009</c:v>
                </c:pt>
                <c:pt idx="2">
                  <c:v>23771.57184700001</c:v>
                </c:pt>
                <c:pt idx="3">
                  <c:v>23931.409668000008</c:v>
                </c:pt>
                <c:pt idx="4">
                  <c:v>21345.170571000006</c:v>
                </c:pt>
                <c:pt idx="5">
                  <c:v>2112.5079009999999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D9-48EC-8464-871E16586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36756352"/>
        <c:axId val="236762240"/>
      </c:barChart>
      <c:catAx>
        <c:axId val="2367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6762240"/>
        <c:crosses val="autoZero"/>
        <c:auto val="1"/>
        <c:lblAlgn val="ctr"/>
        <c:lblOffset val="100"/>
        <c:noMultiLvlLbl val="0"/>
      </c:catAx>
      <c:valAx>
        <c:axId val="236762240"/>
        <c:scaling>
          <c:orientation val="minMax"/>
          <c:max val="4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67563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700"/>
      </a:pPr>
      <a:endParaRPr lang="th-TH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8-49F8-A4EF-B554B8AEC8C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8-49F8-A4EF-B554B8AEC8CD}"/>
              </c:ext>
            </c:extLst>
          </c:dPt>
          <c:dLbls>
            <c:dLbl>
              <c:idx val="0"/>
              <c:layout>
                <c:manualLayout>
                  <c:x val="1.1378664019410029E-2"/>
                  <c:y val="1.7290562486521107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38-49F8-A4EF-B554B8AEC8CD}"/>
                </c:ext>
              </c:extLst>
            </c:dLbl>
            <c:dLbl>
              <c:idx val="1"/>
              <c:layout>
                <c:manualLayout>
                  <c:x val="1.4223330024262537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38-49F8-A4EF-B554B8AE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ผลิตไฟฟ้า</c:v>
                </c:pt>
                <c:pt idx="1">
                  <c:v>อุตสาหกรรม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639.54146122999998</c:v>
                </c:pt>
                <c:pt idx="1">
                  <c:v>621.32597644940006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38-49F8-A4EF-B554B8AEC8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Sheet1!$B$2:$B$8</c:f>
              <c:numCache>
                <c:formatCode>#,##0.0;[Red]\-#,##0.0</c:formatCode>
                <c:ptCount val="6"/>
                <c:pt idx="0">
                  <c:v>8880.9532862169999</c:v>
                </c:pt>
                <c:pt idx="1">
                  <c:v>8440.6057522848005</c:v>
                </c:pt>
                <c:pt idx="2">
                  <c:v>8564.3943869855993</c:v>
                </c:pt>
                <c:pt idx="3">
                  <c:v>8459.2539143799986</c:v>
                </c:pt>
                <c:pt idx="4" formatCode="#,##0">
                  <c:v>8584.8369037100001</c:v>
                </c:pt>
                <c:pt idx="5" formatCode="#,##0">
                  <c:v>639.54146122999998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0-4A2C-868E-077C2A6D7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6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  <c:pt idx="3">
                  <c:v>2564</c:v>
                </c:pt>
                <c:pt idx="4">
                  <c:v>2565</c:v>
                </c:pt>
                <c:pt idx="5">
                  <c:v>2566*</c:v>
                </c:pt>
              </c:strCache>
            </c:strRef>
          </c:cat>
          <c:val>
            <c:numRef>
              <c:f>Sheet1!$C$2:$C$8</c:f>
              <c:numCache>
                <c:formatCode>#,##0.0;[Red]\-#,##0.0</c:formatCode>
                <c:ptCount val="6"/>
                <c:pt idx="0">
                  <c:v>10265.201039464901</c:v>
                </c:pt>
                <c:pt idx="1">
                  <c:v>8623.2706231314005</c:v>
                </c:pt>
                <c:pt idx="2">
                  <c:v>9680.0835756957986</c:v>
                </c:pt>
                <c:pt idx="3">
                  <c:v>10222.963084864101</c:v>
                </c:pt>
                <c:pt idx="4" formatCode="#,##0">
                  <c:v>8402.1930068405018</c:v>
                </c:pt>
                <c:pt idx="5" formatCode="#,##0">
                  <c:v>621.32597644940006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60-4A2C-868E-077C2A6D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58751104"/>
        <c:axId val="258781568"/>
      </c:barChart>
      <c:catAx>
        <c:axId val="2587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258781568"/>
        <c:crosses val="autoZero"/>
        <c:auto val="1"/>
        <c:lblAlgn val="ctr"/>
        <c:lblOffset val="100"/>
        <c:noMultiLvlLbl val="0"/>
      </c:catAx>
      <c:valAx>
        <c:axId val="258781568"/>
        <c:scaling>
          <c:orientation val="minMax"/>
          <c:max val="1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587511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กฟผ.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7"/>
                <c:pt idx="0">
                  <c:v>16385.13</c:v>
                </c:pt>
                <c:pt idx="1">
                  <c:v>16071.13</c:v>
                </c:pt>
                <c:pt idx="2">
                  <c:v>15789.58</c:v>
                </c:pt>
                <c:pt idx="3">
                  <c:v>15129.58</c:v>
                </c:pt>
                <c:pt idx="4">
                  <c:v>16037.33</c:v>
                </c:pt>
                <c:pt idx="5">
                  <c:v>16082.32</c:v>
                </c:pt>
                <c:pt idx="6">
                  <c:v>16920.32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9-4877-BF1D-4736ECF573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IPP</c:v>
                </c:pt>
              </c:strCache>
            </c:strRef>
          </c:tx>
          <c:spPr>
            <a:solidFill>
              <a:srgbClr val="FF5B5F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7"/>
                <c:pt idx="0">
                  <c:v>14948.5</c:v>
                </c:pt>
                <c:pt idx="1">
                  <c:v>14948.5</c:v>
                </c:pt>
                <c:pt idx="2">
                  <c:v>14948.5</c:v>
                </c:pt>
                <c:pt idx="3">
                  <c:v>14948.5</c:v>
                </c:pt>
                <c:pt idx="4">
                  <c:v>14248.5</c:v>
                </c:pt>
                <c:pt idx="5">
                  <c:v>15498.5</c:v>
                </c:pt>
                <c:pt idx="6">
                  <c:v>16748.5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E9-4877-BF1D-4736ECF573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SPP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7"/>
                <c:pt idx="0">
                  <c:v>6345.02</c:v>
                </c:pt>
                <c:pt idx="1">
                  <c:v>7536.02</c:v>
                </c:pt>
                <c:pt idx="2">
                  <c:v>8756.82</c:v>
                </c:pt>
                <c:pt idx="3">
                  <c:v>9498.32</c:v>
                </c:pt>
                <c:pt idx="4">
                  <c:v>9473.94</c:v>
                </c:pt>
                <c:pt idx="5">
                  <c:v>9380.9500000000007</c:v>
                </c:pt>
                <c:pt idx="6">
                  <c:v>9195.08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E9-4877-BF1D-4736ECF573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นำเข้าและแลกเปลี่ยน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Sheet1!$A$2:$A$11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Sheet1!$E$2:$E$11</c:f>
              <c:numCache>
                <c:formatCode>#,##0</c:formatCode>
                <c:ptCount val="7"/>
                <c:pt idx="0">
                  <c:v>3877.6</c:v>
                </c:pt>
                <c:pt idx="1">
                  <c:v>3877.6</c:v>
                </c:pt>
                <c:pt idx="2">
                  <c:v>3877.6</c:v>
                </c:pt>
                <c:pt idx="3">
                  <c:v>5720.6</c:v>
                </c:pt>
                <c:pt idx="4">
                  <c:v>5720.6</c:v>
                </c:pt>
                <c:pt idx="5">
                  <c:v>5720.6</c:v>
                </c:pt>
                <c:pt idx="6">
                  <c:v>6234.9000000000005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E9-4877-BF1D-4736ECF573A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VSPP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Sheet1!$A$2:$A$11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Sheet1!$F$2:$F$11</c:f>
              <c:numCache>
                <c:formatCode>#,##0</c:formatCode>
                <c:ptCount val="7"/>
                <c:pt idx="0">
                  <c:v>3376.8486800000051</c:v>
                </c:pt>
                <c:pt idx="1">
                  <c:v>3601.5424800000028</c:v>
                </c:pt>
                <c:pt idx="2">
                  <c:v>4007.60043</c:v>
                </c:pt>
                <c:pt idx="3">
                  <c:v>4006.92</c:v>
                </c:pt>
                <c:pt idx="4">
                  <c:v>4130</c:v>
                </c:pt>
                <c:pt idx="5">
                  <c:v>4201</c:v>
                </c:pt>
                <c:pt idx="6">
                  <c:v>4237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E9-4877-BF1D-4736ECF57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65750016"/>
        <c:axId val="265751552"/>
      </c:barChart>
      <c:catAx>
        <c:axId val="2657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65751552"/>
        <c:crosses val="autoZero"/>
        <c:auto val="1"/>
        <c:lblAlgn val="ctr"/>
        <c:lblOffset val="100"/>
        <c:noMultiLvlLbl val="0"/>
      </c:catAx>
      <c:valAx>
        <c:axId val="265751552"/>
        <c:scaling>
          <c:orientation val="minMax"/>
          <c:max val="5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65750016"/>
        <c:crosses val="autoZero"/>
        <c:crossBetween val="between"/>
        <c:majorUnit val="50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29-47D1-BDEB-63ECC0B136CF}"/>
              </c:ext>
            </c:extLst>
          </c:dPt>
          <c:dPt>
            <c:idx val="1"/>
            <c:bubble3D val="0"/>
            <c:spPr>
              <a:solidFill>
                <a:srgbClr val="FF5B5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29-47D1-BDEB-63ECC0B136C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29-47D1-BDEB-63ECC0B136CF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29-47D1-BDEB-63ECC0B136CF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29-47D1-BDEB-63ECC0B136CF}"/>
              </c:ext>
            </c:extLst>
          </c:dPt>
          <c:dLbls>
            <c:dLbl>
              <c:idx val="0"/>
              <c:layout>
                <c:manualLayout>
                  <c:x val="2.2368621227689445E-2"/>
                  <c:y val="5.07477680676989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29-47D1-BDEB-63ECC0B136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9-47D1-BDEB-63ECC0B136CF}"/>
                </c:ext>
              </c:extLst>
            </c:dLbl>
            <c:dLbl>
              <c:idx val="2"/>
              <c:layout>
                <c:manualLayout>
                  <c:x val="-1.1184310613844749E-2"/>
                  <c:y val="6.655444992485111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9-47D1-BDEB-63ECC0B136CF}"/>
                </c:ext>
              </c:extLst>
            </c:dLbl>
            <c:dLbl>
              <c:idx val="3"/>
              <c:layout>
                <c:manualLayout>
                  <c:x val="-2.5022032871745679E-2"/>
                  <c:y val="-2.1144925196990662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29-47D1-BDEB-63ECC0B136C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29-47D1-BDEB-63ECC0B13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กฟผ.</c:v>
                </c:pt>
                <c:pt idx="1">
                  <c:v>IPP</c:v>
                </c:pt>
                <c:pt idx="2">
                  <c:v>SPP</c:v>
                </c:pt>
                <c:pt idx="3">
                  <c:v>นำเข้าและแลกเปลี่ยน</c:v>
                </c:pt>
                <c:pt idx="4">
                  <c:v>VSPP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16920.32</c:v>
                </c:pt>
                <c:pt idx="1">
                  <c:v>16748.5</c:v>
                </c:pt>
                <c:pt idx="2">
                  <c:v>9241.08</c:v>
                </c:pt>
                <c:pt idx="3">
                  <c:v>6234.9000000000005</c:v>
                </c:pt>
                <c:pt idx="4">
                  <c:v>4239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429-47D1-BDEB-63ECC0B13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61252621762564"/>
          <c:y val="3.6445692052339218E-2"/>
          <c:w val="0.77355399063403729"/>
          <c:h val="0.8797958468157719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7"/>
                <c:pt idx="0">
                  <c:v>126149.59041711</c:v>
                </c:pt>
                <c:pt idx="1">
                  <c:v>121044.16313699998</c:v>
                </c:pt>
                <c:pt idx="2">
                  <c:v>116265</c:v>
                </c:pt>
                <c:pt idx="3">
                  <c:v>121841</c:v>
                </c:pt>
                <c:pt idx="4">
                  <c:v>113859</c:v>
                </c:pt>
                <c:pt idx="5">
                  <c:v>113113</c:v>
                </c:pt>
                <c:pt idx="6">
                  <c:v>114637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1D-424C-B366-54264A17E9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ถ่านหิน/ลิกไนต์</c:v>
                </c:pt>
              </c:strCache>
            </c:strRef>
          </c:tx>
          <c:spPr>
            <a:solidFill>
              <a:srgbClr val="FF8A3B"/>
            </a:solidFill>
            <a:scene3d>
              <a:camera prst="orthographicFront"/>
              <a:lightRig rig="threePt" dir="t"/>
            </a:scene3d>
            <a:sp3d/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7"/>
                <c:pt idx="0">
                  <c:v>37107.156261199998</c:v>
                </c:pt>
                <c:pt idx="1">
                  <c:v>35732.450110999998</c:v>
                </c:pt>
                <c:pt idx="2">
                  <c:v>35796</c:v>
                </c:pt>
                <c:pt idx="3">
                  <c:v>35825</c:v>
                </c:pt>
                <c:pt idx="4">
                  <c:v>36823</c:v>
                </c:pt>
                <c:pt idx="5">
                  <c:v>36065</c:v>
                </c:pt>
                <c:pt idx="6">
                  <c:v>35523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1D-424C-B366-54264A17E9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น้ำมัน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7"/>
                <c:pt idx="0">
                  <c:v>491.497049</c:v>
                </c:pt>
                <c:pt idx="1">
                  <c:v>330.29946600000005</c:v>
                </c:pt>
                <c:pt idx="2">
                  <c:v>177</c:v>
                </c:pt>
                <c:pt idx="3">
                  <c:v>1125</c:v>
                </c:pt>
                <c:pt idx="4">
                  <c:v>722</c:v>
                </c:pt>
                <c:pt idx="5">
                  <c:v>716</c:v>
                </c:pt>
                <c:pt idx="6">
                  <c:v>1732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1D-424C-B366-54264A17E9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พลังน้ำ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Sheet1!$E$2:$E$12</c:f>
              <c:numCache>
                <c:formatCode>#,##0</c:formatCode>
                <c:ptCount val="7"/>
                <c:pt idx="0">
                  <c:v>3543.078</c:v>
                </c:pt>
                <c:pt idx="1">
                  <c:v>4687.1859999999997</c:v>
                </c:pt>
                <c:pt idx="2">
                  <c:v>7597</c:v>
                </c:pt>
                <c:pt idx="3">
                  <c:v>6310</c:v>
                </c:pt>
                <c:pt idx="4">
                  <c:v>4540</c:v>
                </c:pt>
                <c:pt idx="5">
                  <c:v>4540</c:v>
                </c:pt>
                <c:pt idx="6">
                  <c:v>6599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1D-424C-B366-54264A17E96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นำเข้า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Sheet1!$F$2:$F$12</c:f>
              <c:numCache>
                <c:formatCode>#,##0</c:formatCode>
                <c:ptCount val="7"/>
                <c:pt idx="0">
                  <c:v>19825.354999999996</c:v>
                </c:pt>
                <c:pt idx="1">
                  <c:v>24427.424000000003</c:v>
                </c:pt>
                <c:pt idx="2">
                  <c:v>26669</c:v>
                </c:pt>
                <c:pt idx="3">
                  <c:v>25547</c:v>
                </c:pt>
                <c:pt idx="4">
                  <c:v>29551</c:v>
                </c:pt>
                <c:pt idx="5">
                  <c:v>33356</c:v>
                </c:pt>
                <c:pt idx="6">
                  <c:v>35472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1D-424C-B366-54264A17E96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พลังงานหมุนเวียน</c:v>
                </c:pt>
              </c:strCache>
            </c:strRef>
          </c:tx>
          <c:spPr>
            <a:solidFill>
              <a:srgbClr val="FF5B5F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Sheet1!$G$2:$G$12</c:f>
              <c:numCache>
                <c:formatCode>#,##0</c:formatCode>
                <c:ptCount val="7"/>
                <c:pt idx="0">
                  <c:v>12537.202341520002</c:v>
                </c:pt>
                <c:pt idx="1">
                  <c:v>14944.017923000003</c:v>
                </c:pt>
                <c:pt idx="2">
                  <c:v>17923</c:v>
                </c:pt>
                <c:pt idx="3">
                  <c:v>21409</c:v>
                </c:pt>
                <c:pt idx="4">
                  <c:v>20529</c:v>
                </c:pt>
                <c:pt idx="5">
                  <c:v>21927</c:v>
                </c:pt>
                <c:pt idx="6">
                  <c:v>21862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1D-424C-B366-54264A17E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359360"/>
        <c:axId val="291369344"/>
      </c:areaChart>
      <c:catAx>
        <c:axId val="2913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91369344"/>
        <c:crosses val="autoZero"/>
        <c:auto val="1"/>
        <c:lblAlgn val="ctr"/>
        <c:lblOffset val="100"/>
        <c:noMultiLvlLbl val="0"/>
      </c:catAx>
      <c:valAx>
        <c:axId val="291369344"/>
        <c:scaling>
          <c:orientation val="minMax"/>
          <c:max val="22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91359360"/>
        <c:crosses val="autoZero"/>
        <c:crossBetween val="midCat"/>
        <c:majorUnit val="200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9589672936251"/>
          <c:y val="0.14343659060607275"/>
          <c:w val="0.67880240561469152"/>
          <c:h val="0.80080835900890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CD-4593-A694-897F03105983}"/>
              </c:ext>
            </c:extLst>
          </c:dPt>
          <c:dPt>
            <c:idx val="1"/>
            <c:bubble3D val="0"/>
            <c:spPr>
              <a:solidFill>
                <a:srgbClr val="FF8A3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CD-4593-A694-897F0310598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CD-4593-A694-897F0310598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CD-4593-A694-897F03105983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CD-4593-A694-897F03105983}"/>
              </c:ext>
            </c:extLst>
          </c:dPt>
          <c:dPt>
            <c:idx val="5"/>
            <c:bubble3D val="0"/>
            <c:spPr>
              <a:solidFill>
                <a:srgbClr val="FF5B5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0CD-4593-A694-897F03105983}"/>
              </c:ext>
            </c:extLst>
          </c:dPt>
          <c:dLbls>
            <c:dLbl>
              <c:idx val="0"/>
              <c:layout>
                <c:manualLayout>
                  <c:x val="-2.8585750386076443E-3"/>
                  <c:y val="0.111288108742104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CD-4593-A694-897F03105983}"/>
                </c:ext>
              </c:extLst>
            </c:dLbl>
            <c:dLbl>
              <c:idx val="2"/>
              <c:layout>
                <c:manualLayout>
                  <c:x val="-0.2030648426106848"/>
                  <c:y val="0.1011710079473677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CD-4593-A694-897F03105983}"/>
                </c:ext>
              </c:extLst>
            </c:dLbl>
            <c:dLbl>
              <c:idx val="3"/>
              <c:layout>
                <c:manualLayout>
                  <c:x val="-0.17659511300712416"/>
                  <c:y val="-3.372366931578923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CD-4593-A694-897F03105983}"/>
                </c:ext>
              </c:extLst>
            </c:dLbl>
            <c:dLbl>
              <c:idx val="4"/>
              <c:layout>
                <c:manualLayout>
                  <c:x val="-1.4292875193038223E-2"/>
                  <c:y val="-2.02342015894734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CD-4593-A694-897F03105983}"/>
                </c:ext>
              </c:extLst>
            </c:dLbl>
            <c:dLbl>
              <c:idx val="5"/>
              <c:layout>
                <c:manualLayout>
                  <c:x val="-5.7171500772152887E-3"/>
                  <c:y val="6.7447338631578474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CD-4593-A694-897F03105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ก๊าซธรรมชาติ</c:v>
                </c:pt>
                <c:pt idx="1">
                  <c:v>ถ่านหินนำเข้า/ลิกไนต์</c:v>
                </c:pt>
                <c:pt idx="2">
                  <c:v>น้ำมัน</c:v>
                </c:pt>
                <c:pt idx="3">
                  <c:v>พลังน้ำ</c:v>
                </c:pt>
                <c:pt idx="4">
                  <c:v>นำเข้า</c:v>
                </c:pt>
                <c:pt idx="5">
                  <c:v>พลังงานหมุนเวียน</c:v>
                </c:pt>
              </c:strCache>
            </c:strRef>
          </c:cat>
          <c:val>
            <c:numRef>
              <c:f>Sheet1!$B$2:$B$7</c:f>
              <c:numCache>
                <c:formatCode>#,##0_);[Red]\(#,##0\)</c:formatCode>
                <c:ptCount val="6"/>
                <c:pt idx="0">
                  <c:v>8084</c:v>
                </c:pt>
                <c:pt idx="1">
                  <c:v>2514</c:v>
                </c:pt>
                <c:pt idx="2">
                  <c:v>226</c:v>
                </c:pt>
                <c:pt idx="3">
                  <c:v>706</c:v>
                </c:pt>
                <c:pt idx="4">
                  <c:v>2307</c:v>
                </c:pt>
                <c:pt idx="5">
                  <c:v>2167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0CD-4593-A694-897F03105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4"/>
                <c:pt idx="0">
                  <c:v>1189</c:v>
                </c:pt>
                <c:pt idx="1">
                  <c:v>1102</c:v>
                </c:pt>
                <c:pt idx="2">
                  <c:v>1110</c:v>
                </c:pt>
                <c:pt idx="3">
                  <c:v>796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1038-4874-A0DC-ABE0230CE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"/>
        <c:axId val="291078912"/>
        <c:axId val="291080448"/>
      </c:barChart>
      <c:catAx>
        <c:axId val="2910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91080448"/>
        <c:crosses val="autoZero"/>
        <c:auto val="1"/>
        <c:lblAlgn val="ctr"/>
        <c:lblOffset val="100"/>
        <c:noMultiLvlLbl val="0"/>
      </c:catAx>
      <c:valAx>
        <c:axId val="291080448"/>
        <c:scaling>
          <c:orientation val="minMax"/>
          <c:max val="1300"/>
          <c:min val="500"/>
        </c:scaling>
        <c:delete val="1"/>
        <c:axPos val="l"/>
        <c:numFmt formatCode="#,##0" sourceLinked="1"/>
        <c:majorTickMark val="none"/>
        <c:minorTickMark val="none"/>
        <c:tickLblPos val="nextTo"/>
        <c:crossAx val="29107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2473459233128"/>
          <c:y val="0.15567609888209485"/>
          <c:w val="0.71109403144641503"/>
          <c:h val="0.818428979589269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3-4D83-B0C7-A40DB3FF02A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3-4D83-B0C7-A40DB3FF02A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3-4D83-B0C7-A40DB3FF02AB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53-4D83-B0C7-A40DB3FF02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53-4D83-B0C7-A40DB3FF02AB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53-4D83-B0C7-A40DB3FF02AB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53-4D83-B0C7-A40DB3FF02AB}"/>
                </c:ext>
              </c:extLst>
            </c:dLbl>
            <c:dLbl>
              <c:idx val="2"/>
              <c:layout>
                <c:manualLayout>
                  <c:x val="5.7825997475690318E-2"/>
                  <c:y val="2.662177996994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53-4D83-B0C7-A40DB3FF02AB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53-4D83-B0C7-A40DB3FF02AB}"/>
                </c:ext>
              </c:extLst>
            </c:dLbl>
            <c:dLbl>
              <c:idx val="4"/>
              <c:layout>
                <c:manualLayout>
                  <c:x val="5.7825997475690312E-3"/>
                  <c:y val="-0.18302473729334057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0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53-4D83-B0C7-A40DB3FF0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น้ำมันดิบ</c:v>
                </c:pt>
                <c:pt idx="1">
                  <c:v>คอนเดนเสท</c:v>
                </c:pt>
                <c:pt idx="2">
                  <c:v>ก๊าซธรรมชาติ</c:v>
                </c:pt>
                <c:pt idx="3">
                  <c:v>ลิกไนต์</c:v>
                </c:pt>
                <c:pt idx="4">
                  <c:v>พลังน้ำ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78.661699999999996</c:v>
                </c:pt>
                <c:pt idx="1">
                  <c:v>61.844868347193412</c:v>
                </c:pt>
                <c:pt idx="2">
                  <c:v>483.65848098250001</c:v>
                </c:pt>
                <c:pt idx="3">
                  <c:v>65.228601963058068</c:v>
                </c:pt>
                <c:pt idx="4">
                  <c:v>14.185983308749197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153-4D83-B0C7-A40DB3FF0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3683932782535E-2"/>
          <c:y val="4.9262828958682066E-2"/>
          <c:w val="0.8560126321344349"/>
          <c:h val="0.880981005235824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5B5F"/>
            </a:solidFill>
            <a:ln>
              <a:noFill/>
            </a:ln>
            <a:effectLst>
              <a:innerShdw blurRad="114300">
                <a:srgbClr val="FF5B5F">
                  <a:alpha val="3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5448803575256847E-3"/>
                  <c:y val="4.7946567544509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E-4C43-931F-EC9A76B1FBD7}"/>
                </c:ext>
              </c:extLst>
            </c:dLbl>
            <c:dLbl>
              <c:idx val="1"/>
              <c:layout>
                <c:manualLayout>
                  <c:x val="-6.5448803575257446E-3"/>
                  <c:y val="-2.2053197131740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9E-4C43-931F-EC9A76B1FBD7}"/>
                </c:ext>
              </c:extLst>
            </c:dLbl>
            <c:dLbl>
              <c:idx val="2"/>
              <c:layout>
                <c:manualLayout>
                  <c:x val="0"/>
                  <c:y val="-1.28083355292573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E-4C43-931F-EC9A76B1FBD7}"/>
                </c:ext>
              </c:extLst>
            </c:dLbl>
            <c:dLbl>
              <c:idx val="3"/>
              <c:layout>
                <c:manualLayout>
                  <c:x val="-1.1998808710868296E-16"/>
                  <c:y val="5.2875436415651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E-4C43-931F-EC9A76B1F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4"/>
                <c:pt idx="0">
                  <c:v>20</c:v>
                </c:pt>
                <c:pt idx="1">
                  <c:v>59</c:v>
                </c:pt>
                <c:pt idx="2">
                  <c:v>312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454-47A1-9F34-4BBC58E304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2"/>
        <c:axId val="259005824"/>
        <c:axId val="259025152"/>
      </c:barChart>
      <c:catAx>
        <c:axId val="2590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59025152"/>
        <c:crosses val="autoZero"/>
        <c:auto val="1"/>
        <c:lblAlgn val="ctr"/>
        <c:lblOffset val="100"/>
        <c:noMultiLvlLbl val="0"/>
      </c:catAx>
      <c:valAx>
        <c:axId val="259025152"/>
        <c:scaling>
          <c:orientation val="minMax"/>
          <c:max val="4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5900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3683932782535E-2"/>
          <c:y val="0.12151497809808243"/>
          <c:w val="0.8560126321344349"/>
          <c:h val="0.795592101707441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4"/>
                <c:pt idx="0">
                  <c:v>29</c:v>
                </c:pt>
                <c:pt idx="1">
                  <c:v>98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EE0B-46E8-9B45-3ECF3F298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"/>
        <c:axId val="291137792"/>
        <c:axId val="291155968"/>
      </c:barChart>
      <c:catAx>
        <c:axId val="291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91155968"/>
        <c:crosses val="autoZero"/>
        <c:auto val="1"/>
        <c:lblAlgn val="ctr"/>
        <c:lblOffset val="100"/>
        <c:noMultiLvlLbl val="0"/>
      </c:catAx>
      <c:valAx>
        <c:axId val="291155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113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th-TH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2566*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4"/>
                <c:pt idx="0">
                  <c:v>13.232906</c:v>
                </c:pt>
                <c:pt idx="1">
                  <c:v>14.244883</c:v>
                </c:pt>
                <c:pt idx="2">
                  <c:v>13.658811</c:v>
                </c:pt>
                <c:pt idx="3">
                  <c:v>1.122401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5638-4E03-AA19-C7FA129CC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"/>
        <c:axId val="291721984"/>
        <c:axId val="291723520"/>
      </c:barChart>
      <c:catAx>
        <c:axId val="2917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91723520"/>
        <c:crosses val="autoZero"/>
        <c:auto val="1"/>
        <c:lblAlgn val="ctr"/>
        <c:lblOffset val="100"/>
        <c:noMultiLvlLbl val="0"/>
      </c:catAx>
      <c:valAx>
        <c:axId val="291723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172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28327011284464E-2"/>
          <c:y val="4.3111223726460715E-2"/>
          <c:w val="0.90216476443093629"/>
          <c:h val="0.89552621200591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2559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46-42D6-B881-7E7EC53D8E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2560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46-42D6-B881-7E7EC53D8E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spPr>
            <a:ln w="38100">
              <a:solidFill>
                <a:srgbClr val="006600"/>
              </a:solidFill>
              <a:prstDash val="sysDash"/>
            </a:ln>
          </c:spPr>
          <c:marker>
            <c:symbol val="none"/>
          </c:marker>
          <c:dPt>
            <c:idx val="3"/>
            <c:marker>
              <c:symbol val="circle"/>
              <c:size val="10"/>
              <c:spPr>
                <a:noFill/>
                <a:ln w="31750">
                  <a:solidFill>
                    <a:srgbClr val="0066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09E-4212-BCF0-293449D5FB00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46-42D6-B881-7E7EC53D8E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</c:v>
                </c:pt>
              </c:strCache>
            </c:strRef>
          </c:tx>
          <c:spPr>
            <a:ln w="44450">
              <a:solidFill>
                <a:schemeClr val="accent5">
                  <a:lumMod val="50000"/>
                </a:schemeClr>
              </a:solidFill>
              <a:prstDash val="sysDash"/>
            </a:ln>
          </c:spPr>
          <c:marker>
            <c:symbol val="circle"/>
            <c:size val="10"/>
            <c:spPr>
              <a:noFill/>
              <a:ln w="38100"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A46-42D6-B881-7E7EC53D8E74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A46-42D6-B881-7E7EC53D8E74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09E-4212-BCF0-293449D5FB00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09E-4212-BCF0-293449D5FB00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09E-4212-BCF0-293449D5FB00}"/>
              </c:ext>
            </c:extLst>
          </c:dPt>
          <c:dPt>
            <c:idx val="5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09E-4212-BCF0-293449D5FB00}"/>
              </c:ext>
            </c:extLst>
          </c:dPt>
          <c:dPt>
            <c:idx val="6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09E-4212-BCF0-293449D5FB00}"/>
              </c:ext>
            </c:extLst>
          </c:dPt>
          <c:dPt>
            <c:idx val="7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09E-4212-BCF0-293449D5FB00}"/>
              </c:ext>
            </c:extLst>
          </c:dPt>
          <c:dPt>
            <c:idx val="8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09E-4212-BCF0-293449D5FB00}"/>
              </c:ext>
            </c:extLst>
          </c:dPt>
          <c:dPt>
            <c:idx val="9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09E-4212-BCF0-293449D5FB00}"/>
              </c:ext>
            </c:extLst>
          </c:dPt>
          <c:dPt>
            <c:idx val="1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09E-4212-BCF0-293449D5FB00}"/>
              </c:ext>
            </c:extLst>
          </c:dPt>
          <c:dPt>
            <c:idx val="1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09E-4212-BCF0-293449D5FB00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26405</c:v>
                </c:pt>
                <c:pt idx="1">
                  <c:v>27871</c:v>
                </c:pt>
                <c:pt idx="2">
                  <c:v>29837</c:v>
                </c:pt>
                <c:pt idx="3">
                  <c:v>31677</c:v>
                </c:pt>
                <c:pt idx="4">
                  <c:v>32273</c:v>
                </c:pt>
                <c:pt idx="5">
                  <c:v>30619</c:v>
                </c:pt>
                <c:pt idx="6">
                  <c:v>29414</c:v>
                </c:pt>
                <c:pt idx="7">
                  <c:v>28680</c:v>
                </c:pt>
                <c:pt idx="8">
                  <c:v>28333</c:v>
                </c:pt>
                <c:pt idx="9">
                  <c:v>29782.5</c:v>
                </c:pt>
                <c:pt idx="10">
                  <c:v>28520</c:v>
                </c:pt>
                <c:pt idx="11">
                  <c:v>27355.4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A46-42D6-B881-7E7EC53D8E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2563</c:v>
                </c:pt>
              </c:strCache>
            </c:strRef>
          </c:tx>
          <c:spPr>
            <a:ln w="44450">
              <a:solidFill>
                <a:srgbClr val="336600"/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09E-4212-BCF0-293449D5FB0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09E-4212-BCF0-293449D5FB0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09E-4212-BCF0-293449D5FB00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09E-4212-BCF0-293449D5FB00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009E-4212-BCF0-293449D5FB00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09E-4212-BCF0-293449D5FB00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09E-4212-BCF0-293449D5FB00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09E-4212-BCF0-293449D5FB00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28340</c:v>
                </c:pt>
                <c:pt idx="1">
                  <c:v>28150</c:v>
                </c:pt>
                <c:pt idx="2">
                  <c:v>30342</c:v>
                </c:pt>
                <c:pt idx="3">
                  <c:v>28830</c:v>
                </c:pt>
                <c:pt idx="4">
                  <c:v>29552</c:v>
                </c:pt>
                <c:pt idx="5">
                  <c:v>27197</c:v>
                </c:pt>
                <c:pt idx="6">
                  <c:v>27941</c:v>
                </c:pt>
                <c:pt idx="7">
                  <c:v>28303</c:v>
                </c:pt>
                <c:pt idx="8">
                  <c:v>28311</c:v>
                </c:pt>
                <c:pt idx="9">
                  <c:v>26962</c:v>
                </c:pt>
                <c:pt idx="10">
                  <c:v>28428</c:v>
                </c:pt>
                <c:pt idx="11">
                  <c:v>26709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009E-4212-BCF0-293449D5FB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2564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none"/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33A0-45CA-8DEE-4C9260D68E0E}"/>
              </c:ext>
            </c:extLst>
          </c:dPt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26529.7</c:v>
                </c:pt>
                <c:pt idx="1">
                  <c:v>27038.7</c:v>
                </c:pt>
                <c:pt idx="2">
                  <c:v>31023.1</c:v>
                </c:pt>
                <c:pt idx="3">
                  <c:v>30621.200000000001</c:v>
                </c:pt>
                <c:pt idx="4">
                  <c:v>30464.1</c:v>
                </c:pt>
                <c:pt idx="5">
                  <c:v>30284.9</c:v>
                </c:pt>
                <c:pt idx="6">
                  <c:v>29290.5</c:v>
                </c:pt>
                <c:pt idx="7">
                  <c:v>28205.4</c:v>
                </c:pt>
                <c:pt idx="8">
                  <c:v>27458.1</c:v>
                </c:pt>
                <c:pt idx="9">
                  <c:v>27519.200000000001</c:v>
                </c:pt>
                <c:pt idx="10">
                  <c:v>27939.599999999999</c:v>
                </c:pt>
                <c:pt idx="11">
                  <c:v>26271.1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6149-4F21-A608-59E03BF1D1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2565</c:v>
                </c:pt>
              </c:strCache>
            </c:strRef>
          </c:tx>
          <c:spPr>
            <a:ln w="44450">
              <a:solidFill>
                <a:srgbClr val="996633"/>
              </a:solidFill>
              <a:prstDash val="sysDash"/>
            </a:ln>
          </c:spPr>
          <c:marker>
            <c:symbol val="none"/>
          </c:marker>
          <c:dPt>
            <c:idx val="3"/>
            <c:marker>
              <c:symbol val="circle"/>
              <c:size val="10"/>
              <c:spPr>
                <a:noFill/>
                <a:ln w="38100">
                  <a:solidFill>
                    <a:srgbClr val="996633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3F1-4275-9CAF-78B5FAB701D0}"/>
              </c:ext>
            </c:extLst>
          </c:dPt>
          <c:dLbls>
            <c:dLbl>
              <c:idx val="3"/>
              <c:layout>
                <c:manualLayout>
                  <c:x val="-8.1885742853968671E-2"/>
                  <c:y val="-4.60442806598310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5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050" b="1" dirty="0">
                        <a:solidFill>
                          <a:schemeClr val="tx1"/>
                        </a:solidFill>
                      </a:rPr>
                      <a:t>33,177MW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F1-4275-9CAF-78B5FAB70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Sheet1!$H$2:$H$13</c:f>
              <c:numCache>
                <c:formatCode>#,##0</c:formatCode>
                <c:ptCount val="12"/>
                <c:pt idx="0">
                  <c:v>26873.4</c:v>
                </c:pt>
                <c:pt idx="1">
                  <c:v>28389.4</c:v>
                </c:pt>
                <c:pt idx="2">
                  <c:v>30261.599999999999</c:v>
                </c:pt>
                <c:pt idx="3">
                  <c:v>33177.300000000003</c:v>
                </c:pt>
                <c:pt idx="4">
                  <c:v>30298.3</c:v>
                </c:pt>
                <c:pt idx="5">
                  <c:v>29976.2</c:v>
                </c:pt>
                <c:pt idx="6">
                  <c:v>30182</c:v>
                </c:pt>
                <c:pt idx="7">
                  <c:v>29645</c:v>
                </c:pt>
                <c:pt idx="8">
                  <c:v>28427</c:v>
                </c:pt>
                <c:pt idx="9">
                  <c:v>27681.7</c:v>
                </c:pt>
                <c:pt idx="10">
                  <c:v>30234</c:v>
                </c:pt>
                <c:pt idx="11">
                  <c:v>28058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43-47D6-953A-AAA781A55D6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2566</c:v>
                </c:pt>
              </c:strCache>
            </c:strRef>
          </c:tx>
          <c:spPr>
            <a:ln w="50800">
              <a:solidFill>
                <a:srgbClr val="A00000"/>
              </a:solidFill>
            </a:ln>
          </c:spPr>
          <c:marker>
            <c:symbol val="circle"/>
            <c:size val="10"/>
            <c:spPr>
              <a:noFill/>
              <a:ln w="38100">
                <a:solidFill>
                  <a:srgbClr val="A0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 formatCode="#,##0">
                  <c:v>26517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69D2-47DD-A337-0E6C31FB6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260480"/>
        <c:axId val="268262400"/>
      </c:lineChart>
      <c:catAx>
        <c:axId val="2682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8262400"/>
        <c:crosses val="autoZero"/>
        <c:auto val="1"/>
        <c:lblAlgn val="ctr"/>
        <c:lblOffset val="100"/>
        <c:noMultiLvlLbl val="0"/>
      </c:catAx>
      <c:valAx>
        <c:axId val="268262400"/>
        <c:scaling>
          <c:orientation val="minMax"/>
          <c:max val="34000"/>
          <c:min val="2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826048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7525092950919"/>
          <c:y val="3.8351423881876207E-2"/>
          <c:w val="0.76400748047027889"/>
          <c:h val="0.849047376484565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</c:v>
                </c:pt>
              </c:strCache>
            </c:strRef>
          </c:tx>
          <c:spPr>
            <a:ln w="41275">
              <a:solidFill>
                <a:srgbClr val="FF8A3B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FF8A3B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7"/>
                <c:pt idx="0">
                  <c:v>51413.031667000003</c:v>
                </c:pt>
                <c:pt idx="1">
                  <c:v>51218.97926800001</c:v>
                </c:pt>
                <c:pt idx="2">
                  <c:v>51638.369882000006</c:v>
                </c:pt>
                <c:pt idx="3">
                  <c:v>53345.483666</c:v>
                </c:pt>
                <c:pt idx="4">
                  <c:v>50702.290125</c:v>
                </c:pt>
                <c:pt idx="5">
                  <c:v>49598.034197000001</c:v>
                </c:pt>
                <c:pt idx="6">
                  <c:v>51513.038526999997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98-4398-A8A6-0ADEC952BD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PEA</c:v>
                </c:pt>
              </c:strCache>
            </c:strRef>
          </c:tx>
          <c:spPr>
            <a:ln w="41275">
              <a:solidFill>
                <a:srgbClr val="9049CB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732B0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7"/>
                <c:pt idx="0">
                  <c:v>129671.04566599999</c:v>
                </c:pt>
                <c:pt idx="1">
                  <c:v>132398.67294600001</c:v>
                </c:pt>
                <c:pt idx="2">
                  <c:v>134667.54252799999</c:v>
                </c:pt>
                <c:pt idx="3">
                  <c:v>138178.00697399999</c:v>
                </c:pt>
                <c:pt idx="4">
                  <c:v>134885.16764200001</c:v>
                </c:pt>
                <c:pt idx="5">
                  <c:v>139633.67647400001</c:v>
                </c:pt>
                <c:pt idx="6">
                  <c:v>144448.16256100003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98-4398-A8A6-0ADEC952BD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ลูกค้าตรง EGAT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Sheet1!$D$2:$D$13</c:f>
              <c:numCache>
                <c:formatCode>#,##0</c:formatCode>
                <c:ptCount val="7"/>
                <c:pt idx="0">
                  <c:v>1763.3549439999999</c:v>
                </c:pt>
                <c:pt idx="1">
                  <c:v>1506.4030419999999</c:v>
                </c:pt>
                <c:pt idx="2">
                  <c:v>1525.9486689999999</c:v>
                </c:pt>
                <c:pt idx="3">
                  <c:v>1436.946017</c:v>
                </c:pt>
                <c:pt idx="4">
                  <c:v>1459.0255179999997</c:v>
                </c:pt>
                <c:pt idx="5">
                  <c:v>1236.3472140000001</c:v>
                </c:pt>
                <c:pt idx="6">
                  <c:v>1247.64012699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98-4398-A8A6-0ADEC952B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583552"/>
        <c:axId val="268374784"/>
      </c:lineChart>
      <c:catAx>
        <c:axId val="23658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68374784"/>
        <c:crosses val="autoZero"/>
        <c:auto val="1"/>
        <c:lblAlgn val="ctr"/>
        <c:lblOffset val="100"/>
        <c:noMultiLvlLbl val="0"/>
      </c:catAx>
      <c:valAx>
        <c:axId val="268374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3658355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1772455390262"/>
          <c:y val="0.10339728047646123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8A3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68-493B-8F31-FAA0D2C35ECF}"/>
              </c:ext>
            </c:extLst>
          </c:dPt>
          <c:dPt>
            <c:idx val="1"/>
            <c:bubble3D val="0"/>
            <c:spPr>
              <a:solidFill>
                <a:srgbClr val="9049C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68-493B-8F31-FAA0D2C35EC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68-493B-8F31-FAA0D2C35ECF}"/>
              </c:ext>
            </c:extLst>
          </c:dPt>
          <c:dLbls>
            <c:dLbl>
              <c:idx val="0"/>
              <c:layout>
                <c:manualLayout>
                  <c:x val="5.6893320097050046E-2"/>
                  <c:y val="1.037466425299146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8-493B-8F31-FAA0D2C35ECF}"/>
                </c:ext>
              </c:extLst>
            </c:dLbl>
            <c:dLbl>
              <c:idx val="1"/>
              <c:layout>
                <c:manualLayout>
                  <c:x val="-0.15076729825718288"/>
                  <c:y val="-0.1487035209595448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8-493B-8F31-FAA0D2C35ECF}"/>
                </c:ext>
              </c:extLst>
            </c:dLbl>
            <c:dLbl>
              <c:idx val="2"/>
              <c:layout>
                <c:manualLayout>
                  <c:x val="-4.8359770061391055E-2"/>
                  <c:y val="-0.1823735271244371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68-493B-8F31-FAA0D2C35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MEA</c:v>
                </c:pt>
                <c:pt idx="1">
                  <c:v>PEA</c:v>
                </c:pt>
                <c:pt idx="2">
                  <c:v>ลูกค้าตรง EGAT</c:v>
                </c:pt>
              </c:strCache>
            </c:strRef>
          </c:cat>
          <c:val>
            <c:numRef>
              <c:f>Sheet1!$B$2:$B$4</c:f>
              <c:numCache>
                <c:formatCode>#,##0_);[Red]\(#,##0\)</c:formatCode>
                <c:ptCount val="3"/>
                <c:pt idx="0">
                  <c:v>3783.5118699999998</c:v>
                </c:pt>
                <c:pt idx="1">
                  <c:v>10808.817125</c:v>
                </c:pt>
                <c:pt idx="2">
                  <c:v>87.113043000000005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68-493B-8F31-FAA0D2C35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solidFill>
              <a:srgbClr val="5AB2CA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7"/>
                <c:pt idx="0">
                  <c:v>43932.350727000005</c:v>
                </c:pt>
                <c:pt idx="1">
                  <c:v>44373.958576999998</c:v>
                </c:pt>
                <c:pt idx="2">
                  <c:v>45204.882438999994</c:v>
                </c:pt>
                <c:pt idx="3">
                  <c:v>49201.904964000008</c:v>
                </c:pt>
                <c:pt idx="4">
                  <c:v>52860.384276000004</c:v>
                </c:pt>
                <c:pt idx="5">
                  <c:v>54290.477842999993</c:v>
                </c:pt>
                <c:pt idx="6">
                  <c:v>53738.046220999997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8E-4115-BB45-7E8D1C129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ธุรกิจ</c:v>
                </c:pt>
              </c:strCache>
            </c:strRef>
          </c:tx>
          <c:spPr>
            <a:solidFill>
              <a:srgbClr val="FF8F92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7"/>
                <c:pt idx="0">
                  <c:v>44638.979825742019</c:v>
                </c:pt>
                <c:pt idx="1">
                  <c:v>45100.022663152253</c:v>
                </c:pt>
                <c:pt idx="2">
                  <c:v>46763.603123878813</c:v>
                </c:pt>
                <c:pt idx="3">
                  <c:v>49128.323825404652</c:v>
                </c:pt>
                <c:pt idx="4">
                  <c:v>43949.818430197382</c:v>
                </c:pt>
                <c:pt idx="5">
                  <c:v>41528.867996871646</c:v>
                </c:pt>
                <c:pt idx="6">
                  <c:v>46093.606453004046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8E-4115-BB45-7E8D1C129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7"/>
                <c:pt idx="0">
                  <c:v>86878.174991493783</c:v>
                </c:pt>
                <c:pt idx="1">
                  <c:v>87771.980088670622</c:v>
                </c:pt>
                <c:pt idx="2">
                  <c:v>87828.977713532193</c:v>
                </c:pt>
                <c:pt idx="3">
                  <c:v>86103.979434374443</c:v>
                </c:pt>
                <c:pt idx="4">
                  <c:v>82157.990190948578</c:v>
                </c:pt>
                <c:pt idx="5">
                  <c:v>86427.115008289547</c:v>
                </c:pt>
                <c:pt idx="6">
                  <c:v>88563.455503772944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8E-4115-BB45-7E8D1C129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NGOs</c:v>
                </c:pt>
              </c:strCache>
            </c:strRef>
          </c:tx>
          <c:spPr>
            <a:solidFill>
              <a:srgbClr val="A7D971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Sheet1!$E$2:$E$12</c:f>
              <c:numCache>
                <c:formatCode>#,##0</c:formatCode>
                <c:ptCount val="7"/>
                <c:pt idx="0">
                  <c:v>201.18467000000001</c:v>
                </c:pt>
                <c:pt idx="1">
                  <c:v>197.84162299999997</c:v>
                </c:pt>
                <c:pt idx="2">
                  <c:v>204.30123900000001</c:v>
                </c:pt>
                <c:pt idx="3">
                  <c:v>210.98147500000005</c:v>
                </c:pt>
                <c:pt idx="4">
                  <c:v>203.84747599999997</c:v>
                </c:pt>
                <c:pt idx="5">
                  <c:v>200.55121300000002</c:v>
                </c:pt>
                <c:pt idx="6">
                  <c:v>215.78334400000003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8E-4115-BB45-7E8D1C129D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เกษตรกรรม</c:v>
                </c:pt>
              </c:strCache>
            </c:strRef>
          </c:tx>
          <c:spPr>
            <a:solidFill>
              <a:srgbClr val="FFFF99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Sheet1!$F$2:$F$12</c:f>
              <c:numCache>
                <c:formatCode>#,##0</c:formatCode>
                <c:ptCount val="7"/>
                <c:pt idx="0">
                  <c:v>267.32329799999997</c:v>
                </c:pt>
                <c:pt idx="1">
                  <c:v>298.23361599999993</c:v>
                </c:pt>
                <c:pt idx="2">
                  <c:v>365.28923499999991</c:v>
                </c:pt>
                <c:pt idx="3">
                  <c:v>467.82611000000003</c:v>
                </c:pt>
                <c:pt idx="4">
                  <c:v>416.85162800000001</c:v>
                </c:pt>
                <c:pt idx="5">
                  <c:v>397.95498000000003</c:v>
                </c:pt>
                <c:pt idx="6">
                  <c:v>335.32483499999995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8E-4115-BB45-7E8D1C129D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อื่นๆ****</c:v>
                </c:pt>
              </c:strCache>
            </c:strRef>
          </c:tx>
          <c:spPr>
            <a:solidFill>
              <a:srgbClr val="9D87B7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Sheet1!$G$2:$G$12</c:f>
              <c:numCache>
                <c:formatCode>#,##0</c:formatCode>
                <c:ptCount val="7"/>
                <c:pt idx="0">
                  <c:v>3966.7616362357044</c:v>
                </c:pt>
                <c:pt idx="1">
                  <c:v>4247.2312081417122</c:v>
                </c:pt>
                <c:pt idx="2">
                  <c:v>4209.8928301404649</c:v>
                </c:pt>
                <c:pt idx="3">
                  <c:v>4437.5780894289592</c:v>
                </c:pt>
                <c:pt idx="4">
                  <c:v>3871.652159116828</c:v>
                </c:pt>
                <c:pt idx="5">
                  <c:v>3829.3009925502402</c:v>
                </c:pt>
                <c:pt idx="6">
                  <c:v>4218.3026544882232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58E-4115-BB45-7E8D1C129D5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การใช้ไฟฟรี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Sheet1!$H$2:$H$12</c:f>
              <c:numCache>
                <c:formatCode>#,##0</c:formatCode>
                <c:ptCount val="7"/>
                <c:pt idx="0">
                  <c:v>2962.6553839999992</c:v>
                </c:pt>
                <c:pt idx="1">
                  <c:v>3134.7855209999998</c:v>
                </c:pt>
                <c:pt idx="2">
                  <c:v>3254.9125779999999</c:v>
                </c:pt>
                <c:pt idx="3">
                  <c:v>3409.8410210000002</c:v>
                </c:pt>
                <c:pt idx="4">
                  <c:v>3585.9372940000003</c:v>
                </c:pt>
                <c:pt idx="5">
                  <c:v>3793.7879159999998</c:v>
                </c:pt>
                <c:pt idx="6">
                  <c:v>4044.3204950000004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8E-4115-BB45-7E8D1C129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531648"/>
        <c:axId val="277549824"/>
      </c:areaChart>
      <c:catAx>
        <c:axId val="2775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7549824"/>
        <c:crosses val="autoZero"/>
        <c:auto val="1"/>
        <c:lblAlgn val="ctr"/>
        <c:lblOffset val="100"/>
        <c:noMultiLvlLbl val="0"/>
      </c:catAx>
      <c:valAx>
        <c:axId val="27754982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7531648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6577528486507"/>
          <c:y val="0.19033787608572597"/>
          <c:w val="0.504914298189861"/>
          <c:h val="0.80331850192645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5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50-43E6-9602-CF55D6B79365}"/>
              </c:ext>
            </c:extLst>
          </c:dPt>
          <c:dPt>
            <c:idx val="1"/>
            <c:bubble3D val="0"/>
            <c:explosion val="5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50-43E6-9602-CF55D6B79365}"/>
              </c:ext>
            </c:extLst>
          </c:dPt>
          <c:dPt>
            <c:idx val="2"/>
            <c:bubble3D val="0"/>
            <c:explosion val="5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50-43E6-9602-CF55D6B79365}"/>
              </c:ext>
            </c:extLst>
          </c:dPt>
          <c:dPt>
            <c:idx val="3"/>
            <c:bubble3D val="0"/>
            <c:explosion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50-43E6-9602-CF55D6B7936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50-43E6-9602-CF55D6B79365}"/>
              </c:ext>
            </c:extLst>
          </c:dPt>
          <c:dPt>
            <c:idx val="5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50-43E6-9602-CF55D6B79365}"/>
              </c:ext>
            </c:extLst>
          </c:dPt>
          <c:dPt>
            <c:idx val="6"/>
            <c:bubble3D val="0"/>
            <c:explosion val="2"/>
            <c:spPr>
              <a:solidFill>
                <a:srgbClr val="FF2D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50-43E6-9602-CF55D6B7936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281327284020457E-3"/>
                  <c:y val="-2.4110916663918552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0-43E6-9602-CF55D6B79365}"/>
                </c:ext>
              </c:extLst>
            </c:dLbl>
            <c:dLbl>
              <c:idx val="2"/>
              <c:layout>
                <c:manualLayout>
                  <c:x val="-4.7875773116764766E-3"/>
                  <c:y val="8.829417608220485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0-43E6-9602-CF55D6B7936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50-43E6-9602-CF55D6B7936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50-43E6-9602-CF55D6B79365}"/>
                </c:ext>
              </c:extLst>
            </c:dLbl>
            <c:dLbl>
              <c:idx val="5"/>
              <c:layout>
                <c:manualLayout>
                  <c:x val="-7.6443815888955741E-2"/>
                  <c:y val="-0.191705795184329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50-43E6-9602-CF55D6B79365}"/>
                </c:ext>
              </c:extLst>
            </c:dLbl>
            <c:dLbl>
              <c:idx val="6"/>
              <c:layout>
                <c:manualLayout>
                  <c:x val="5.7743441098266554E-2"/>
                  <c:y val="-0.225140700432300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50-43E6-9602-CF55D6B79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ครัวเรือน</c:v>
                </c:pt>
                <c:pt idx="1">
                  <c:v>ธุรกิจ</c:v>
                </c:pt>
                <c:pt idx="2">
                  <c:v>อุตสาหกรรม</c:v>
                </c:pt>
                <c:pt idx="3">
                  <c:v>NGOs</c:v>
                </c:pt>
                <c:pt idx="4">
                  <c:v>เกษตรกรรม</c:v>
                </c:pt>
                <c:pt idx="5">
                  <c:v>อื่นๆ****</c:v>
                </c:pt>
                <c:pt idx="6">
                  <c:v>ไฟฟ้าไม่คิดมูลค่า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3638.3825929999998</c:v>
                </c:pt>
                <c:pt idx="1">
                  <c:v>3532.1944407608257</c:v>
                </c:pt>
                <c:pt idx="2">
                  <c:v>6749.2187213302414</c:v>
                </c:pt>
                <c:pt idx="3">
                  <c:v>16.354821999999999</c:v>
                </c:pt>
                <c:pt idx="4">
                  <c:v>52.853538999999998</c:v>
                </c:pt>
                <c:pt idx="5">
                  <c:v>332.80788086207446</c:v>
                </c:pt>
                <c:pt idx="6">
                  <c:v>357.62994300000003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B50-43E6-9602-CF55D6B79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บ้านอยู่อาศัย</c:v>
                </c:pt>
              </c:strCache>
            </c:strRef>
          </c:tx>
          <c:spPr>
            <a:solidFill>
              <a:srgbClr val="5AB2CA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7"/>
                <c:pt idx="0">
                  <c:v>43932.350726999997</c:v>
                </c:pt>
                <c:pt idx="1">
                  <c:v>44373.958576999998</c:v>
                </c:pt>
                <c:pt idx="2">
                  <c:v>45204.882439000001</c:v>
                </c:pt>
                <c:pt idx="3">
                  <c:v>49201.904964000001</c:v>
                </c:pt>
                <c:pt idx="4">
                  <c:v>52860.38</c:v>
                </c:pt>
                <c:pt idx="5">
                  <c:v>54290.477843000001</c:v>
                </c:pt>
                <c:pt idx="6">
                  <c:v>53738.046220999997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B1-438C-9668-7CA0D7898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กิจการขนาดเล็ก</c:v>
                </c:pt>
              </c:strCache>
            </c:strRef>
          </c:tx>
          <c:spPr>
            <a:solidFill>
              <a:srgbClr val="FF8F92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7"/>
                <c:pt idx="0">
                  <c:v>20706.874188999998</c:v>
                </c:pt>
                <c:pt idx="1">
                  <c:v>20962.235705999999</c:v>
                </c:pt>
                <c:pt idx="2">
                  <c:v>21318.884912000001</c:v>
                </c:pt>
                <c:pt idx="3">
                  <c:v>22341.503849000001</c:v>
                </c:pt>
                <c:pt idx="4">
                  <c:v>21115.759999999998</c:v>
                </c:pt>
                <c:pt idx="5">
                  <c:v>20716.755243</c:v>
                </c:pt>
                <c:pt idx="6">
                  <c:v>21603.606647000001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B1-438C-9668-7CA0D78986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กิจการขนาดกลาง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7"/>
                <c:pt idx="0">
                  <c:v>29644.936663</c:v>
                </c:pt>
                <c:pt idx="1">
                  <c:v>29853.467174000001</c:v>
                </c:pt>
                <c:pt idx="2">
                  <c:v>30549.616764999999</c:v>
                </c:pt>
                <c:pt idx="3">
                  <c:v>31384.188878000001</c:v>
                </c:pt>
                <c:pt idx="4">
                  <c:v>29795.53</c:v>
                </c:pt>
                <c:pt idx="5">
                  <c:v>29589.075258000001</c:v>
                </c:pt>
                <c:pt idx="6">
                  <c:v>30892.406432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B1-438C-9668-7CA0D78986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กิจการขนาดใหญ่</c:v>
                </c:pt>
              </c:strCache>
            </c:strRef>
          </c:tx>
          <c:spPr>
            <a:solidFill>
              <a:srgbClr val="A7D971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Sheet1!$E$2:$E$12</c:f>
              <c:numCache>
                <c:formatCode>#,##0</c:formatCode>
                <c:ptCount val="7"/>
                <c:pt idx="0">
                  <c:v>73498.563892000006</c:v>
                </c:pt>
                <c:pt idx="1">
                  <c:v>75072.476714999997</c:v>
                </c:pt>
                <c:pt idx="2">
                  <c:v>75519.409400000004</c:v>
                </c:pt>
                <c:pt idx="3">
                  <c:v>74582.405022999999</c:v>
                </c:pt>
                <c:pt idx="4">
                  <c:v>69911.740000000005</c:v>
                </c:pt>
                <c:pt idx="5">
                  <c:v>73186.774218999999</c:v>
                </c:pt>
                <c:pt idx="6">
                  <c:v>76001.903353999995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B1-438C-9668-7CA0D78986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กิจการเฉพาะอย่าง</c:v>
                </c:pt>
              </c:strCache>
            </c:strRef>
          </c:tx>
          <c:spPr>
            <a:solidFill>
              <a:srgbClr val="FF8A3B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Sheet1!$F$2:$F$12</c:f>
              <c:numCache>
                <c:formatCode>#,##0</c:formatCode>
                <c:ptCount val="7"/>
                <c:pt idx="0">
                  <c:v>6326.7223809999996</c:v>
                </c:pt>
                <c:pt idx="1">
                  <c:v>6339.1557919999996</c:v>
                </c:pt>
                <c:pt idx="2">
                  <c:v>6483.2427870000001</c:v>
                </c:pt>
                <c:pt idx="3">
                  <c:v>6793.8567759999996</c:v>
                </c:pt>
                <c:pt idx="4">
                  <c:v>4748.3</c:v>
                </c:pt>
                <c:pt idx="5">
                  <c:v>4019.2801939999999</c:v>
                </c:pt>
                <c:pt idx="6">
                  <c:v>5296.2664860000004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B1-438C-9668-7CA0D78986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องค์กรที่ไม่แสวงหากำไร</c:v>
                </c:pt>
              </c:strCache>
            </c:strRef>
          </c:tx>
          <c:spPr>
            <a:solidFill>
              <a:srgbClr val="FFFF66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Sheet1!$G$2:$G$12</c:f>
              <c:numCache>
                <c:formatCode>#,##0</c:formatCode>
                <c:ptCount val="7"/>
                <c:pt idx="0">
                  <c:v>201.18467000000001</c:v>
                </c:pt>
                <c:pt idx="1">
                  <c:v>197.841623</c:v>
                </c:pt>
                <c:pt idx="2">
                  <c:v>204.30123900000001</c:v>
                </c:pt>
                <c:pt idx="3">
                  <c:v>210.98147499999999</c:v>
                </c:pt>
                <c:pt idx="4">
                  <c:v>203.85</c:v>
                </c:pt>
                <c:pt idx="5">
                  <c:v>200.55121299999999</c:v>
                </c:pt>
                <c:pt idx="6">
                  <c:v>215.783344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B1-438C-9668-7CA0D789868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สูบน้ำเพื่อการเกษตร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Sheet1!$H$2:$H$12</c:f>
              <c:numCache>
                <c:formatCode>#,##0</c:formatCode>
                <c:ptCount val="7"/>
                <c:pt idx="0">
                  <c:v>267.32329800000002</c:v>
                </c:pt>
                <c:pt idx="1">
                  <c:v>298.23361599999998</c:v>
                </c:pt>
                <c:pt idx="2">
                  <c:v>365.28923500000002</c:v>
                </c:pt>
                <c:pt idx="3">
                  <c:v>467.82611000000003</c:v>
                </c:pt>
                <c:pt idx="4">
                  <c:v>416.85</c:v>
                </c:pt>
                <c:pt idx="5">
                  <c:v>397.95497999999998</c:v>
                </c:pt>
                <c:pt idx="6">
                  <c:v>335.32483500000001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B1-438C-9668-7CA0D789868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อื่นๆ***</c:v>
                </c:pt>
              </c:strCache>
            </c:strRef>
          </c:tx>
          <c:spPr>
            <a:solidFill>
              <a:srgbClr val="FF6699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Sheet1!$I$2:$I$12</c:f>
              <c:numCache>
                <c:formatCode>#,##0</c:formatCode>
                <c:ptCount val="7"/>
                <c:pt idx="0">
                  <c:v>3543.4661289999999</c:v>
                </c:pt>
                <c:pt idx="1">
                  <c:v>3385.4974899999997</c:v>
                </c:pt>
                <c:pt idx="2">
                  <c:v>3405.373055</c:v>
                </c:pt>
                <c:pt idx="3">
                  <c:v>3130.9825440000004</c:v>
                </c:pt>
                <c:pt idx="4">
                  <c:v>2949.1099999999997</c:v>
                </c:pt>
                <c:pt idx="5">
                  <c:v>3037.053805</c:v>
                </c:pt>
                <c:pt idx="6">
                  <c:v>3833.5432739999997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B1-438C-9668-7CA0D789868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ไฟฟ้าไม่คิดมูลค่า</c:v>
                </c:pt>
              </c:strCache>
            </c:strRef>
          </c:tx>
          <c:spPr>
            <a:solidFill>
              <a:srgbClr val="D88BFF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Sheet1!$J$2:$J$12</c:f>
              <c:numCache>
                <c:formatCode>#,##0</c:formatCode>
                <c:ptCount val="7"/>
                <c:pt idx="0">
                  <c:v>2962.6553840000001</c:v>
                </c:pt>
                <c:pt idx="1">
                  <c:v>3134.7855209999998</c:v>
                </c:pt>
                <c:pt idx="2">
                  <c:v>3254.9125779999999</c:v>
                </c:pt>
                <c:pt idx="3">
                  <c:v>3409.8410210000002</c:v>
                </c:pt>
                <c:pt idx="4">
                  <c:v>3585.94</c:v>
                </c:pt>
                <c:pt idx="5">
                  <c:v>3793.7879160000002</c:v>
                </c:pt>
                <c:pt idx="6">
                  <c:v>4044.3204949999999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B1-438C-9668-7CA0D789868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Direct Cust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Sheet1!$K$2:$K$12</c:f>
              <c:numCache>
                <c:formatCode>#,##0</c:formatCode>
                <c:ptCount val="7"/>
                <c:pt idx="0">
                  <c:v>1763.3549439999999</c:v>
                </c:pt>
                <c:pt idx="1">
                  <c:v>1506.4030419999999</c:v>
                </c:pt>
                <c:pt idx="2">
                  <c:v>1525.9486690000001</c:v>
                </c:pt>
                <c:pt idx="3">
                  <c:v>1436.946017</c:v>
                </c:pt>
                <c:pt idx="4">
                  <c:v>1459.03</c:v>
                </c:pt>
                <c:pt idx="5">
                  <c:v>1236.3472139999999</c:v>
                </c:pt>
                <c:pt idx="6">
                  <c:v>1247.64012699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B1-438C-9668-7CA0D7898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241216"/>
        <c:axId val="277243008"/>
      </c:areaChart>
      <c:catAx>
        <c:axId val="27724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7243008"/>
        <c:crosses val="autoZero"/>
        <c:auto val="1"/>
        <c:lblAlgn val="ctr"/>
        <c:lblOffset val="100"/>
        <c:noMultiLvlLbl val="0"/>
      </c:catAx>
      <c:valAx>
        <c:axId val="277243008"/>
        <c:scaling>
          <c:orientation val="minMax"/>
          <c:max val="20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7241216"/>
        <c:crosses val="autoZero"/>
        <c:crossBetween val="midCat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อาหาร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Sheet1!$B$2:$B$12</c:f>
              <c:numCache>
                <c:formatCode>_-* #,##0_-;\-* #,##0_-;_-* "-"??_-;_-@_-</c:formatCode>
                <c:ptCount val="7"/>
                <c:pt idx="0">
                  <c:v>10872.551325780001</c:v>
                </c:pt>
                <c:pt idx="1">
                  <c:v>11361.73440352</c:v>
                </c:pt>
                <c:pt idx="2">
                  <c:v>11227.579413830001</c:v>
                </c:pt>
                <c:pt idx="3">
                  <c:v>11133.44144868</c:v>
                </c:pt>
                <c:pt idx="4">
                  <c:v>11053.96667295</c:v>
                </c:pt>
                <c:pt idx="5">
                  <c:v>11466.60130278</c:v>
                </c:pt>
                <c:pt idx="6">
                  <c:v>11623.912260120002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3D-4FAD-BD5C-98EEEC6585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เหล็กและโลหะพื้นฐาน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66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Sheet1!$C$2:$C$12</c:f>
              <c:numCache>
                <c:formatCode>_-* #,##0_-;\-* #,##0_-;_-* "-"??_-;_-@_-</c:formatCode>
                <c:ptCount val="7"/>
                <c:pt idx="0">
                  <c:v>7175.5643618500008</c:v>
                </c:pt>
                <c:pt idx="1">
                  <c:v>7861.3142340100003</c:v>
                </c:pt>
                <c:pt idx="2">
                  <c:v>7912.9916453799997</c:v>
                </c:pt>
                <c:pt idx="3">
                  <c:v>7130.5675466899993</c:v>
                </c:pt>
                <c:pt idx="4">
                  <c:v>6493.4187458900005</c:v>
                </c:pt>
                <c:pt idx="5">
                  <c:v>7610.0098427499997</c:v>
                </c:pt>
                <c:pt idx="6">
                  <c:v>7764.0675142800001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3D-4FAD-BD5C-98EEEC6585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สิ่งทอ</c:v>
                </c:pt>
              </c:strCache>
            </c:strRef>
          </c:tx>
          <c:spPr>
            <a:ln w="38100">
              <a:solidFill>
                <a:srgbClr val="FF33CC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FF3399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Sheet1!$D$2:$D$12</c:f>
              <c:numCache>
                <c:formatCode>_-* #,##0_-;\-* #,##0_-;_-* "-"??_-;_-@_-</c:formatCode>
                <c:ptCount val="7"/>
                <c:pt idx="0">
                  <c:v>5827.8824069900002</c:v>
                </c:pt>
                <c:pt idx="1">
                  <c:v>5515.8466243100002</c:v>
                </c:pt>
                <c:pt idx="2">
                  <c:v>4855.1004942099999</c:v>
                </c:pt>
                <c:pt idx="3">
                  <c:v>4377.8910274799991</c:v>
                </c:pt>
                <c:pt idx="4">
                  <c:v>3549.4324877899999</c:v>
                </c:pt>
                <c:pt idx="5">
                  <c:v>3626.4063492700002</c:v>
                </c:pt>
                <c:pt idx="6">
                  <c:v>3704.45592584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B3D-4FAD-BD5C-98EEEC6585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อิเล็กทรอนิกส์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0099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Sheet1!$E$2:$E$12</c:f>
              <c:numCache>
                <c:formatCode>_-* #,##0_-;\-* #,##0_-;_-* "-"??_-;_-@_-</c:formatCode>
                <c:ptCount val="7"/>
                <c:pt idx="0">
                  <c:v>7034.4062596000003</c:v>
                </c:pt>
                <c:pt idx="1">
                  <c:v>7247.8390065399999</c:v>
                </c:pt>
                <c:pt idx="2">
                  <c:v>7293.7249383900007</c:v>
                </c:pt>
                <c:pt idx="3">
                  <c:v>6857.3405283900001</c:v>
                </c:pt>
                <c:pt idx="4">
                  <c:v>6645.7980996199994</c:v>
                </c:pt>
                <c:pt idx="5">
                  <c:v>7250.7206962099999</c:v>
                </c:pt>
                <c:pt idx="6">
                  <c:v>7109.8808854399995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B3D-4FAD-BD5C-98EEEC65852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พลาสติก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Sheet1!$F$2:$F$12</c:f>
              <c:numCache>
                <c:formatCode>_-* #,##0_-;\-* #,##0_-;_-* "-"??_-;_-@_-</c:formatCode>
                <c:ptCount val="7"/>
                <c:pt idx="0">
                  <c:v>4880.3179644700003</c:v>
                </c:pt>
                <c:pt idx="1">
                  <c:v>4917.5733367700004</c:v>
                </c:pt>
                <c:pt idx="2">
                  <c:v>5000.0966919900002</c:v>
                </c:pt>
                <c:pt idx="3">
                  <c:v>5072.5810347099996</c:v>
                </c:pt>
                <c:pt idx="4">
                  <c:v>4886.2290663800004</c:v>
                </c:pt>
                <c:pt idx="5">
                  <c:v>5065.1777524399995</c:v>
                </c:pt>
                <c:pt idx="6">
                  <c:v>5042.4147341300004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B3D-4FAD-BD5C-98EEEC658527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Sheet1!$G$2:$G$12</c:f>
              <c:numCache>
                <c:formatCode>_-* #,##0_-;\-* #,##0_-;_-* "-"??_-;_-@_-</c:formatCode>
                <c:ptCount val="7"/>
                <c:pt idx="0">
                  <c:v>5706.2297762099997</c:v>
                </c:pt>
                <c:pt idx="1">
                  <c:v>5814.8939419999997</c:v>
                </c:pt>
                <c:pt idx="2">
                  <c:v>5693.2500824600002</c:v>
                </c:pt>
                <c:pt idx="3">
                  <c:v>5332.5578048500001</c:v>
                </c:pt>
                <c:pt idx="4">
                  <c:v>4337.3656916499995</c:v>
                </c:pt>
                <c:pt idx="5">
                  <c:v>5062.8597626999999</c:v>
                </c:pt>
                <c:pt idx="6">
                  <c:v>5233.6564750100006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B3D-4FAD-BD5C-98EEEC658527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ยานยนต์</c:v>
                </c:pt>
              </c:strCache>
            </c:strRef>
          </c:tx>
          <c:spPr>
            <a:ln w="38100">
              <a:solidFill>
                <a:srgbClr val="660066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660066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Sheet1!$H$2:$H$12</c:f>
              <c:numCache>
                <c:formatCode>_-* #,##0_-;\-* #,##0_-;_-* "-"??_-;_-@_-</c:formatCode>
                <c:ptCount val="7"/>
                <c:pt idx="0">
                  <c:v>4277.3191676599999</c:v>
                </c:pt>
                <c:pt idx="1">
                  <c:v>3979.4509091499999</c:v>
                </c:pt>
                <c:pt idx="2">
                  <c:v>3779.0746142899998</c:v>
                </c:pt>
                <c:pt idx="3">
                  <c:v>3337.2480011600001</c:v>
                </c:pt>
                <c:pt idx="4">
                  <c:v>3289.91631435</c:v>
                </c:pt>
                <c:pt idx="5">
                  <c:v>3378.9606970899999</c:v>
                </c:pt>
                <c:pt idx="6">
                  <c:v>3526.6882790100003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B3D-4FAD-BD5C-98EEEC65852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เคมีภัณฑ์</c:v>
                </c:pt>
              </c:strCache>
            </c:strRef>
          </c:tx>
          <c:spPr>
            <a:ln w="38100">
              <a:solidFill>
                <a:srgbClr val="68D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Sheet1!$I$2:$I$12</c:f>
              <c:numCache>
                <c:formatCode>_-* #,##0_-;\-* #,##0_-;_-* "-"??_-;_-@_-</c:formatCode>
                <c:ptCount val="7"/>
                <c:pt idx="0">
                  <c:v>2280.9820000199998</c:v>
                </c:pt>
                <c:pt idx="1">
                  <c:v>2407.6505539200002</c:v>
                </c:pt>
                <c:pt idx="2">
                  <c:v>2301.2160332499998</c:v>
                </c:pt>
                <c:pt idx="3">
                  <c:v>2322.6731046499999</c:v>
                </c:pt>
                <c:pt idx="4">
                  <c:v>2226.6697186399997</c:v>
                </c:pt>
                <c:pt idx="5">
                  <c:v>2358.9492921999999</c:v>
                </c:pt>
                <c:pt idx="6">
                  <c:v>2365.5594158200001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B3D-4FAD-BD5C-98EEEC65852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ยางและผลิตภัณฑ์ยาง</c:v>
                </c:pt>
              </c:strCache>
            </c:strRef>
          </c:tx>
          <c:spPr>
            <a:ln w="38100">
              <a:solidFill>
                <a:schemeClr val="bg2">
                  <a:lumMod val="25000"/>
                </a:schemeClr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Sheet1!$J$2:$J$12</c:f>
              <c:numCache>
                <c:formatCode>_-* #,##0_-;\-* #,##0_-;_-* "-"??_-;_-@_-</c:formatCode>
                <c:ptCount val="7"/>
                <c:pt idx="0">
                  <c:v>3468.5558572600003</c:v>
                </c:pt>
                <c:pt idx="1">
                  <c:v>3557.1195295500002</c:v>
                </c:pt>
                <c:pt idx="2">
                  <c:v>3531.58917845</c:v>
                </c:pt>
                <c:pt idx="3">
                  <c:v>3520.0476012800004</c:v>
                </c:pt>
                <c:pt idx="4">
                  <c:v>3479.0292843500001</c:v>
                </c:pt>
                <c:pt idx="5">
                  <c:v>3769.9259127199998</c:v>
                </c:pt>
                <c:pt idx="6">
                  <c:v>3998.3626845100002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3D-4FAD-BD5C-98EEEC65852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การผลิตน้ำแข็ง</c:v>
                </c:pt>
              </c:strCache>
            </c:strRef>
          </c:tx>
          <c:spPr>
            <a:ln w="38100">
              <a:solidFill>
                <a:srgbClr val="AE85FF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9966FF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Sheet1!$K$2:$K$12</c:f>
              <c:numCache>
                <c:formatCode>_-* #,##0_-;\-* #,##0_-;_-* "-"??_-;_-@_-</c:formatCode>
                <c:ptCount val="7"/>
                <c:pt idx="0">
                  <c:v>2989.1263349199999</c:v>
                </c:pt>
                <c:pt idx="1">
                  <c:v>2920.3028490400002</c:v>
                </c:pt>
                <c:pt idx="2">
                  <c:v>2948.1701874200003</c:v>
                </c:pt>
                <c:pt idx="3">
                  <c:v>3142.61205875</c:v>
                </c:pt>
                <c:pt idx="4">
                  <c:v>3101.7418416999999</c:v>
                </c:pt>
                <c:pt idx="5">
                  <c:v>2973.6489971599999</c:v>
                </c:pt>
                <c:pt idx="6">
                  <c:v>3009.16319871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B3D-4FAD-BD5C-98EEEC658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975424"/>
        <c:axId val="279977344"/>
      </c:lineChart>
      <c:catAx>
        <c:axId val="2799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977344"/>
        <c:crosses val="autoZero"/>
        <c:auto val="1"/>
        <c:lblAlgn val="ctr"/>
        <c:lblOffset val="100"/>
        <c:noMultiLvlLbl val="0"/>
      </c:catAx>
      <c:valAx>
        <c:axId val="279977344"/>
        <c:scaling>
          <c:orientation val="minMax"/>
          <c:max val="12000"/>
          <c:min val="1000"/>
        </c:scaling>
        <c:delete val="0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975424"/>
        <c:crosses val="autoZero"/>
        <c:crossBetween val="midCat"/>
        <c:majorUnit val="1000"/>
        <c:minorUnit val="5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</c:v>
                </c:pt>
              </c:strCache>
            </c:strRef>
          </c:tx>
          <c:spPr>
            <a:ln w="41275">
              <a:solidFill>
                <a:srgbClr val="D09E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D09E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813</c:v>
                </c:pt>
                <c:pt idx="1">
                  <c:v>795</c:v>
                </c:pt>
                <c:pt idx="2">
                  <c:v>882</c:v>
                </c:pt>
                <c:pt idx="3">
                  <c:v>950.62900000000002</c:v>
                </c:pt>
                <c:pt idx="4">
                  <c:v>960.46599999999989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D3-4718-9278-5E23C2E974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ถ่านหินนำเข้า</c:v>
                </c:pt>
              </c:strCache>
            </c:strRef>
          </c:tx>
          <c:spPr>
            <a:ln w="41275">
              <a:solidFill>
                <a:srgbClr val="FF7619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270</c:v>
                </c:pt>
                <c:pt idx="1">
                  <c:v>297</c:v>
                </c:pt>
                <c:pt idx="2">
                  <c:v>299</c:v>
                </c:pt>
                <c:pt idx="3">
                  <c:v>266.96499999999997</c:v>
                </c:pt>
                <c:pt idx="4">
                  <c:v>311.089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D3-4718-9278-5E23C2E974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ไฟฟ้า</c:v>
                </c:pt>
              </c:strCache>
            </c:strRef>
          </c:tx>
          <c:spPr>
            <a:ln w="41275">
              <a:solidFill>
                <a:srgbClr val="00B0F0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44</c:v>
                </c:pt>
                <c:pt idx="1">
                  <c:v>50</c:v>
                </c:pt>
                <c:pt idx="2">
                  <c:v>57</c:v>
                </c:pt>
                <c:pt idx="3">
                  <c:v>60.564</c:v>
                </c:pt>
                <c:pt idx="4">
                  <c:v>46.378999999999998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D3-4718-9278-5E23C2E974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ก๊าซธรรมชาติและ LNG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251</c:v>
                </c:pt>
                <c:pt idx="1">
                  <c:v>259</c:v>
                </c:pt>
                <c:pt idx="2">
                  <c:v>274</c:v>
                </c:pt>
                <c:pt idx="3">
                  <c:v>292.49799999999999</c:v>
                </c:pt>
                <c:pt idx="4">
                  <c:v>267.39600000000002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FD3-4718-9278-5E23C2E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25920"/>
        <c:axId val="187427840"/>
      </c:lineChart>
      <c:catAx>
        <c:axId val="1874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87427840"/>
        <c:crosses val="autoZero"/>
        <c:auto val="1"/>
        <c:lblAlgn val="ctr"/>
        <c:lblOffset val="100"/>
        <c:noMultiLvlLbl val="0"/>
      </c:catAx>
      <c:valAx>
        <c:axId val="187427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8742592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ห้างสรรพสินค้า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B0F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Sheet1!$B$2:$B$12</c:f>
              <c:numCache>
                <c:formatCode>_-* #,##0_-;\-* #,##0_-;_-* "-"??_-;_-@_-</c:formatCode>
                <c:ptCount val="7"/>
                <c:pt idx="0">
                  <c:v>5086.38772892</c:v>
                </c:pt>
                <c:pt idx="1">
                  <c:v>5154.2084841200003</c:v>
                </c:pt>
                <c:pt idx="2">
                  <c:v>5234.7672476600001</c:v>
                </c:pt>
                <c:pt idx="3">
                  <c:v>5359.6903899199997</c:v>
                </c:pt>
                <c:pt idx="4">
                  <c:v>4530.9102468199999</c:v>
                </c:pt>
                <c:pt idx="5">
                  <c:v>4118.3946131000002</c:v>
                </c:pt>
                <c:pt idx="6">
                  <c:v>4538.8889149399993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0D-489B-9F9D-C8B6FE98F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โรงแรม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66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Sheet1!$C$2:$C$12</c:f>
              <c:numCache>
                <c:formatCode>_-* #,##0_-;\-* #,##0_-;_-* "-"??_-;_-@_-</c:formatCode>
                <c:ptCount val="7"/>
                <c:pt idx="0">
                  <c:v>4210.3724928800002</c:v>
                </c:pt>
                <c:pt idx="1">
                  <c:v>4227.7093147300002</c:v>
                </c:pt>
                <c:pt idx="2">
                  <c:v>4363.2878162299994</c:v>
                </c:pt>
                <c:pt idx="3">
                  <c:v>4479.0672466899996</c:v>
                </c:pt>
                <c:pt idx="4">
                  <c:v>2848.9399663499998</c:v>
                </c:pt>
                <c:pt idx="5">
                  <c:v>2359.8038253600002</c:v>
                </c:pt>
                <c:pt idx="6">
                  <c:v>3405.3705384999998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0D-489B-9F9D-C8B6FE98F5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อพาร์ตเมนต์และเกสต์เฮาส์</c:v>
                </c:pt>
              </c:strCache>
            </c:strRef>
          </c:tx>
          <c:spPr>
            <a:ln w="38100">
              <a:solidFill>
                <a:srgbClr val="0033CC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000099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Sheet1!$D$2:$D$12</c:f>
              <c:numCache>
                <c:formatCode>_-* #,##0_-;\-* #,##0_-;_-* "-"??_-;_-@_-</c:formatCode>
                <c:ptCount val="7"/>
                <c:pt idx="0">
                  <c:v>4458.27303932</c:v>
                </c:pt>
                <c:pt idx="1">
                  <c:v>4599.8660530400002</c:v>
                </c:pt>
                <c:pt idx="2">
                  <c:v>4831.4089911700003</c:v>
                </c:pt>
                <c:pt idx="3">
                  <c:v>5487.7536881400001</c:v>
                </c:pt>
                <c:pt idx="4">
                  <c:v>4960.6274321599994</c:v>
                </c:pt>
                <c:pt idx="5">
                  <c:v>4674.08649608</c:v>
                </c:pt>
                <c:pt idx="6">
                  <c:v>5334.5695451199999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0D-489B-9F9D-C8B6FE98F5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ขายปลีก</c:v>
                </c:pt>
              </c:strCache>
            </c:strRef>
          </c:tx>
          <c:spPr>
            <a:ln w="38100">
              <a:solidFill>
                <a:srgbClr val="FF0066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FF3399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Sheet1!$E$2:$E$12</c:f>
              <c:numCache>
                <c:formatCode>_-* #,##0_-;\-* #,##0_-;_-* "-"??_-;_-@_-</c:formatCode>
                <c:ptCount val="7"/>
                <c:pt idx="0">
                  <c:v>3761.4132737399996</c:v>
                </c:pt>
                <c:pt idx="1">
                  <c:v>3787.6942362</c:v>
                </c:pt>
                <c:pt idx="2">
                  <c:v>3942.6318006500001</c:v>
                </c:pt>
                <c:pt idx="3">
                  <c:v>4129.1373654999998</c:v>
                </c:pt>
                <c:pt idx="4">
                  <c:v>3862.7180481799996</c:v>
                </c:pt>
                <c:pt idx="5">
                  <c:v>3770.7576804400001</c:v>
                </c:pt>
                <c:pt idx="6">
                  <c:v>3989.1202589899999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10D-489B-9F9D-C8B6FE98F5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อสังหาริมทรัพย์</c:v>
                </c:pt>
              </c:strCache>
            </c:strRef>
          </c:tx>
          <c:spPr>
            <a:ln w="38100">
              <a:solidFill>
                <a:srgbClr val="660066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660066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Sheet1!$F$2:$F$12</c:f>
              <c:numCache>
                <c:formatCode>_-* #,##0_-;\-* #,##0_-;_-* "-"??_-;_-@_-</c:formatCode>
                <c:ptCount val="7"/>
                <c:pt idx="0">
                  <c:v>2979.4111217399995</c:v>
                </c:pt>
                <c:pt idx="1">
                  <c:v>2930.4869580599998</c:v>
                </c:pt>
                <c:pt idx="2">
                  <c:v>2965.7990212600002</c:v>
                </c:pt>
                <c:pt idx="3">
                  <c:v>3035.7413901899999</c:v>
                </c:pt>
                <c:pt idx="4">
                  <c:v>2670.9725432800001</c:v>
                </c:pt>
                <c:pt idx="5">
                  <c:v>2467.4377833400004</c:v>
                </c:pt>
                <c:pt idx="6">
                  <c:v>2625.5430101300003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10D-489B-9F9D-C8B6FE98F5E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โรงพยาบาลและสถานบริการทางการแพทย์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Sheet1!$G$2:$G$12</c:f>
              <c:numCache>
                <c:formatCode>_-* #,##0_-;\-* #,##0_-;_-* "-"??_-;_-@_-</c:formatCode>
                <c:ptCount val="7"/>
                <c:pt idx="0">
                  <c:v>2652.6561159600001</c:v>
                </c:pt>
                <c:pt idx="1">
                  <c:v>2654.1343896999997</c:v>
                </c:pt>
                <c:pt idx="2">
                  <c:v>2745.83485763</c:v>
                </c:pt>
                <c:pt idx="3">
                  <c:v>2919.4437875799999</c:v>
                </c:pt>
                <c:pt idx="4">
                  <c:v>2909.8670418000002</c:v>
                </c:pt>
                <c:pt idx="5">
                  <c:v>2969.7606817399997</c:v>
                </c:pt>
                <c:pt idx="6">
                  <c:v>3105.4521681599999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10D-489B-9F9D-C8B6FE98F5E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ขายส่ง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Sheet1!$H$2:$H$12</c:f>
              <c:numCache>
                <c:formatCode>_-* #,##0_-;\-* #,##0_-;_-* "-"??_-;_-@_-</c:formatCode>
                <c:ptCount val="7"/>
                <c:pt idx="0">
                  <c:v>2819.0607935200001</c:v>
                </c:pt>
                <c:pt idx="1">
                  <c:v>2912.3983205100003</c:v>
                </c:pt>
                <c:pt idx="2">
                  <c:v>2980.31416631</c:v>
                </c:pt>
                <c:pt idx="3">
                  <c:v>3080.35898206</c:v>
                </c:pt>
                <c:pt idx="4">
                  <c:v>2851.6895892800003</c:v>
                </c:pt>
                <c:pt idx="5">
                  <c:v>2931.4322649999999</c:v>
                </c:pt>
                <c:pt idx="6">
                  <c:v>3165.6218953000002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10D-489B-9F9D-C8B6FE98F5EA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bg2">
                  <a:lumMod val="25000"/>
                </a:schemeClr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chemeClr val="bg2">
                    <a:lumMod val="25000"/>
                  </a:schemeClr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Sheet1!$I$2:$I$12</c:f>
              <c:numCache>
                <c:formatCode>_-* #,##0_-;\-* #,##0_-;_-* "-"??_-;_-@_-</c:formatCode>
                <c:ptCount val="7"/>
                <c:pt idx="0">
                  <c:v>940.89527070000008</c:v>
                </c:pt>
                <c:pt idx="1">
                  <c:v>914.54084463000004</c:v>
                </c:pt>
                <c:pt idx="2">
                  <c:v>906.71230924999998</c:v>
                </c:pt>
                <c:pt idx="3">
                  <c:v>896.84419105999996</c:v>
                </c:pt>
                <c:pt idx="4">
                  <c:v>838.26382862000003</c:v>
                </c:pt>
                <c:pt idx="5">
                  <c:v>757.36748722000004</c:v>
                </c:pt>
                <c:pt idx="6">
                  <c:v>792.07611946000009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10D-489B-9F9D-C8B6FE98F5EA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  <c:pt idx="0">
                  <c:v>สถาบันการเงิน</c:v>
                </c:pt>
              </c:strCache>
            </c:strRef>
          </c:tx>
          <c:spPr>
            <a:ln w="38100">
              <a:solidFill>
                <a:srgbClr val="9F5FCF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9966FF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Sheet1!$J$2:$J$12</c:f>
              <c:numCache>
                <c:formatCode>_-* #,##0_-;\-* #,##0_-;_-* "-"??_-;_-@_-</c:formatCode>
                <c:ptCount val="7"/>
                <c:pt idx="0">
                  <c:v>729.74186288999999</c:v>
                </c:pt>
                <c:pt idx="1">
                  <c:v>754.41030532000002</c:v>
                </c:pt>
                <c:pt idx="2">
                  <c:v>927.38766532</c:v>
                </c:pt>
                <c:pt idx="3">
                  <c:v>873.30339036999999</c:v>
                </c:pt>
                <c:pt idx="4">
                  <c:v>820.74255369000002</c:v>
                </c:pt>
                <c:pt idx="5">
                  <c:v>757.53460870000004</c:v>
                </c:pt>
                <c:pt idx="6">
                  <c:v>789.02170529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10D-489B-9F9D-C8B6FE98F5E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ภัตตาคารและไนต์คลับ</c:v>
                </c:pt>
              </c:strCache>
            </c:strRef>
          </c:tx>
          <c:spPr>
            <a:ln w="38100">
              <a:solidFill>
                <a:srgbClr val="68D000"/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7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</c:numCache>
            </c:numRef>
          </c:cat>
          <c:val>
            <c:numRef>
              <c:f>Sheet1!$K$2:$K$12</c:f>
              <c:numCache>
                <c:formatCode>_-* #,##0_-;\-* #,##0_-;_-* "-"??_-;_-@_-</c:formatCode>
                <c:ptCount val="7"/>
                <c:pt idx="0">
                  <c:v>981.99798753999994</c:v>
                </c:pt>
                <c:pt idx="1">
                  <c:v>999.56070012999999</c:v>
                </c:pt>
                <c:pt idx="2">
                  <c:v>1021.55949548</c:v>
                </c:pt>
                <c:pt idx="3">
                  <c:v>1077.4901875799999</c:v>
                </c:pt>
                <c:pt idx="4">
                  <c:v>879.09199476000003</c:v>
                </c:pt>
                <c:pt idx="5">
                  <c:v>754.39159949999998</c:v>
                </c:pt>
                <c:pt idx="6">
                  <c:v>894.03211214999999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10D-489B-9F9D-C8B6FE98F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931328"/>
        <c:axId val="278941696"/>
      </c:lineChart>
      <c:catAx>
        <c:axId val="2789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8941696"/>
        <c:crosses val="autoZero"/>
        <c:auto val="1"/>
        <c:lblAlgn val="ctr"/>
        <c:lblOffset val="100"/>
        <c:noMultiLvlLbl val="0"/>
      </c:catAx>
      <c:valAx>
        <c:axId val="278941696"/>
        <c:scaling>
          <c:orientation val="minMax"/>
          <c:max val="5500"/>
          <c:min val="500"/>
        </c:scaling>
        <c:delete val="0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893132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677.58620999999994</c:v>
                </c:pt>
                <c:pt idx="1">
                  <c:v>827.33298000000002</c:v>
                </c:pt>
                <c:pt idx="2">
                  <c:v>660.64134000000001</c:v>
                </c:pt>
                <c:pt idx="3">
                  <c:v>660.64134000000001</c:v>
                </c:pt>
                <c:pt idx="4">
                  <c:v>638.35175000000004</c:v>
                </c:pt>
                <c:pt idx="5">
                  <c:v>1257.46686</c:v>
                </c:pt>
                <c:pt idx="6">
                  <c:v>94.616410000000002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น้ำมันสำเร็จรูป</c:v>
                </c:pt>
              </c:strCache>
            </c:strRef>
          </c:tx>
          <c:spPr>
            <a:solidFill>
              <a:srgbClr val="FF5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125.51894</c:v>
                </c:pt>
                <c:pt idx="1">
                  <c:v>151.8184</c:v>
                </c:pt>
                <c:pt idx="2">
                  <c:v>166.73504</c:v>
                </c:pt>
                <c:pt idx="3">
                  <c:v>166.73504</c:v>
                </c:pt>
                <c:pt idx="4">
                  <c:v>216.18047000000001</c:v>
                </c:pt>
                <c:pt idx="5">
                  <c:v>307.97338000000002</c:v>
                </c:pt>
                <c:pt idx="6">
                  <c:v>19.043369999999999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68.52046</c:v>
                </c:pt>
                <c:pt idx="1">
                  <c:v>74.426389999999998</c:v>
                </c:pt>
                <c:pt idx="2">
                  <c:v>74.453850000000003</c:v>
                </c:pt>
                <c:pt idx="3">
                  <c:v>74.453850000000003</c:v>
                </c:pt>
                <c:pt idx="4">
                  <c:v>51.590009999999999</c:v>
                </c:pt>
                <c:pt idx="5">
                  <c:v>81.599800000000002</c:v>
                </c:pt>
                <c:pt idx="6">
                  <c:v>5.5003100000000007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ถ่านหินนำเข้า</c:v>
                </c:pt>
              </c:strCache>
            </c:strRef>
          </c:tx>
          <c:spPr>
            <a:solidFill>
              <a:srgbClr val="9F5FCF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49.929470000000002</c:v>
                </c:pt>
                <c:pt idx="1">
                  <c:v>53.607949999999995</c:v>
                </c:pt>
                <c:pt idx="2">
                  <c:v>45.378809999999994</c:v>
                </c:pt>
                <c:pt idx="3">
                  <c:v>45.378809999999994</c:v>
                </c:pt>
                <c:pt idx="4">
                  <c:v>50.12518</c:v>
                </c:pt>
                <c:pt idx="5">
                  <c:v>95.339649999999992</c:v>
                </c:pt>
                <c:pt idx="6">
                  <c:v>9.3600100000000008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ไฟฟ้า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Sheet1!$F$2:$F$8</c:f>
              <c:numCache>
                <c:formatCode>#,##0</c:formatCode>
                <c:ptCount val="7"/>
                <c:pt idx="0">
                  <c:v>43.442489999999999</c:v>
                </c:pt>
                <c:pt idx="1">
                  <c:v>46.684699999999999</c:v>
                </c:pt>
                <c:pt idx="2">
                  <c:v>44.16319</c:v>
                </c:pt>
                <c:pt idx="3">
                  <c:v>44.16319</c:v>
                </c:pt>
                <c:pt idx="4">
                  <c:v>59.219250000000002</c:v>
                </c:pt>
                <c:pt idx="5">
                  <c:v>68.699550000000002</c:v>
                </c:pt>
                <c:pt idx="6">
                  <c:v>4.8167399999999994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Sheet1!$G$2:$G$8</c:f>
              <c:numCache>
                <c:formatCode>#,##0</c:formatCode>
                <c:ptCount val="7"/>
                <c:pt idx="0">
                  <c:v>50.90025</c:v>
                </c:pt>
                <c:pt idx="1">
                  <c:v>69.471210000000013</c:v>
                </c:pt>
                <c:pt idx="2">
                  <c:v>78.202740000000006</c:v>
                </c:pt>
                <c:pt idx="3">
                  <c:v>78.202740000000006</c:v>
                </c:pt>
                <c:pt idx="4">
                  <c:v>87.529990000000012</c:v>
                </c:pt>
                <c:pt idx="5">
                  <c:v>311.91383000000002</c:v>
                </c:pt>
                <c:pt idx="6">
                  <c:v>21.636310000000002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79262720"/>
        <c:axId val="279264256"/>
      </c:barChart>
      <c:catAx>
        <c:axId val="2792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264256"/>
        <c:crosses val="autoZero"/>
        <c:auto val="1"/>
        <c:lblAlgn val="ctr"/>
        <c:lblOffset val="100"/>
        <c:noMultiLvlLbl val="0"/>
      </c:catAx>
      <c:valAx>
        <c:axId val="279264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262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6628080968666"/>
          <c:y val="0.17287107350399428"/>
          <c:w val="0.68628508489949203"/>
          <c:h val="0.800779661332118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F5FC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33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0.1119712973858935"/>
                  <c:y val="0.131308856669705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971395868359091"/>
                  <c:y val="2.1421511741047373E-2"/>
                </c:manualLayout>
              </c:layout>
              <c:tx>
                <c:rich>
                  <a:bodyPr/>
                  <a:lstStyle/>
                  <a:p>
                    <a:r>
                      <a:rPr lang="th-TH" dirty="0" smtClean="0"/>
                      <a:t>ก๊าซ</a:t>
                    </a:r>
                    <a:r>
                      <a:rPr lang="th-TH" dirty="0"/>
                      <a:t>ธรรมชาติ, </a:t>
                    </a:r>
                    <a:r>
                      <a:rPr lang="th-TH" dirty="0" smtClean="0"/>
                      <a:t>6, 4%</a:t>
                    </a:r>
                    <a:endParaRPr lang="th-TH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906323076753011"/>
                  <c:y val="-8.6857493061497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309399749372175"/>
                  <c:y val="-0.173392934376543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055100939502596E-2"/>
                  <c:y val="-0.219395354012984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น้ำมันดิบ</c:v>
                </c:pt>
                <c:pt idx="1">
                  <c:v>น้ำมันสำเร็จรูป</c:v>
                </c:pt>
                <c:pt idx="2">
                  <c:v>ก๊าซธรรมชาติ</c:v>
                </c:pt>
                <c:pt idx="3">
                  <c:v>ถ่านหิน</c:v>
                </c:pt>
                <c:pt idx="4">
                  <c:v>ไฟฟ้า</c:v>
                </c:pt>
                <c:pt idx="5">
                  <c:v>LNG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94.616410000000002</c:v>
                </c:pt>
                <c:pt idx="1">
                  <c:v>19.043369999999999</c:v>
                </c:pt>
                <c:pt idx="2">
                  <c:v>5.5003100000000007</c:v>
                </c:pt>
                <c:pt idx="3">
                  <c:v>9.3600100000000008</c:v>
                </c:pt>
                <c:pt idx="4">
                  <c:v>4.8167399999999994</c:v>
                </c:pt>
                <c:pt idx="5">
                  <c:v>21.636310000000002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7067302175898"/>
          <c:y val="2.8763260551660206E-2"/>
          <c:w val="0.68628508489949203"/>
          <c:h val="0.800779661332118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/>
                      <a:t>น้ำมันสำเร็จรูป
</a:t>
                    </a:r>
                    <a:r>
                      <a:rPr lang="th-TH" dirty="0" smtClean="0"/>
                      <a:t>18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97%</a:t>
                    </a:r>
                    <a:endParaRPr lang="th-TH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3878239394165676"/>
                  <c:y val="2.361563626076019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ถ่านหิน
</a:t>
                    </a:r>
                    <a:r>
                      <a:rPr lang="th-TH" dirty="0" smtClean="0"/>
                      <a:t>0.01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0.1%</a:t>
                    </a:r>
                    <a:endParaRPr lang="th-TH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565199495138062E-2"/>
                  <c:y val="3.03629609066916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น้ำมันดิบ</c:v>
                </c:pt>
                <c:pt idx="1">
                  <c:v>น้ำมันสำเร็จรูป</c:v>
                </c:pt>
                <c:pt idx="2">
                  <c:v>ถ่านหิน</c:v>
                </c:pt>
                <c:pt idx="3">
                  <c:v>ไฟฟ้า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0</c:v>
                </c:pt>
                <c:pt idx="1">
                  <c:v>18.41695</c:v>
                </c:pt>
                <c:pt idx="2" formatCode="#,##0.00">
                  <c:v>1.259E-2</c:v>
                </c:pt>
                <c:pt idx="3">
                  <c:v>0.59432000000000007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24562865926771"/>
          <c:y val="3.9011753350632478E-2"/>
          <c:w val="0.79022939186549901"/>
          <c:h val="0.83369437478370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Sheet1!$A$2:$A$9</c:f>
              <c:strCache>
                <c:ptCount val="8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  <c:pt idx="7">
                  <c:v>2566*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15.09225</c:v>
                </c:pt>
                <c:pt idx="1">
                  <c:v>21.134979999999999</c:v>
                </c:pt>
                <c:pt idx="2">
                  <c:v>23.530470000000001</c:v>
                </c:pt>
                <c:pt idx="3">
                  <c:v>20.534189999999999</c:v>
                </c:pt>
                <c:pt idx="4">
                  <c:v>11.43435</c:v>
                </c:pt>
                <c:pt idx="5">
                  <c:v>12.918370000000001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น้ำมันสำเร็จรูป</c:v>
                </c:pt>
              </c:strCache>
            </c:strRef>
          </c:tx>
          <c:spPr>
            <a:solidFill>
              <a:srgbClr val="FF5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Sheet1!$A$2:$A$9</c:f>
              <c:strCache>
                <c:ptCount val="8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  <c:pt idx="7">
                  <c:v>2566*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145.01482999999999</c:v>
                </c:pt>
                <c:pt idx="1">
                  <c:v>192.20920999999998</c:v>
                </c:pt>
                <c:pt idx="2">
                  <c:v>257.65663000000001</c:v>
                </c:pt>
                <c:pt idx="3">
                  <c:v>169.44666000000001</c:v>
                </c:pt>
                <c:pt idx="4">
                  <c:v>132.95948999999999</c:v>
                </c:pt>
                <c:pt idx="5">
                  <c:v>235.40201000000002</c:v>
                </c:pt>
                <c:pt idx="6">
                  <c:v>309.30708000000004</c:v>
                </c:pt>
                <c:pt idx="7">
                  <c:v>18.41695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ถ่านหิน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Sheet1!$A$2:$A$9</c:f>
              <c:strCache>
                <c:ptCount val="8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  <c:pt idx="7">
                  <c:v>2566*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0.19113999999999998</c:v>
                </c:pt>
                <c:pt idx="1">
                  <c:v>0.28775000000000001</c:v>
                </c:pt>
                <c:pt idx="2">
                  <c:v>0.49685000000000001</c:v>
                </c:pt>
                <c:pt idx="3">
                  <c:v>0.30358999999999997</c:v>
                </c:pt>
                <c:pt idx="4">
                  <c:v>0.30598999999999998</c:v>
                </c:pt>
                <c:pt idx="5" formatCode="#,##0.0">
                  <c:v>0.67605999999999999</c:v>
                </c:pt>
                <c:pt idx="6">
                  <c:v>1.3508499999999999</c:v>
                </c:pt>
                <c:pt idx="7" formatCode="#,##0.00">
                  <c:v>1.259E-2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ไฟฟ้า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  <c:pt idx="5">
                  <c:v>2564</c:v>
                </c:pt>
                <c:pt idx="6">
                  <c:v>2565</c:v>
                </c:pt>
                <c:pt idx="7">
                  <c:v>2566*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5.20085</c:v>
                </c:pt>
                <c:pt idx="1">
                  <c:v>3.9742600000000001</c:v>
                </c:pt>
                <c:pt idx="2">
                  <c:v>3.9681700000000002</c:v>
                </c:pt>
                <c:pt idx="3">
                  <c:v>10.42742</c:v>
                </c:pt>
                <c:pt idx="4">
                  <c:v>9.61172</c:v>
                </c:pt>
                <c:pt idx="5">
                  <c:v>7.2060200000000005</c:v>
                </c:pt>
                <c:pt idx="6">
                  <c:v>7.8333000000000004</c:v>
                </c:pt>
                <c:pt idx="7">
                  <c:v>0.59432000000000007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79919616"/>
        <c:axId val="279925504"/>
      </c:barChart>
      <c:catAx>
        <c:axId val="2799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925504"/>
        <c:crosses val="autoZero"/>
        <c:auto val="1"/>
        <c:lblAlgn val="ctr"/>
        <c:lblOffset val="100"/>
        <c:noMultiLvlLbl val="0"/>
      </c:catAx>
      <c:valAx>
        <c:axId val="279925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799196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0035294937423"/>
          <c:y val="3.3517890828503948E-2"/>
          <c:w val="0.84797909974177643"/>
          <c:h val="0.88839578307214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น้ำมันสำเร็จรูป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1199.0584199999998</c:v>
                </c:pt>
                <c:pt idx="1">
                  <c:v>1324.5846100000001</c:v>
                </c:pt>
                <c:pt idx="2">
                  <c:v>1250.52862</c:v>
                </c:pt>
                <c:pt idx="3">
                  <c:v>715.76966000000004</c:v>
                </c:pt>
                <c:pt idx="4">
                  <c:v>1063.7498799999998</c:v>
                </c:pt>
                <c:pt idx="5">
                  <c:v>931.71791000000007</c:v>
                </c:pt>
                <c:pt idx="6">
                  <c:v>130.79023000000001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ไฟฟ้า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649</c:v>
                </c:pt>
                <c:pt idx="1">
                  <c:v>677.81277</c:v>
                </c:pt>
                <c:pt idx="2">
                  <c:v>709.43110999999999</c:v>
                </c:pt>
                <c:pt idx="3">
                  <c:v>677.82673</c:v>
                </c:pt>
                <c:pt idx="4">
                  <c:v>689.45845999999995</c:v>
                </c:pt>
                <c:pt idx="5">
                  <c:v>686.54336999999998</c:v>
                </c:pt>
                <c:pt idx="6">
                  <c:v>68.310100000000006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101.81144999999999</c:v>
                </c:pt>
                <c:pt idx="1">
                  <c:v>116.88052999999999</c:v>
                </c:pt>
                <c:pt idx="2">
                  <c:v>111.15889</c:v>
                </c:pt>
                <c:pt idx="3">
                  <c:v>81.108360000000005</c:v>
                </c:pt>
                <c:pt idx="4">
                  <c:v>97.237589999999997</c:v>
                </c:pt>
                <c:pt idx="5">
                  <c:v>81.108360000000005</c:v>
                </c:pt>
                <c:pt idx="6">
                  <c:v>9.5631599999999999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ลิกไนต์/ถ่านหิน</c:v>
                </c:pt>
              </c:strCache>
            </c:strRef>
          </c:tx>
          <c:spPr>
            <a:solidFill>
              <a:srgbClr val="FF711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38</c:v>
                </c:pt>
                <c:pt idx="1">
                  <c:v>41.066319999999997</c:v>
                </c:pt>
                <c:pt idx="2">
                  <c:v>33.759309999999999</c:v>
                </c:pt>
                <c:pt idx="3">
                  <c:v>30.725480000000001</c:v>
                </c:pt>
                <c:pt idx="4">
                  <c:v>50.594790000000003</c:v>
                </c:pt>
                <c:pt idx="5">
                  <c:v>32.850900000000003</c:v>
                </c:pt>
                <c:pt idx="6">
                  <c:v>4.73766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พลังงานทดแทน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Sheet1!$F$2:$F$8</c:f>
              <c:numCache>
                <c:formatCode>#,##0</c:formatCode>
                <c:ptCount val="7"/>
                <c:pt idx="0">
                  <c:v>91.673779999999994</c:v>
                </c:pt>
                <c:pt idx="1">
                  <c:v>104.31398</c:v>
                </c:pt>
                <c:pt idx="2">
                  <c:v>113.93764999999999</c:v>
                </c:pt>
                <c:pt idx="3">
                  <c:v>106.19129</c:v>
                </c:pt>
                <c:pt idx="4">
                  <c:v>91.147840000000002</c:v>
                </c:pt>
                <c:pt idx="5">
                  <c:v>76.159929999999989</c:v>
                </c:pt>
                <c:pt idx="6">
                  <c:v>8.31325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81564672"/>
        <c:axId val="281566208"/>
      </c:barChart>
      <c:catAx>
        <c:axId val="2815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566208"/>
        <c:crosses val="autoZero"/>
        <c:auto val="1"/>
        <c:lblAlgn val="ctr"/>
        <c:lblOffset val="100"/>
        <c:noMultiLvlLbl val="0"/>
      </c:catAx>
      <c:valAx>
        <c:axId val="281566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564672"/>
        <c:crosses val="autoZero"/>
        <c:crossBetween val="between"/>
        <c:majorUnit val="5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53147100231122"/>
          <c:y val="0.11310481862580374"/>
          <c:w val="0.68628508489949203"/>
          <c:h val="0.800779661332118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layout>
                <c:manualLayout>
                  <c:x val="-0.25309353576728272"/>
                  <c:y val="-0.1484411422104926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44788920093368E-2"/>
                  <c:y val="-0.180838333690718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926003482910438"/>
                  <c:y val="-0.189526871090726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น้ำมันสำเร็จรูป</c:v>
                </c:pt>
                <c:pt idx="1">
                  <c:v>ไฟฟ้า</c:v>
                </c:pt>
                <c:pt idx="2">
                  <c:v>ก๊าซธรรมชาติ</c:v>
                </c:pt>
                <c:pt idx="3">
                  <c:v>ลิกไนต์/ถ่านหินนำเข้า</c:v>
                </c:pt>
                <c:pt idx="4">
                  <c:v>พลังงานทดแทน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130.79023000000001</c:v>
                </c:pt>
                <c:pt idx="1">
                  <c:v>68.310100000000006</c:v>
                </c:pt>
                <c:pt idx="2">
                  <c:v>9.5631599999999999</c:v>
                </c:pt>
                <c:pt idx="3">
                  <c:v>4.73766</c:v>
                </c:pt>
                <c:pt idx="4">
                  <c:v>8.31325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เบนซิน</c:v>
                </c:pt>
              </c:strCache>
            </c:strRef>
          </c:tx>
          <c:spPr>
            <a:solidFill>
              <a:srgbClr val="FF7111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292.49119999999999</c:v>
                </c:pt>
                <c:pt idx="1">
                  <c:v>320.68790000000001</c:v>
                </c:pt>
                <c:pt idx="2">
                  <c:v>316.23700000000002</c:v>
                </c:pt>
                <c:pt idx="3">
                  <c:v>251.03979999999999</c:v>
                </c:pt>
                <c:pt idx="4">
                  <c:v>297.96199999999999</c:v>
                </c:pt>
                <c:pt idx="5">
                  <c:v>411.80879999999996</c:v>
                </c:pt>
                <c:pt idx="6">
                  <c:v>33.753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ก๊าด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0.18059999999999998</c:v>
                </c:pt>
                <c:pt idx="1">
                  <c:v>0.17930000000000001</c:v>
                </c:pt>
                <c:pt idx="2">
                  <c:v>0.17599999999999999</c:v>
                </c:pt>
                <c:pt idx="3">
                  <c:v>0.15109999999999998</c:v>
                </c:pt>
                <c:pt idx="4">
                  <c:v>0.14130000000000001</c:v>
                </c:pt>
                <c:pt idx="5">
                  <c:v>0.11890000000000001</c:v>
                </c:pt>
                <c:pt idx="6">
                  <c:v>1.06E-2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ดีเซล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595.71309999999994</c:v>
                </c:pt>
                <c:pt idx="1">
                  <c:v>665.26559999999995</c:v>
                </c:pt>
                <c:pt idx="2">
                  <c:v>579</c:v>
                </c:pt>
                <c:pt idx="3">
                  <c:v>362.19459999999998</c:v>
                </c:pt>
                <c:pt idx="4">
                  <c:v>588.23680000000002</c:v>
                </c:pt>
                <c:pt idx="5">
                  <c:v>786.83990000000006</c:v>
                </c:pt>
                <c:pt idx="6">
                  <c:v>71.668700000000001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เครื่องบิน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157.5137</c:v>
                </c:pt>
                <c:pt idx="1">
                  <c:v>165.7499</c:v>
                </c:pt>
                <c:pt idx="2">
                  <c:v>167</c:v>
                </c:pt>
                <c:pt idx="3">
                  <c:v>0</c:v>
                </c:pt>
                <c:pt idx="4">
                  <c:v>41.462400000000002</c:v>
                </c:pt>
                <c:pt idx="5">
                  <c:v>77.958300000000008</c:v>
                </c:pt>
                <c:pt idx="6" formatCode="_-* #,##0_-;\-* #,##0_-;_-* &quot;-&quot;??_-;_-@_-">
                  <c:v>10.414399999999999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น้ำมันเตา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Sheet1!$F$2:$F$8</c:f>
              <c:numCache>
                <c:formatCode>#,##0</c:formatCode>
                <c:ptCount val="7"/>
                <c:pt idx="0">
                  <c:v>48.046099999999996</c:v>
                </c:pt>
                <c:pt idx="1">
                  <c:v>21.629900000000003</c:v>
                </c:pt>
                <c:pt idx="2">
                  <c:v>22.508400000000002</c:v>
                </c:pt>
                <c:pt idx="3">
                  <c:v>21.567900000000002</c:v>
                </c:pt>
                <c:pt idx="4">
                  <c:v>42.008300000000006</c:v>
                </c:pt>
                <c:pt idx="5">
                  <c:v>50.397100000000002</c:v>
                </c:pt>
                <c:pt idx="6">
                  <c:v>4.8704000000000001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  <c:pt idx="5">
                  <c:v>2565</c:v>
                </c:pt>
                <c:pt idx="6">
                  <c:v>2566*</c:v>
                </c:pt>
              </c:strCache>
            </c:strRef>
          </c:cat>
          <c:val>
            <c:numRef>
              <c:f>Sheet1!$G$2:$G$8</c:f>
              <c:numCache>
                <c:formatCode>#,##0</c:formatCode>
                <c:ptCount val="7"/>
                <c:pt idx="0">
                  <c:v>105.11369999999999</c:v>
                </c:pt>
                <c:pt idx="1">
                  <c:v>112.77460000000001</c:v>
                </c:pt>
                <c:pt idx="2">
                  <c:v>103.17830000000001</c:v>
                </c:pt>
                <c:pt idx="3">
                  <c:v>77.860300000000009</c:v>
                </c:pt>
                <c:pt idx="4">
                  <c:v>93.93910000000001</c:v>
                </c:pt>
                <c:pt idx="5">
                  <c:v>128.30449999999999</c:v>
                </c:pt>
                <c:pt idx="6">
                  <c:v>10.0731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81481600"/>
        <c:axId val="281483136"/>
      </c:barChart>
      <c:catAx>
        <c:axId val="2814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483136"/>
        <c:crosses val="autoZero"/>
        <c:auto val="1"/>
        <c:lblAlgn val="ctr"/>
        <c:lblOffset val="100"/>
        <c:noMultiLvlLbl val="0"/>
      </c:catAx>
      <c:valAx>
        <c:axId val="281483136"/>
        <c:scaling>
          <c:orientation val="minMax"/>
          <c:max val="14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481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11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tx1"/>
                        </a:solidFill>
                      </a:rPr>
                      <a:t>ก๊าด
</a:t>
                    </a:r>
                    <a:r>
                      <a:rPr lang="th-TH" dirty="0" smtClean="0">
                        <a:solidFill>
                          <a:schemeClr val="tx1"/>
                        </a:solidFill>
                      </a:rPr>
                      <a:t>0.01</a:t>
                    </a:r>
                    <a:r>
                      <a:rPr lang="th-TH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h-TH" dirty="0" smtClean="0">
                        <a:solidFill>
                          <a:schemeClr val="tx1"/>
                        </a:solidFill>
                      </a:rPr>
                      <a:t>0.01%</a:t>
                    </a:r>
                    <a:endParaRPr lang="th-TH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020749474854947"/>
                  <c:y val="1.6807002944361979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tx1"/>
                        </a:solidFill>
                      </a:rPr>
                      <a:t>เครื่องบิน
</a:t>
                    </a:r>
                    <a:r>
                      <a:rPr lang="th-TH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th-TH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th-TH" dirty="0" smtClean="0">
                        <a:solidFill>
                          <a:schemeClr val="tx1"/>
                        </a:solidFill>
                      </a:rPr>
                      <a:t>8%</a:t>
                    </a:r>
                    <a:endParaRPr lang="th-TH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245741817621005E-2"/>
                  <c:y val="-0.12773724559748528"/>
                </c:manualLayout>
              </c:layout>
              <c:tx>
                <c:rich>
                  <a:bodyPr/>
                  <a:lstStyle/>
                  <a:p>
                    <a:r>
                      <a:rPr lang="th-TH" dirty="0" smtClean="0"/>
                      <a:t>น้ำมัน</a:t>
                    </a:r>
                    <a:r>
                      <a:rPr lang="th-TH" dirty="0"/>
                      <a:t>เตา
</a:t>
                    </a:r>
                    <a:r>
                      <a:rPr lang="th-TH" dirty="0" smtClean="0"/>
                      <a:t>5</a:t>
                    </a:r>
                    <a:r>
                      <a:rPr lang="th-TH" dirty="0"/>
                      <a:t>
</a:t>
                    </a:r>
                    <a:r>
                      <a:rPr lang="th-TH" dirty="0" smtClean="0"/>
                      <a:t>4%</a:t>
                    </a:r>
                    <a:endParaRPr lang="th-TH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LPG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เบนซิน</c:v>
                </c:pt>
                <c:pt idx="1">
                  <c:v>ก๊าด</c:v>
                </c:pt>
                <c:pt idx="2">
                  <c:v>ดีเซล</c:v>
                </c:pt>
                <c:pt idx="3">
                  <c:v>เครื่องบิน</c:v>
                </c:pt>
                <c:pt idx="4">
                  <c:v>น้ำมันเตา</c:v>
                </c:pt>
                <c:pt idx="5">
                  <c:v>LPG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#,##0">
                  <c:v>33.753</c:v>
                </c:pt>
                <c:pt idx="1">
                  <c:v>1.06E-2</c:v>
                </c:pt>
                <c:pt idx="2" formatCode="#,##0">
                  <c:v>71.668700000000001</c:v>
                </c:pt>
                <c:pt idx="3" formatCode="#,##0">
                  <c:v>10.414399999999999</c:v>
                </c:pt>
                <c:pt idx="4" formatCode="#,##0">
                  <c:v>4.8704000000000001</c:v>
                </c:pt>
                <c:pt idx="5" formatCode="#,##0">
                  <c:v>10.0731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96217328509392E-2"/>
          <c:y val="3.8961049416409446E-2"/>
          <c:w val="0.88927244798887084"/>
          <c:h val="0.848577009961856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Sheet1!$A$2:$A$230</c:f>
              <c:strCache>
                <c:ptCount val="85"/>
                <c:pt idx="0">
                  <c:v>ม.ค.59</c:v>
                </c:pt>
                <c:pt idx="1">
                  <c:v>ก.พ.59</c:v>
                </c:pt>
                <c:pt idx="2">
                  <c:v>มี.ค.59</c:v>
                </c:pt>
                <c:pt idx="3">
                  <c:v>เม.ย.59</c:v>
                </c:pt>
                <c:pt idx="4">
                  <c:v>พ.ค.59</c:v>
                </c:pt>
                <c:pt idx="5">
                  <c:v>มิ.ย.59</c:v>
                </c:pt>
                <c:pt idx="6">
                  <c:v>ก.ค.59</c:v>
                </c:pt>
                <c:pt idx="7">
                  <c:v>ส.ค.59</c:v>
                </c:pt>
                <c:pt idx="8">
                  <c:v>ก.ย.59</c:v>
                </c:pt>
                <c:pt idx="9">
                  <c:v>ต.ค.59</c:v>
                </c:pt>
                <c:pt idx="10">
                  <c:v>พ.ย.59</c:v>
                </c:pt>
                <c:pt idx="11">
                  <c:v>ธ.ค.59</c:v>
                </c:pt>
                <c:pt idx="12">
                  <c:v>ม.ค.60</c:v>
                </c:pt>
                <c:pt idx="13">
                  <c:v>ก.พ.60</c:v>
                </c:pt>
                <c:pt idx="14">
                  <c:v>มี.ค.60</c:v>
                </c:pt>
                <c:pt idx="15">
                  <c:v>เม.ย.60</c:v>
                </c:pt>
                <c:pt idx="16">
                  <c:v>พ.ค.60</c:v>
                </c:pt>
                <c:pt idx="17">
                  <c:v>มิ.ย.60</c:v>
                </c:pt>
                <c:pt idx="18">
                  <c:v>ก.ค. 60</c:v>
                </c:pt>
                <c:pt idx="19">
                  <c:v>ส.ค.60</c:v>
                </c:pt>
                <c:pt idx="20">
                  <c:v>ก.ย.60</c:v>
                </c:pt>
                <c:pt idx="21">
                  <c:v>ต.ค.60</c:v>
                </c:pt>
                <c:pt idx="22">
                  <c:v>พ.ย.60</c:v>
                </c:pt>
                <c:pt idx="23">
                  <c:v>ธ.ค.60</c:v>
                </c:pt>
                <c:pt idx="24">
                  <c:v>ม.ค.61</c:v>
                </c:pt>
                <c:pt idx="25">
                  <c:v>ก.พ.61</c:v>
                </c:pt>
                <c:pt idx="26">
                  <c:v>มี.ค.61</c:v>
                </c:pt>
                <c:pt idx="27">
                  <c:v>เม.ย.61</c:v>
                </c:pt>
                <c:pt idx="28">
                  <c:v>พ.ค.61</c:v>
                </c:pt>
                <c:pt idx="29">
                  <c:v>มิ.ย.61</c:v>
                </c:pt>
                <c:pt idx="30">
                  <c:v>ก.ค.61</c:v>
                </c:pt>
                <c:pt idx="31">
                  <c:v>ส.ค.61</c:v>
                </c:pt>
                <c:pt idx="32">
                  <c:v>ก.ย.61</c:v>
                </c:pt>
                <c:pt idx="33">
                  <c:v>ต.ค.61</c:v>
                </c:pt>
                <c:pt idx="34">
                  <c:v>พ.ย.61</c:v>
                </c:pt>
                <c:pt idx="35">
                  <c:v>ธ.ค.61</c:v>
                </c:pt>
                <c:pt idx="36">
                  <c:v>ม.ค.62</c:v>
                </c:pt>
                <c:pt idx="37">
                  <c:v>ก.พ.62</c:v>
                </c:pt>
                <c:pt idx="38">
                  <c:v>มี.ค.62</c:v>
                </c:pt>
                <c:pt idx="39">
                  <c:v>เม.ย.62</c:v>
                </c:pt>
                <c:pt idx="40">
                  <c:v>พ.ค.62</c:v>
                </c:pt>
                <c:pt idx="41">
                  <c:v>มิ.ย.62</c:v>
                </c:pt>
                <c:pt idx="42">
                  <c:v>ก.ค.62</c:v>
                </c:pt>
                <c:pt idx="43">
                  <c:v>ส.ค.62</c:v>
                </c:pt>
                <c:pt idx="44">
                  <c:v>ก.ย.62</c:v>
                </c:pt>
                <c:pt idx="45">
                  <c:v>ต.ค.62</c:v>
                </c:pt>
                <c:pt idx="46">
                  <c:v>พ.ย.62</c:v>
                </c:pt>
                <c:pt idx="47">
                  <c:v>ธ.ค.62</c:v>
                </c:pt>
                <c:pt idx="48">
                  <c:v>ม.ค.63</c:v>
                </c:pt>
                <c:pt idx="49">
                  <c:v>ก.พ.63</c:v>
                </c:pt>
                <c:pt idx="50">
                  <c:v>มี.ค.63</c:v>
                </c:pt>
                <c:pt idx="51">
                  <c:v>เม.ย.63</c:v>
                </c:pt>
                <c:pt idx="52">
                  <c:v>พ.ค.63</c:v>
                </c:pt>
                <c:pt idx="53">
                  <c:v>มิ.ย.63</c:v>
                </c:pt>
                <c:pt idx="54">
                  <c:v>ก.ค.64</c:v>
                </c:pt>
                <c:pt idx="55">
                  <c:v>ส.ค.64</c:v>
                </c:pt>
                <c:pt idx="56">
                  <c:v>ก.ย.64</c:v>
                </c:pt>
                <c:pt idx="57">
                  <c:v>ต.ค.64</c:v>
                </c:pt>
                <c:pt idx="58">
                  <c:v>พ.ย.64</c:v>
                </c:pt>
                <c:pt idx="59">
                  <c:v>ธ.ค.64</c:v>
                </c:pt>
                <c:pt idx="60">
                  <c:v>ม.ค.64</c:v>
                </c:pt>
                <c:pt idx="61">
                  <c:v>ก.พ.64</c:v>
                </c:pt>
                <c:pt idx="62">
                  <c:v>มี.ค.64</c:v>
                </c:pt>
                <c:pt idx="63">
                  <c:v>เม.ย.64</c:v>
                </c:pt>
                <c:pt idx="64">
                  <c:v>พค.64</c:v>
                </c:pt>
                <c:pt idx="65">
                  <c:v>มิ.ย.64</c:v>
                </c:pt>
                <c:pt idx="66">
                  <c:v>ก.ค.64</c:v>
                </c:pt>
                <c:pt idx="67">
                  <c:v>ส.ค.64</c:v>
                </c:pt>
                <c:pt idx="68">
                  <c:v>ก.ย.64</c:v>
                </c:pt>
                <c:pt idx="69">
                  <c:v>ต.ค.64</c:v>
                </c:pt>
                <c:pt idx="70">
                  <c:v>พ.ย.64</c:v>
                </c:pt>
                <c:pt idx="71">
                  <c:v>ธ.ค.64</c:v>
                </c:pt>
                <c:pt idx="72">
                  <c:v>ม.ค.65</c:v>
                </c:pt>
                <c:pt idx="73">
                  <c:v>ก.พ.65</c:v>
                </c:pt>
                <c:pt idx="74">
                  <c:v>มี.ค.65</c:v>
                </c:pt>
                <c:pt idx="75">
                  <c:v>เม.ย.65</c:v>
                </c:pt>
                <c:pt idx="76">
                  <c:v>พ.ค.65</c:v>
                </c:pt>
                <c:pt idx="77">
                  <c:v>มิ.ย.65</c:v>
                </c:pt>
                <c:pt idx="78">
                  <c:v>ก.ค.65</c:v>
                </c:pt>
                <c:pt idx="79">
                  <c:v>ส.ค.65</c:v>
                </c:pt>
                <c:pt idx="80">
                  <c:v>ก.ย.65</c:v>
                </c:pt>
                <c:pt idx="81">
                  <c:v>ต.ค.65</c:v>
                </c:pt>
                <c:pt idx="82">
                  <c:v>พ.ย.65</c:v>
                </c:pt>
                <c:pt idx="83">
                  <c:v>ธ.ค.65</c:v>
                </c:pt>
                <c:pt idx="84">
                  <c:v>ม.ค.66</c:v>
                </c:pt>
              </c:strCache>
            </c:strRef>
          </c:cat>
          <c:val>
            <c:numRef>
              <c:f>Sheet1!$B$2:$B$230</c:f>
              <c:numCache>
                <c:formatCode>#,##0</c:formatCode>
                <c:ptCount val="85"/>
                <c:pt idx="0">
                  <c:v>253.98</c:v>
                </c:pt>
                <c:pt idx="1">
                  <c:v>249.28</c:v>
                </c:pt>
                <c:pt idx="2">
                  <c:v>246.36</c:v>
                </c:pt>
                <c:pt idx="3">
                  <c:v>227.56</c:v>
                </c:pt>
                <c:pt idx="4">
                  <c:v>225.64</c:v>
                </c:pt>
                <c:pt idx="5">
                  <c:v>225.39</c:v>
                </c:pt>
                <c:pt idx="6">
                  <c:v>221.61</c:v>
                </c:pt>
                <c:pt idx="7">
                  <c:v>223.83</c:v>
                </c:pt>
                <c:pt idx="8">
                  <c:v>223.97</c:v>
                </c:pt>
                <c:pt idx="9">
                  <c:v>209.06</c:v>
                </c:pt>
                <c:pt idx="10">
                  <c:v>210.81</c:v>
                </c:pt>
                <c:pt idx="11">
                  <c:v>211.3</c:v>
                </c:pt>
                <c:pt idx="12">
                  <c:v>191.54</c:v>
                </c:pt>
                <c:pt idx="13">
                  <c:v>226.92</c:v>
                </c:pt>
                <c:pt idx="14">
                  <c:v>219.95</c:v>
                </c:pt>
                <c:pt idx="15">
                  <c:v>223.21</c:v>
                </c:pt>
                <c:pt idx="16">
                  <c:v>222.79</c:v>
                </c:pt>
                <c:pt idx="17">
                  <c:v>231</c:v>
                </c:pt>
                <c:pt idx="18">
                  <c:v>227.05</c:v>
                </c:pt>
                <c:pt idx="19">
                  <c:v>227.49</c:v>
                </c:pt>
                <c:pt idx="20">
                  <c:v>224.7</c:v>
                </c:pt>
                <c:pt idx="21">
                  <c:v>221.67</c:v>
                </c:pt>
                <c:pt idx="22">
                  <c:v>218.52</c:v>
                </c:pt>
                <c:pt idx="23">
                  <c:v>219.29</c:v>
                </c:pt>
                <c:pt idx="24">
                  <c:v>228.35</c:v>
                </c:pt>
                <c:pt idx="25">
                  <c:v>224.84</c:v>
                </c:pt>
                <c:pt idx="26">
                  <c:v>224.66</c:v>
                </c:pt>
                <c:pt idx="27">
                  <c:v>238.33</c:v>
                </c:pt>
                <c:pt idx="28">
                  <c:v>236.48</c:v>
                </c:pt>
                <c:pt idx="29">
                  <c:v>241.98</c:v>
                </c:pt>
                <c:pt idx="30">
                  <c:v>248.89</c:v>
                </c:pt>
                <c:pt idx="31">
                  <c:v>254.53</c:v>
                </c:pt>
                <c:pt idx="32">
                  <c:v>259.62</c:v>
                </c:pt>
                <c:pt idx="33">
                  <c:v>268.48</c:v>
                </c:pt>
                <c:pt idx="34">
                  <c:v>266.89</c:v>
                </c:pt>
                <c:pt idx="35">
                  <c:v>267.48</c:v>
                </c:pt>
                <c:pt idx="36">
                  <c:v>275.7</c:v>
                </c:pt>
                <c:pt idx="37">
                  <c:v>270.70999999999998</c:v>
                </c:pt>
                <c:pt idx="38">
                  <c:v>265.81</c:v>
                </c:pt>
                <c:pt idx="39">
                  <c:v>264.01</c:v>
                </c:pt>
                <c:pt idx="40">
                  <c:v>262.64</c:v>
                </c:pt>
                <c:pt idx="41">
                  <c:v>261.94</c:v>
                </c:pt>
                <c:pt idx="42">
                  <c:v>258.38</c:v>
                </c:pt>
                <c:pt idx="43">
                  <c:v>254.93</c:v>
                </c:pt>
                <c:pt idx="44">
                  <c:v>260.05</c:v>
                </c:pt>
                <c:pt idx="45">
                  <c:v>256.98</c:v>
                </c:pt>
                <c:pt idx="46">
                  <c:v>257.08999999999997</c:v>
                </c:pt>
                <c:pt idx="47">
                  <c:v>251.62</c:v>
                </c:pt>
                <c:pt idx="48">
                  <c:v>250.5</c:v>
                </c:pt>
                <c:pt idx="49">
                  <c:v>258.27</c:v>
                </c:pt>
                <c:pt idx="50">
                  <c:v>259.52999999999997</c:v>
                </c:pt>
                <c:pt idx="51">
                  <c:v>255.48</c:v>
                </c:pt>
                <c:pt idx="52">
                  <c:v>250.01</c:v>
                </c:pt>
                <c:pt idx="53">
                  <c:v>245.71</c:v>
                </c:pt>
                <c:pt idx="54">
                  <c:v>229.95</c:v>
                </c:pt>
                <c:pt idx="55">
                  <c:v>231.53</c:v>
                </c:pt>
                <c:pt idx="56">
                  <c:v>223.74</c:v>
                </c:pt>
                <c:pt idx="57">
                  <c:v>207.62</c:v>
                </c:pt>
                <c:pt idx="58">
                  <c:v>216.29</c:v>
                </c:pt>
                <c:pt idx="59">
                  <c:v>218.54</c:v>
                </c:pt>
                <c:pt idx="60">
                  <c:v>219.46</c:v>
                </c:pt>
                <c:pt idx="61">
                  <c:v>221.1</c:v>
                </c:pt>
                <c:pt idx="62">
                  <c:v>224.91</c:v>
                </c:pt>
                <c:pt idx="63">
                  <c:v>225.87</c:v>
                </c:pt>
                <c:pt idx="64">
                  <c:v>244.84</c:v>
                </c:pt>
                <c:pt idx="65">
                  <c:v>246.14</c:v>
                </c:pt>
                <c:pt idx="66">
                  <c:v>270</c:v>
                </c:pt>
                <c:pt idx="67">
                  <c:v>277.83</c:v>
                </c:pt>
                <c:pt idx="68">
                  <c:v>275</c:v>
                </c:pt>
                <c:pt idx="69">
                  <c:v>327.16000000000003</c:v>
                </c:pt>
                <c:pt idx="70">
                  <c:v>325.58</c:v>
                </c:pt>
                <c:pt idx="71">
                  <c:v>342.24</c:v>
                </c:pt>
                <c:pt idx="72">
                  <c:v>389.58</c:v>
                </c:pt>
                <c:pt idx="73">
                  <c:v>416.67</c:v>
                </c:pt>
                <c:pt idx="74">
                  <c:v>420.63</c:v>
                </c:pt>
                <c:pt idx="75">
                  <c:v>451.1</c:v>
                </c:pt>
                <c:pt idx="76">
                  <c:v>399.22</c:v>
                </c:pt>
                <c:pt idx="77">
                  <c:v>437.42</c:v>
                </c:pt>
                <c:pt idx="78">
                  <c:v>460.8</c:v>
                </c:pt>
                <c:pt idx="79">
                  <c:v>527.95000000000005</c:v>
                </c:pt>
                <c:pt idx="80">
                  <c:v>605.58000000000004</c:v>
                </c:pt>
                <c:pt idx="81">
                  <c:v>513.97</c:v>
                </c:pt>
                <c:pt idx="82">
                  <c:v>358.84</c:v>
                </c:pt>
                <c:pt idx="83">
                  <c:v>324.2</c:v>
                </c:pt>
                <c:pt idx="84">
                  <c:v>473.33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COAL SOLID FUELS FROM COAL       </c:v>
                </c:pt>
              </c:strCache>
            </c:strRef>
          </c:tx>
          <c:spPr>
            <a:ln w="41275">
              <a:solidFill>
                <a:srgbClr val="0033CC"/>
              </a:solidFill>
            </a:ln>
          </c:spPr>
          <c:marker>
            <c:symbol val="none"/>
          </c:marker>
          <c:cat>
            <c:strRef>
              <c:f>Sheet1!$A$2:$A$230</c:f>
              <c:strCache>
                <c:ptCount val="85"/>
                <c:pt idx="0">
                  <c:v>ม.ค.59</c:v>
                </c:pt>
                <c:pt idx="1">
                  <c:v>ก.พ.59</c:v>
                </c:pt>
                <c:pt idx="2">
                  <c:v>มี.ค.59</c:v>
                </c:pt>
                <c:pt idx="3">
                  <c:v>เม.ย.59</c:v>
                </c:pt>
                <c:pt idx="4">
                  <c:v>พ.ค.59</c:v>
                </c:pt>
                <c:pt idx="5">
                  <c:v>มิ.ย.59</c:v>
                </c:pt>
                <c:pt idx="6">
                  <c:v>ก.ค.59</c:v>
                </c:pt>
                <c:pt idx="7">
                  <c:v>ส.ค.59</c:v>
                </c:pt>
                <c:pt idx="8">
                  <c:v>ก.ย.59</c:v>
                </c:pt>
                <c:pt idx="9">
                  <c:v>ต.ค.59</c:v>
                </c:pt>
                <c:pt idx="10">
                  <c:v>พ.ย.59</c:v>
                </c:pt>
                <c:pt idx="11">
                  <c:v>ธ.ค.59</c:v>
                </c:pt>
                <c:pt idx="12">
                  <c:v>ม.ค.60</c:v>
                </c:pt>
                <c:pt idx="13">
                  <c:v>ก.พ.60</c:v>
                </c:pt>
                <c:pt idx="14">
                  <c:v>มี.ค.60</c:v>
                </c:pt>
                <c:pt idx="15">
                  <c:v>เม.ย.60</c:v>
                </c:pt>
                <c:pt idx="16">
                  <c:v>พ.ค.60</c:v>
                </c:pt>
                <c:pt idx="17">
                  <c:v>มิ.ย.60</c:v>
                </c:pt>
                <c:pt idx="18">
                  <c:v>ก.ค. 60</c:v>
                </c:pt>
                <c:pt idx="19">
                  <c:v>ส.ค.60</c:v>
                </c:pt>
                <c:pt idx="20">
                  <c:v>ก.ย.60</c:v>
                </c:pt>
                <c:pt idx="21">
                  <c:v>ต.ค.60</c:v>
                </c:pt>
                <c:pt idx="22">
                  <c:v>พ.ย.60</c:v>
                </c:pt>
                <c:pt idx="23">
                  <c:v>ธ.ค.60</c:v>
                </c:pt>
                <c:pt idx="24">
                  <c:v>ม.ค.61</c:v>
                </c:pt>
                <c:pt idx="25">
                  <c:v>ก.พ.61</c:v>
                </c:pt>
                <c:pt idx="26">
                  <c:v>มี.ค.61</c:v>
                </c:pt>
                <c:pt idx="27">
                  <c:v>เม.ย.61</c:v>
                </c:pt>
                <c:pt idx="28">
                  <c:v>พ.ค.61</c:v>
                </c:pt>
                <c:pt idx="29">
                  <c:v>มิ.ย.61</c:v>
                </c:pt>
                <c:pt idx="30">
                  <c:v>ก.ค.61</c:v>
                </c:pt>
                <c:pt idx="31">
                  <c:v>ส.ค.61</c:v>
                </c:pt>
                <c:pt idx="32">
                  <c:v>ก.ย.61</c:v>
                </c:pt>
                <c:pt idx="33">
                  <c:v>ต.ค.61</c:v>
                </c:pt>
                <c:pt idx="34">
                  <c:v>พ.ย.61</c:v>
                </c:pt>
                <c:pt idx="35">
                  <c:v>ธ.ค.61</c:v>
                </c:pt>
                <c:pt idx="36">
                  <c:v>ม.ค.62</c:v>
                </c:pt>
                <c:pt idx="37">
                  <c:v>ก.พ.62</c:v>
                </c:pt>
                <c:pt idx="38">
                  <c:v>มี.ค.62</c:v>
                </c:pt>
                <c:pt idx="39">
                  <c:v>เม.ย.62</c:v>
                </c:pt>
                <c:pt idx="40">
                  <c:v>พ.ค.62</c:v>
                </c:pt>
                <c:pt idx="41">
                  <c:v>มิ.ย.62</c:v>
                </c:pt>
                <c:pt idx="42">
                  <c:v>ก.ค.62</c:v>
                </c:pt>
                <c:pt idx="43">
                  <c:v>ส.ค.62</c:v>
                </c:pt>
                <c:pt idx="44">
                  <c:v>ก.ย.62</c:v>
                </c:pt>
                <c:pt idx="45">
                  <c:v>ต.ค.62</c:v>
                </c:pt>
                <c:pt idx="46">
                  <c:v>พ.ย.62</c:v>
                </c:pt>
                <c:pt idx="47">
                  <c:v>ธ.ค.62</c:v>
                </c:pt>
                <c:pt idx="48">
                  <c:v>ม.ค.63</c:v>
                </c:pt>
                <c:pt idx="49">
                  <c:v>ก.พ.63</c:v>
                </c:pt>
                <c:pt idx="50">
                  <c:v>มี.ค.63</c:v>
                </c:pt>
                <c:pt idx="51">
                  <c:v>เม.ย.63</c:v>
                </c:pt>
                <c:pt idx="52">
                  <c:v>พ.ค.63</c:v>
                </c:pt>
                <c:pt idx="53">
                  <c:v>มิ.ย.63</c:v>
                </c:pt>
                <c:pt idx="54">
                  <c:v>ก.ค.64</c:v>
                </c:pt>
                <c:pt idx="55">
                  <c:v>ส.ค.64</c:v>
                </c:pt>
                <c:pt idx="56">
                  <c:v>ก.ย.64</c:v>
                </c:pt>
                <c:pt idx="57">
                  <c:v>ต.ค.64</c:v>
                </c:pt>
                <c:pt idx="58">
                  <c:v>พ.ย.64</c:v>
                </c:pt>
                <c:pt idx="59">
                  <c:v>ธ.ค.64</c:v>
                </c:pt>
                <c:pt idx="60">
                  <c:v>ม.ค.64</c:v>
                </c:pt>
                <c:pt idx="61">
                  <c:v>ก.พ.64</c:v>
                </c:pt>
                <c:pt idx="62">
                  <c:v>มี.ค.64</c:v>
                </c:pt>
                <c:pt idx="63">
                  <c:v>เม.ย.64</c:v>
                </c:pt>
                <c:pt idx="64">
                  <c:v>พค.64</c:v>
                </c:pt>
                <c:pt idx="65">
                  <c:v>มิ.ย.64</c:v>
                </c:pt>
                <c:pt idx="66">
                  <c:v>ก.ค.64</c:v>
                </c:pt>
                <c:pt idx="67">
                  <c:v>ส.ค.64</c:v>
                </c:pt>
                <c:pt idx="68">
                  <c:v>ก.ย.64</c:v>
                </c:pt>
                <c:pt idx="69">
                  <c:v>ต.ค.64</c:v>
                </c:pt>
                <c:pt idx="70">
                  <c:v>พ.ย.64</c:v>
                </c:pt>
                <c:pt idx="71">
                  <c:v>ธ.ค.64</c:v>
                </c:pt>
                <c:pt idx="72">
                  <c:v>ม.ค.65</c:v>
                </c:pt>
                <c:pt idx="73">
                  <c:v>ก.พ.65</c:v>
                </c:pt>
                <c:pt idx="74">
                  <c:v>มี.ค.65</c:v>
                </c:pt>
                <c:pt idx="75">
                  <c:v>เม.ย.65</c:v>
                </c:pt>
                <c:pt idx="76">
                  <c:v>พ.ค.65</c:v>
                </c:pt>
                <c:pt idx="77">
                  <c:v>มิ.ย.65</c:v>
                </c:pt>
                <c:pt idx="78">
                  <c:v>ก.ค.65</c:v>
                </c:pt>
                <c:pt idx="79">
                  <c:v>ส.ค.65</c:v>
                </c:pt>
                <c:pt idx="80">
                  <c:v>ก.ย.65</c:v>
                </c:pt>
                <c:pt idx="81">
                  <c:v>ต.ค.65</c:v>
                </c:pt>
                <c:pt idx="82">
                  <c:v>พ.ย.65</c:v>
                </c:pt>
                <c:pt idx="83">
                  <c:v>ธ.ค.65</c:v>
                </c:pt>
                <c:pt idx="84">
                  <c:v>ม.ค.66</c:v>
                </c:pt>
              </c:strCache>
            </c:strRef>
          </c:cat>
          <c:val>
            <c:numRef>
              <c:f>Sheet1!$C$2:$C$230</c:f>
              <c:numCache>
                <c:formatCode>#,##0</c:formatCode>
                <c:ptCount val="85"/>
                <c:pt idx="0">
                  <c:v>80.25</c:v>
                </c:pt>
                <c:pt idx="1">
                  <c:v>77.05</c:v>
                </c:pt>
                <c:pt idx="2">
                  <c:v>73.180000000000007</c:v>
                </c:pt>
                <c:pt idx="3">
                  <c:v>79.81</c:v>
                </c:pt>
                <c:pt idx="4">
                  <c:v>73.37</c:v>
                </c:pt>
                <c:pt idx="5">
                  <c:v>78.19</c:v>
                </c:pt>
                <c:pt idx="6">
                  <c:v>71.930000000000007</c:v>
                </c:pt>
                <c:pt idx="7">
                  <c:v>69.19</c:v>
                </c:pt>
                <c:pt idx="8">
                  <c:v>77.03</c:v>
                </c:pt>
                <c:pt idx="9">
                  <c:v>78.39</c:v>
                </c:pt>
                <c:pt idx="10">
                  <c:v>81.86</c:v>
                </c:pt>
                <c:pt idx="11">
                  <c:v>89.91</c:v>
                </c:pt>
                <c:pt idx="12">
                  <c:v>94.34</c:v>
                </c:pt>
                <c:pt idx="13">
                  <c:v>91.92</c:v>
                </c:pt>
                <c:pt idx="14">
                  <c:v>88.41</c:v>
                </c:pt>
                <c:pt idx="15">
                  <c:v>93.26</c:v>
                </c:pt>
                <c:pt idx="16">
                  <c:v>92.53</c:v>
                </c:pt>
                <c:pt idx="17">
                  <c:v>87.61</c:v>
                </c:pt>
                <c:pt idx="18">
                  <c:v>87.18</c:v>
                </c:pt>
                <c:pt idx="19">
                  <c:v>93.6</c:v>
                </c:pt>
                <c:pt idx="20">
                  <c:v>85.79</c:v>
                </c:pt>
                <c:pt idx="21">
                  <c:v>89.08</c:v>
                </c:pt>
                <c:pt idx="22">
                  <c:v>90.95</c:v>
                </c:pt>
                <c:pt idx="23">
                  <c:v>86.2</c:v>
                </c:pt>
                <c:pt idx="24">
                  <c:v>87.52</c:v>
                </c:pt>
                <c:pt idx="25">
                  <c:v>84.07</c:v>
                </c:pt>
                <c:pt idx="26">
                  <c:v>82.88</c:v>
                </c:pt>
                <c:pt idx="27">
                  <c:v>90.91</c:v>
                </c:pt>
                <c:pt idx="28">
                  <c:v>78.03</c:v>
                </c:pt>
                <c:pt idx="29">
                  <c:v>87.98</c:v>
                </c:pt>
                <c:pt idx="30">
                  <c:v>83.58</c:v>
                </c:pt>
                <c:pt idx="31">
                  <c:v>90.85</c:v>
                </c:pt>
                <c:pt idx="32">
                  <c:v>92.28</c:v>
                </c:pt>
                <c:pt idx="33">
                  <c:v>87.59</c:v>
                </c:pt>
                <c:pt idx="34">
                  <c:v>82.36</c:v>
                </c:pt>
                <c:pt idx="35">
                  <c:v>91.82</c:v>
                </c:pt>
                <c:pt idx="36">
                  <c:v>85.88</c:v>
                </c:pt>
                <c:pt idx="37">
                  <c:v>80.55</c:v>
                </c:pt>
                <c:pt idx="38">
                  <c:v>80.38</c:v>
                </c:pt>
                <c:pt idx="39">
                  <c:v>82.42</c:v>
                </c:pt>
                <c:pt idx="40">
                  <c:v>92.34</c:v>
                </c:pt>
                <c:pt idx="41">
                  <c:v>84.7</c:v>
                </c:pt>
                <c:pt idx="42">
                  <c:v>81.66</c:v>
                </c:pt>
                <c:pt idx="43">
                  <c:v>81.97</c:v>
                </c:pt>
                <c:pt idx="44">
                  <c:v>86.56</c:v>
                </c:pt>
                <c:pt idx="45">
                  <c:v>85.98</c:v>
                </c:pt>
                <c:pt idx="46">
                  <c:v>75.56</c:v>
                </c:pt>
                <c:pt idx="47">
                  <c:v>92.05</c:v>
                </c:pt>
                <c:pt idx="48">
                  <c:v>75.86</c:v>
                </c:pt>
                <c:pt idx="49">
                  <c:v>74.09</c:v>
                </c:pt>
                <c:pt idx="50">
                  <c:v>70.510000000000005</c:v>
                </c:pt>
                <c:pt idx="51">
                  <c:v>72.87</c:v>
                </c:pt>
                <c:pt idx="52">
                  <c:v>79.05</c:v>
                </c:pt>
                <c:pt idx="53">
                  <c:v>86.29</c:v>
                </c:pt>
                <c:pt idx="54">
                  <c:v>70.099999999999994</c:v>
                </c:pt>
                <c:pt idx="55">
                  <c:v>60.76</c:v>
                </c:pt>
                <c:pt idx="56">
                  <c:v>70.510000000000005</c:v>
                </c:pt>
                <c:pt idx="57">
                  <c:v>66.42</c:v>
                </c:pt>
                <c:pt idx="58">
                  <c:v>65.02</c:v>
                </c:pt>
                <c:pt idx="59">
                  <c:v>61</c:v>
                </c:pt>
                <c:pt idx="60">
                  <c:v>68.09</c:v>
                </c:pt>
                <c:pt idx="61">
                  <c:v>77.03</c:v>
                </c:pt>
                <c:pt idx="62">
                  <c:v>76.31</c:v>
                </c:pt>
                <c:pt idx="63">
                  <c:v>76.97</c:v>
                </c:pt>
                <c:pt idx="64">
                  <c:v>83.77</c:v>
                </c:pt>
                <c:pt idx="65">
                  <c:v>84.56</c:v>
                </c:pt>
                <c:pt idx="66">
                  <c:v>95.56</c:v>
                </c:pt>
                <c:pt idx="67">
                  <c:v>105.3</c:v>
                </c:pt>
                <c:pt idx="68">
                  <c:v>114.75</c:v>
                </c:pt>
                <c:pt idx="69">
                  <c:v>116.2</c:v>
                </c:pt>
                <c:pt idx="70">
                  <c:v>137.61000000000001</c:v>
                </c:pt>
                <c:pt idx="71">
                  <c:v>139.41999999999999</c:v>
                </c:pt>
                <c:pt idx="72">
                  <c:v>119.14</c:v>
                </c:pt>
                <c:pt idx="73">
                  <c:v>133.19999999999999</c:v>
                </c:pt>
                <c:pt idx="74">
                  <c:v>120.95</c:v>
                </c:pt>
                <c:pt idx="75">
                  <c:v>175.18</c:v>
                </c:pt>
                <c:pt idx="76">
                  <c:v>162.93</c:v>
                </c:pt>
                <c:pt idx="77">
                  <c:v>182.51</c:v>
                </c:pt>
                <c:pt idx="78">
                  <c:v>175.86</c:v>
                </c:pt>
                <c:pt idx="79">
                  <c:v>176.16</c:v>
                </c:pt>
                <c:pt idx="80">
                  <c:v>208.2</c:v>
                </c:pt>
                <c:pt idx="81">
                  <c:v>202.88</c:v>
                </c:pt>
                <c:pt idx="82">
                  <c:v>222.29</c:v>
                </c:pt>
                <c:pt idx="83">
                  <c:v>213.98</c:v>
                </c:pt>
                <c:pt idx="84">
                  <c:v>177.16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FUEL OIL(1500(2%S))</c:v>
                </c:pt>
              </c:strCache>
            </c:strRef>
          </c:tx>
          <c:spPr>
            <a:ln w="41275">
              <a:solidFill>
                <a:srgbClr val="B48900"/>
              </a:solidFill>
            </a:ln>
          </c:spPr>
          <c:marker>
            <c:symbol val="none"/>
          </c:marker>
          <c:cat>
            <c:strRef>
              <c:f>Sheet1!$A$2:$A$230</c:f>
              <c:strCache>
                <c:ptCount val="85"/>
                <c:pt idx="0">
                  <c:v>ม.ค.59</c:v>
                </c:pt>
                <c:pt idx="1">
                  <c:v>ก.พ.59</c:v>
                </c:pt>
                <c:pt idx="2">
                  <c:v>มี.ค.59</c:v>
                </c:pt>
                <c:pt idx="3">
                  <c:v>เม.ย.59</c:v>
                </c:pt>
                <c:pt idx="4">
                  <c:v>พ.ค.59</c:v>
                </c:pt>
                <c:pt idx="5">
                  <c:v>มิ.ย.59</c:v>
                </c:pt>
                <c:pt idx="6">
                  <c:v>ก.ค.59</c:v>
                </c:pt>
                <c:pt idx="7">
                  <c:v>ส.ค.59</c:v>
                </c:pt>
                <c:pt idx="8">
                  <c:v>ก.ย.59</c:v>
                </c:pt>
                <c:pt idx="9">
                  <c:v>ต.ค.59</c:v>
                </c:pt>
                <c:pt idx="10">
                  <c:v>พ.ย.59</c:v>
                </c:pt>
                <c:pt idx="11">
                  <c:v>ธ.ค.59</c:v>
                </c:pt>
                <c:pt idx="12">
                  <c:v>ม.ค.60</c:v>
                </c:pt>
                <c:pt idx="13">
                  <c:v>ก.พ.60</c:v>
                </c:pt>
                <c:pt idx="14">
                  <c:v>มี.ค.60</c:v>
                </c:pt>
                <c:pt idx="15">
                  <c:v>เม.ย.60</c:v>
                </c:pt>
                <c:pt idx="16">
                  <c:v>พ.ค.60</c:v>
                </c:pt>
                <c:pt idx="17">
                  <c:v>มิ.ย.60</c:v>
                </c:pt>
                <c:pt idx="18">
                  <c:v>ก.ค. 60</c:v>
                </c:pt>
                <c:pt idx="19">
                  <c:v>ส.ค.60</c:v>
                </c:pt>
                <c:pt idx="20">
                  <c:v>ก.ย.60</c:v>
                </c:pt>
                <c:pt idx="21">
                  <c:v>ต.ค.60</c:v>
                </c:pt>
                <c:pt idx="22">
                  <c:v>พ.ย.60</c:v>
                </c:pt>
                <c:pt idx="23">
                  <c:v>ธ.ค.60</c:v>
                </c:pt>
                <c:pt idx="24">
                  <c:v>ม.ค.61</c:v>
                </c:pt>
                <c:pt idx="25">
                  <c:v>ก.พ.61</c:v>
                </c:pt>
                <c:pt idx="26">
                  <c:v>มี.ค.61</c:v>
                </c:pt>
                <c:pt idx="27">
                  <c:v>เม.ย.61</c:v>
                </c:pt>
                <c:pt idx="28">
                  <c:v>พ.ค.61</c:v>
                </c:pt>
                <c:pt idx="29">
                  <c:v>มิ.ย.61</c:v>
                </c:pt>
                <c:pt idx="30">
                  <c:v>ก.ค.61</c:v>
                </c:pt>
                <c:pt idx="31">
                  <c:v>ส.ค.61</c:v>
                </c:pt>
                <c:pt idx="32">
                  <c:v>ก.ย.61</c:v>
                </c:pt>
                <c:pt idx="33">
                  <c:v>ต.ค.61</c:v>
                </c:pt>
                <c:pt idx="34">
                  <c:v>พ.ย.61</c:v>
                </c:pt>
                <c:pt idx="35">
                  <c:v>ธ.ค.61</c:v>
                </c:pt>
                <c:pt idx="36">
                  <c:v>ม.ค.62</c:v>
                </c:pt>
                <c:pt idx="37">
                  <c:v>ก.พ.62</c:v>
                </c:pt>
                <c:pt idx="38">
                  <c:v>มี.ค.62</c:v>
                </c:pt>
                <c:pt idx="39">
                  <c:v>เม.ย.62</c:v>
                </c:pt>
                <c:pt idx="40">
                  <c:v>พ.ค.62</c:v>
                </c:pt>
                <c:pt idx="41">
                  <c:v>มิ.ย.62</c:v>
                </c:pt>
                <c:pt idx="42">
                  <c:v>ก.ค.62</c:v>
                </c:pt>
                <c:pt idx="43">
                  <c:v>ส.ค.62</c:v>
                </c:pt>
                <c:pt idx="44">
                  <c:v>ก.ย.62</c:v>
                </c:pt>
                <c:pt idx="45">
                  <c:v>ต.ค.62</c:v>
                </c:pt>
                <c:pt idx="46">
                  <c:v>พ.ย.62</c:v>
                </c:pt>
                <c:pt idx="47">
                  <c:v>ธ.ค.62</c:v>
                </c:pt>
                <c:pt idx="48">
                  <c:v>ม.ค.63</c:v>
                </c:pt>
                <c:pt idx="49">
                  <c:v>ก.พ.63</c:v>
                </c:pt>
                <c:pt idx="50">
                  <c:v>มี.ค.63</c:v>
                </c:pt>
                <c:pt idx="51">
                  <c:v>เม.ย.63</c:v>
                </c:pt>
                <c:pt idx="52">
                  <c:v>พ.ค.63</c:v>
                </c:pt>
                <c:pt idx="53">
                  <c:v>มิ.ย.63</c:v>
                </c:pt>
                <c:pt idx="54">
                  <c:v>ก.ค.64</c:v>
                </c:pt>
                <c:pt idx="55">
                  <c:v>ส.ค.64</c:v>
                </c:pt>
                <c:pt idx="56">
                  <c:v>ก.ย.64</c:v>
                </c:pt>
                <c:pt idx="57">
                  <c:v>ต.ค.64</c:v>
                </c:pt>
                <c:pt idx="58">
                  <c:v>พ.ย.64</c:v>
                </c:pt>
                <c:pt idx="59">
                  <c:v>ธ.ค.64</c:v>
                </c:pt>
                <c:pt idx="60">
                  <c:v>ม.ค.64</c:v>
                </c:pt>
                <c:pt idx="61">
                  <c:v>ก.พ.64</c:v>
                </c:pt>
                <c:pt idx="62">
                  <c:v>มี.ค.64</c:v>
                </c:pt>
                <c:pt idx="63">
                  <c:v>เม.ย.64</c:v>
                </c:pt>
                <c:pt idx="64">
                  <c:v>พค.64</c:v>
                </c:pt>
                <c:pt idx="65">
                  <c:v>มิ.ย.64</c:v>
                </c:pt>
                <c:pt idx="66">
                  <c:v>ก.ค.64</c:v>
                </c:pt>
                <c:pt idx="67">
                  <c:v>ส.ค.64</c:v>
                </c:pt>
                <c:pt idx="68">
                  <c:v>ก.ย.64</c:v>
                </c:pt>
                <c:pt idx="69">
                  <c:v>ต.ค.64</c:v>
                </c:pt>
                <c:pt idx="70">
                  <c:v>พ.ย.64</c:v>
                </c:pt>
                <c:pt idx="71">
                  <c:v>ธ.ค.64</c:v>
                </c:pt>
                <c:pt idx="72">
                  <c:v>ม.ค.65</c:v>
                </c:pt>
                <c:pt idx="73">
                  <c:v>ก.พ.65</c:v>
                </c:pt>
                <c:pt idx="74">
                  <c:v>มี.ค.65</c:v>
                </c:pt>
                <c:pt idx="75">
                  <c:v>เม.ย.65</c:v>
                </c:pt>
                <c:pt idx="76">
                  <c:v>พ.ค.65</c:v>
                </c:pt>
                <c:pt idx="77">
                  <c:v>มิ.ย.65</c:v>
                </c:pt>
                <c:pt idx="78">
                  <c:v>ก.ค.65</c:v>
                </c:pt>
                <c:pt idx="79">
                  <c:v>ส.ค.65</c:v>
                </c:pt>
                <c:pt idx="80">
                  <c:v>ก.ย.65</c:v>
                </c:pt>
                <c:pt idx="81">
                  <c:v>ต.ค.65</c:v>
                </c:pt>
                <c:pt idx="82">
                  <c:v>พ.ย.65</c:v>
                </c:pt>
                <c:pt idx="83">
                  <c:v>ธ.ค.65</c:v>
                </c:pt>
                <c:pt idx="84">
                  <c:v>ม.ค.66</c:v>
                </c:pt>
              </c:strCache>
            </c:strRef>
          </c:cat>
          <c:val>
            <c:numRef>
              <c:f>Sheet1!$D$2:$D$230</c:f>
              <c:numCache>
                <c:formatCode>#,##0</c:formatCode>
                <c:ptCount val="85"/>
                <c:pt idx="0">
                  <c:v>439.78779840848796</c:v>
                </c:pt>
                <c:pt idx="1">
                  <c:v>431.56498673740049</c:v>
                </c:pt>
                <c:pt idx="2">
                  <c:v>448.54111405835539</c:v>
                </c:pt>
                <c:pt idx="3">
                  <c:v>466.31299734748006</c:v>
                </c:pt>
                <c:pt idx="4">
                  <c:v>496.55172413793099</c:v>
                </c:pt>
                <c:pt idx="5">
                  <c:v>516.44562334217505</c:v>
                </c:pt>
                <c:pt idx="6">
                  <c:v>526.25994694960207</c:v>
                </c:pt>
                <c:pt idx="7">
                  <c:v>522.28116710875327</c:v>
                </c:pt>
                <c:pt idx="8">
                  <c:v>529.17771883289117</c:v>
                </c:pt>
                <c:pt idx="9">
                  <c:v>548.01061007957549</c:v>
                </c:pt>
                <c:pt idx="10">
                  <c:v>646.41909814323606</c:v>
                </c:pt>
                <c:pt idx="11">
                  <c:v>597.34748010610076</c:v>
                </c:pt>
                <c:pt idx="12">
                  <c:v>626.25994694960207</c:v>
                </c:pt>
                <c:pt idx="13">
                  <c:v>610.07957559681688</c:v>
                </c:pt>
                <c:pt idx="14">
                  <c:v>601.85676392572941</c:v>
                </c:pt>
                <c:pt idx="15">
                  <c:v>598.9389920424403</c:v>
                </c:pt>
                <c:pt idx="16">
                  <c:v>592.04244031830228</c:v>
                </c:pt>
                <c:pt idx="17">
                  <c:v>586.20689655172407</c:v>
                </c:pt>
                <c:pt idx="18">
                  <c:v>585.9416445623342</c:v>
                </c:pt>
                <c:pt idx="19">
                  <c:v>585.9416445623342</c:v>
                </c:pt>
                <c:pt idx="20">
                  <c:v>592.57294429708213</c:v>
                </c:pt>
                <c:pt idx="21">
                  <c:v>603.9787798408488</c:v>
                </c:pt>
                <c:pt idx="22">
                  <c:v>645.09283819628638</c:v>
                </c:pt>
                <c:pt idx="23">
                  <c:v>640</c:v>
                </c:pt>
                <c:pt idx="24">
                  <c:v>637</c:v>
                </c:pt>
                <c:pt idx="25">
                  <c:v>631</c:v>
                </c:pt>
                <c:pt idx="26">
                  <c:v>637</c:v>
                </c:pt>
                <c:pt idx="27">
                  <c:v>646</c:v>
                </c:pt>
                <c:pt idx="28">
                  <c:v>645</c:v>
                </c:pt>
                <c:pt idx="29">
                  <c:v>702</c:v>
                </c:pt>
                <c:pt idx="30">
                  <c:v>717</c:v>
                </c:pt>
                <c:pt idx="31">
                  <c:v>717</c:v>
                </c:pt>
                <c:pt idx="32">
                  <c:v>717</c:v>
                </c:pt>
                <c:pt idx="33">
                  <c:v>744</c:v>
                </c:pt>
                <c:pt idx="34">
                  <c:v>740</c:v>
                </c:pt>
                <c:pt idx="35">
                  <c:v>790</c:v>
                </c:pt>
                <c:pt idx="36">
                  <c:v>651</c:v>
                </c:pt>
                <c:pt idx="37">
                  <c:v>679</c:v>
                </c:pt>
                <c:pt idx="38">
                  <c:v>700</c:v>
                </c:pt>
                <c:pt idx="39">
                  <c:v>705</c:v>
                </c:pt>
                <c:pt idx="40">
                  <c:v>705</c:v>
                </c:pt>
                <c:pt idx="41">
                  <c:v>688</c:v>
                </c:pt>
                <c:pt idx="42">
                  <c:v>660</c:v>
                </c:pt>
                <c:pt idx="43">
                  <c:v>597</c:v>
                </c:pt>
                <c:pt idx="44">
                  <c:v>599</c:v>
                </c:pt>
                <c:pt idx="45">
                  <c:v>574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01472"/>
        <c:axId val="281803008"/>
      </c:lineChart>
      <c:catAx>
        <c:axId val="2818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803008"/>
        <c:crosses val="autoZero"/>
        <c:auto val="1"/>
        <c:lblAlgn val="ctr"/>
        <c:lblOffset val="100"/>
        <c:tickMarkSkip val="2"/>
        <c:noMultiLvlLbl val="0"/>
      </c:catAx>
      <c:valAx>
        <c:axId val="2818030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281801472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2473459233134"/>
          <c:y val="0.12572659641591186"/>
          <c:w val="0.71109403144641503"/>
          <c:h val="0.818428979589269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42-4EB5-836F-4098AA232D5E}"/>
              </c:ext>
            </c:extLst>
          </c:dPt>
          <c:dPt>
            <c:idx val="1"/>
            <c:bubble3D val="0"/>
            <c:spPr>
              <a:solidFill>
                <a:srgbClr val="FF741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42-4EB5-836F-4098AA232D5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42-4EB5-836F-4098AA232D5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42-4EB5-836F-4098AA232D5E}"/>
              </c:ext>
            </c:extLst>
          </c:dPt>
          <c:dLbls>
            <c:dLbl>
              <c:idx val="2"/>
              <c:layout>
                <c:manualLayout>
                  <c:x val="-0.14745629356301029"/>
                  <c:y val="-7.98653399098213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42-4EB5-836F-4098AA232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น้ำมัน</c:v>
                </c:pt>
                <c:pt idx="1">
                  <c:v>ถ่านหินนำเข้า</c:v>
                </c:pt>
                <c:pt idx="2">
                  <c:v>ไฟฟ้า</c:v>
                </c:pt>
                <c:pt idx="3">
                  <c:v>ก๊าซธรรมชาติและ LNG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960.46600000000001</c:v>
                </c:pt>
                <c:pt idx="1">
                  <c:v>311.089</c:v>
                </c:pt>
                <c:pt idx="2">
                  <c:v>46.378999999999998</c:v>
                </c:pt>
                <c:pt idx="3">
                  <c:v>267.39600000000002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42-4EB5-836F-4098AA232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Population
(thousand)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strCache>
            </c:strRef>
          </c:cat>
          <c:val>
            <c:numRef>
              <c:f>Sheet1!$B$2:$B$31</c:f>
              <c:numCache>
                <c:formatCode>#,##0</c:formatCode>
                <c:ptCount val="30"/>
                <c:pt idx="0">
                  <c:v>58336.07</c:v>
                </c:pt>
                <c:pt idx="1">
                  <c:v>59095.42</c:v>
                </c:pt>
                <c:pt idx="2">
                  <c:v>59460.38</c:v>
                </c:pt>
                <c:pt idx="3">
                  <c:v>60116.18</c:v>
                </c:pt>
                <c:pt idx="4">
                  <c:v>60816.23</c:v>
                </c:pt>
                <c:pt idx="5">
                  <c:v>61466.18</c:v>
                </c:pt>
                <c:pt idx="6">
                  <c:v>61661.7</c:v>
                </c:pt>
                <c:pt idx="7">
                  <c:v>61878.75</c:v>
                </c:pt>
                <c:pt idx="8">
                  <c:v>62308.89</c:v>
                </c:pt>
                <c:pt idx="9">
                  <c:v>62799.87</c:v>
                </c:pt>
                <c:pt idx="10">
                  <c:v>63079.77</c:v>
                </c:pt>
                <c:pt idx="11">
                  <c:v>61973.62</c:v>
                </c:pt>
                <c:pt idx="12">
                  <c:v>62418.05</c:v>
                </c:pt>
                <c:pt idx="13">
                  <c:v>62828.71</c:v>
                </c:pt>
                <c:pt idx="14">
                  <c:v>63038.25</c:v>
                </c:pt>
                <c:pt idx="15">
                  <c:v>63389.73</c:v>
                </c:pt>
                <c:pt idx="16">
                  <c:v>63525.06</c:v>
                </c:pt>
                <c:pt idx="17">
                  <c:v>63878.27</c:v>
                </c:pt>
                <c:pt idx="18">
                  <c:v>64076.03</c:v>
                </c:pt>
                <c:pt idx="19">
                  <c:v>64456.7</c:v>
                </c:pt>
                <c:pt idx="20">
                  <c:v>64785.91</c:v>
                </c:pt>
                <c:pt idx="21">
                  <c:v>65124.72</c:v>
                </c:pt>
                <c:pt idx="22">
                  <c:v>65729.100000000006</c:v>
                </c:pt>
                <c:pt idx="23">
                  <c:v>65931.55</c:v>
                </c:pt>
                <c:pt idx="24">
                  <c:v>66188.5</c:v>
                </c:pt>
                <c:pt idx="25">
                  <c:v>66413.98</c:v>
                </c:pt>
                <c:pt idx="26">
                  <c:v>66558.94</c:v>
                </c:pt>
                <c:pt idx="27">
                  <c:v>66186.726999999999</c:v>
                </c:pt>
                <c:pt idx="28">
                  <c:v>66186.726999999999</c:v>
                </c:pt>
                <c:pt idx="29">
                  <c:v>66090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DE-4FCD-81AE-138A436E0BE2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Petroleum Products
(ktoe)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strCache>
            </c:strRef>
          </c:cat>
          <c:val>
            <c:numRef>
              <c:f>Sheet1!$D$2:$D$31</c:f>
              <c:numCache>
                <c:formatCode>#,##0</c:formatCode>
                <c:ptCount val="30"/>
                <c:pt idx="0">
                  <c:v>21128</c:v>
                </c:pt>
                <c:pt idx="1">
                  <c:v>23337</c:v>
                </c:pt>
                <c:pt idx="2">
                  <c:v>26140</c:v>
                </c:pt>
                <c:pt idx="3">
                  <c:v>28388</c:v>
                </c:pt>
                <c:pt idx="4">
                  <c:v>28991</c:v>
                </c:pt>
                <c:pt idx="5">
                  <c:v>26256</c:v>
                </c:pt>
                <c:pt idx="6">
                  <c:v>26882</c:v>
                </c:pt>
                <c:pt idx="7">
                  <c:v>26758</c:v>
                </c:pt>
                <c:pt idx="8">
                  <c:v>27319</c:v>
                </c:pt>
                <c:pt idx="9">
                  <c:v>28927</c:v>
                </c:pt>
                <c:pt idx="10">
                  <c:v>30569</c:v>
                </c:pt>
                <c:pt idx="11">
                  <c:v>33134</c:v>
                </c:pt>
                <c:pt idx="12">
                  <c:v>32665</c:v>
                </c:pt>
                <c:pt idx="13">
                  <c:v>31873</c:v>
                </c:pt>
                <c:pt idx="14">
                  <c:v>32571</c:v>
                </c:pt>
                <c:pt idx="15">
                  <c:v>31516</c:v>
                </c:pt>
                <c:pt idx="16">
                  <c:v>32005</c:v>
                </c:pt>
                <c:pt idx="17" formatCode="_(* #,##0_);_(* \(#,##0\);_(* &quot;-&quot;??_);_(@_)">
                  <c:v>32471</c:v>
                </c:pt>
                <c:pt idx="18" formatCode="_(* #,##0_);_(* \(#,##0\);_(* &quot;-&quot;??_);_(@_)">
                  <c:v>33371</c:v>
                </c:pt>
                <c:pt idx="19" formatCode="_(* #,##0_);_(* \(#,##0\);_(* &quot;-&quot;??_);_(@_)">
                  <c:v>35221</c:v>
                </c:pt>
                <c:pt idx="20" formatCode="_(* #,##0_);_(* \(#,##0\);_(* &quot;-&quot;??_);_(@_)">
                  <c:v>36079</c:v>
                </c:pt>
                <c:pt idx="21" formatCode="_(* #,##0_);_(* \(#,##0\);_(* &quot;-&quot;??_);_(@_)">
                  <c:v>36269</c:v>
                </c:pt>
                <c:pt idx="22" formatCode="_(* #,##0_);_(* \(#,##0\);_(* &quot;-&quot;??_);_(@_)">
                  <c:v>38101</c:v>
                </c:pt>
                <c:pt idx="23" formatCode="_(* #,##0_);_(* \(#,##0\);_(* &quot;-&quot;??_);_(@_)">
                  <c:v>39827</c:v>
                </c:pt>
                <c:pt idx="24" formatCode="_(* #,##0_);_(* \(#,##0\);_(* &quot;-&quot;??_);_(@_)">
                  <c:v>40680</c:v>
                </c:pt>
                <c:pt idx="25" formatCode="_(* #,##0_);_(* \(#,##0\);_(* &quot;-&quot;??_);_(@_)">
                  <c:v>41473</c:v>
                </c:pt>
                <c:pt idx="26" formatCode="_(* #,##0_);_(* \(#,##0\);_(* &quot;-&quot;??_);_(@_)">
                  <c:v>42168</c:v>
                </c:pt>
                <c:pt idx="27" formatCode="_(* #,##0_);_(* \(#,##0\);_(* &quot;-&quot;??_);_(@_)">
                  <c:v>37267</c:v>
                </c:pt>
                <c:pt idx="28" formatCode="_(* #,##0_);_(* \(#,##0\);_(* &quot;-&quot;??_);_(@_)">
                  <c:v>35030</c:v>
                </c:pt>
                <c:pt idx="29" formatCode="_(* #,##0_);_(* \(#,##0\);_(* &quot;-&quot;??_);_(@_)">
                  <c:v>40134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DE-4FCD-81AE-138A436E0BE2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Final Energy Consumption 
(ktoe)</c:v>
                </c:pt>
              </c:strCache>
            </c:strRef>
          </c:tx>
          <c:spPr>
            <a:ln w="50800">
              <a:solidFill>
                <a:srgbClr val="990099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strCache>
            </c:strRef>
          </c:cat>
          <c:val>
            <c:numRef>
              <c:f>Sheet1!$E$2:$E$31</c:f>
              <c:numCache>
                <c:formatCode>#,##0</c:formatCode>
                <c:ptCount val="30"/>
                <c:pt idx="0">
                  <c:v>37454</c:v>
                </c:pt>
                <c:pt idx="1">
                  <c:v>40773</c:v>
                </c:pt>
                <c:pt idx="2">
                  <c:v>45335</c:v>
                </c:pt>
                <c:pt idx="3">
                  <c:v>49213</c:v>
                </c:pt>
                <c:pt idx="4">
                  <c:v>50578</c:v>
                </c:pt>
                <c:pt idx="5">
                  <c:v>45863</c:v>
                </c:pt>
                <c:pt idx="6">
                  <c:v>47576</c:v>
                </c:pt>
                <c:pt idx="7">
                  <c:v>47779</c:v>
                </c:pt>
                <c:pt idx="8">
                  <c:v>48882</c:v>
                </c:pt>
                <c:pt idx="9">
                  <c:v>52599</c:v>
                </c:pt>
                <c:pt idx="10">
                  <c:v>56014</c:v>
                </c:pt>
                <c:pt idx="11">
                  <c:v>61333</c:v>
                </c:pt>
                <c:pt idx="12">
                  <c:v>62661</c:v>
                </c:pt>
                <c:pt idx="13">
                  <c:v>62573</c:v>
                </c:pt>
                <c:pt idx="14">
                  <c:v>65680</c:v>
                </c:pt>
                <c:pt idx="15">
                  <c:v>67075</c:v>
                </c:pt>
                <c:pt idx="16">
                  <c:v>68843</c:v>
                </c:pt>
                <c:pt idx="17" formatCode="_(* #,##0_);_(* \(#,##0\);_(* &quot;-&quot;??_);_(@_)">
                  <c:v>72506</c:v>
                </c:pt>
                <c:pt idx="18" formatCode="_(* #,##0_);_(* \(#,##0\);_(* &quot;-&quot;??_);_(@_)">
                  <c:v>74626</c:v>
                </c:pt>
                <c:pt idx="19" formatCode="_(* #,##0_);_(* \(#,##0\);_(* &quot;-&quot;??_);_(@_)">
                  <c:v>78333</c:v>
                </c:pt>
                <c:pt idx="20" formatCode="_(* #,##0_);_(* \(#,##0\);_(* &quot;-&quot;??_);_(@_)">
                  <c:v>79999</c:v>
                </c:pt>
                <c:pt idx="21" formatCode="_(* #,##0_);_(* \(#,##0\);_(* &quot;-&quot;??_);_(@_)">
                  <c:v>82757</c:v>
                </c:pt>
                <c:pt idx="22" formatCode="_(* #,##0_);_(* \(#,##0\);_(* &quot;-&quot;??_);_(@_)">
                  <c:v>84832</c:v>
                </c:pt>
                <c:pt idx="23" formatCode="_(* #,##0_);_(* \(#,##0\);_(* &quot;-&quot;??_);_(@_)">
                  <c:v>85627.769</c:v>
                </c:pt>
                <c:pt idx="24" formatCode="_(* #,##0_);_(* \(#,##0\);_(* &quot;-&quot;??_);_(@_)">
                  <c:v>87111.26</c:v>
                </c:pt>
                <c:pt idx="25" formatCode="_(* #,##0_);_(* \(#,##0\);_(* &quot;-&quot;??_);_(@_)">
                  <c:v>89763.11</c:v>
                </c:pt>
                <c:pt idx="26" formatCode="_(* #,##0_);_(* \(#,##0\);_(* &quot;-&quot;??_);_(@_)">
                  <c:v>89412.14</c:v>
                </c:pt>
                <c:pt idx="27" formatCode="_(* #,##0_);_(* \(#,##0\);_(* &quot;-&quot;??_);_(@_)">
                  <c:v>80898.559999999998</c:v>
                </c:pt>
                <c:pt idx="28" formatCode="_(* #,##0_);_(* \(#,##0\);_(* &quot;-&quot;??_);_(@_)">
                  <c:v>77636.608999999997</c:v>
                </c:pt>
                <c:pt idx="29" formatCode="_(* #,##0_);_(* \(#,##0\);_(* &quot;-&quot;??_);_(@_)">
                  <c:v>84515.963000000003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DDE-4FCD-81AE-138A436E0BE2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Electricity 
(GWh)</c:v>
                </c:pt>
              </c:strCache>
            </c:strRef>
          </c:tx>
          <c:spPr>
            <a:ln w="50800">
              <a:solidFill>
                <a:srgbClr val="0000CC"/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strCache>
            </c:strRef>
          </c:cat>
          <c:val>
            <c:numRef>
              <c:f>Sheet1!$F$2:$F$31</c:f>
              <c:numCache>
                <c:formatCode>#,##0</c:formatCode>
                <c:ptCount val="30"/>
                <c:pt idx="0">
                  <c:v>55183.56</c:v>
                </c:pt>
                <c:pt idx="1">
                  <c:v>62496.27</c:v>
                </c:pt>
                <c:pt idx="2">
                  <c:v>70793.48</c:v>
                </c:pt>
                <c:pt idx="3">
                  <c:v>76998.48</c:v>
                </c:pt>
                <c:pt idx="4">
                  <c:v>81878.539999999994</c:v>
                </c:pt>
                <c:pt idx="5">
                  <c:v>79762.03</c:v>
                </c:pt>
                <c:pt idx="6">
                  <c:v>80820.67</c:v>
                </c:pt>
                <c:pt idx="7">
                  <c:v>87597.16</c:v>
                </c:pt>
                <c:pt idx="8">
                  <c:v>92853.15</c:v>
                </c:pt>
                <c:pt idx="9">
                  <c:v>100070.98</c:v>
                </c:pt>
                <c:pt idx="10">
                  <c:v>106781.14</c:v>
                </c:pt>
                <c:pt idx="11">
                  <c:v>115152.46</c:v>
                </c:pt>
                <c:pt idx="12">
                  <c:v>121252.78</c:v>
                </c:pt>
                <c:pt idx="13">
                  <c:v>127876.3</c:v>
                </c:pt>
                <c:pt idx="14">
                  <c:v>133100.23000000001</c:v>
                </c:pt>
                <c:pt idx="15">
                  <c:v>135520.24899999992</c:v>
                </c:pt>
                <c:pt idx="16">
                  <c:v>135180.73499999999</c:v>
                </c:pt>
                <c:pt idx="17" formatCode="_(* #,##0_);_(* \(#,##0\);_(* &quot;-&quot;??_);_(@_)">
                  <c:v>149299.37</c:v>
                </c:pt>
                <c:pt idx="18" formatCode="_(* #,##0_);_(* \(#,##0\);_(* &quot;-&quot;??_);_(@_)">
                  <c:v>148858.12</c:v>
                </c:pt>
                <c:pt idx="19" formatCode="_(* #,##0_);_(* \(#,##0\);_(* &quot;-&quot;??_);_(@_)">
                  <c:v>161778.84</c:v>
                </c:pt>
                <c:pt idx="20" formatCode="_(* #,##0_);_(* \(#,##0\);_(* &quot;-&quot;??_);_(@_)">
                  <c:v>164339.16</c:v>
                </c:pt>
                <c:pt idx="21" formatCode="_(* #,##0_);_(* \(#,##0\);_(* &quot;-&quot;??_);_(@_)">
                  <c:v>168696.54</c:v>
                </c:pt>
                <c:pt idx="22" formatCode="_(* #,##0_);_(* \(#,##0\);_(* &quot;-&quot;??_);_(@_)">
                  <c:v>174831.74</c:v>
                </c:pt>
                <c:pt idx="23" formatCode="_(* #,##0_);_(* \(#,##0\);_(* &quot;-&quot;??_);_(@_)">
                  <c:v>182840.33</c:v>
                </c:pt>
                <c:pt idx="24" formatCode="_(* #,##0_);_(* \(#,##0\);_(* &quot;-&quot;??_);_(@_)">
                  <c:v>185065.62</c:v>
                </c:pt>
                <c:pt idx="25" formatCode="_(* #,##0_);_(* \(#,##0\);_(* &quot;-&quot;??_);_(@_)">
                  <c:v>187830.07</c:v>
                </c:pt>
                <c:pt idx="26" formatCode="_(* #,##0_);_(* \(#,##0\);_(* &quot;-&quot;??_);_(@_)">
                  <c:v>192960.46</c:v>
                </c:pt>
                <c:pt idx="27" formatCode="_(* #,##0_);_(* \(#,##0\);_(* &quot;-&quot;??_);_(@_)">
                  <c:v>187047.17</c:v>
                </c:pt>
                <c:pt idx="28" formatCode="_(* #,##0_);_(* \(#,##0\);_(* &quot;-&quot;??_);_(@_)">
                  <c:v>190469.13</c:v>
                </c:pt>
                <c:pt idx="29" formatCode="_(* #,##0_);_(* \(#,##0\);_(* &quot;-&quot;??_);_(@_)">
                  <c:v>197212.36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DDE-4FCD-81AE-138A436E0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632832"/>
        <c:axId val="182634368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GDP
(thousand million baht)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</c:strCache>
            </c:strRef>
          </c:cat>
          <c:val>
            <c:numRef>
              <c:f>Sheet1!$C$2:$C$31</c:f>
              <c:numCache>
                <c:formatCode>#,##0</c:formatCode>
                <c:ptCount val="30"/>
                <c:pt idx="0">
                  <c:v>4341.03</c:v>
                </c:pt>
                <c:pt idx="1">
                  <c:v>4688.18</c:v>
                </c:pt>
                <c:pt idx="2">
                  <c:v>5068.88</c:v>
                </c:pt>
                <c:pt idx="3">
                  <c:v>5355.36</c:v>
                </c:pt>
                <c:pt idx="4">
                  <c:v>5207.8999999999996</c:v>
                </c:pt>
                <c:pt idx="5">
                  <c:v>4810.33</c:v>
                </c:pt>
                <c:pt idx="6">
                  <c:v>5030.2700000000004</c:v>
                </c:pt>
                <c:pt idx="7">
                  <c:v>5254.38</c:v>
                </c:pt>
                <c:pt idx="8">
                  <c:v>5435.36</c:v>
                </c:pt>
                <c:pt idx="9">
                  <c:v>5769.58</c:v>
                </c:pt>
                <c:pt idx="10">
                  <c:v>6184.37</c:v>
                </c:pt>
                <c:pt idx="11">
                  <c:v>6573.32</c:v>
                </c:pt>
                <c:pt idx="12">
                  <c:v>6848.59</c:v>
                </c:pt>
                <c:pt idx="13">
                  <c:v>7188.82</c:v>
                </c:pt>
                <c:pt idx="14">
                  <c:v>7579.54</c:v>
                </c:pt>
                <c:pt idx="15">
                  <c:v>7710.3379999999997</c:v>
                </c:pt>
                <c:pt idx="16">
                  <c:v>7657.088999999999</c:v>
                </c:pt>
                <c:pt idx="17" formatCode="_(* #,##0_);_(* \(#,##0\);_(* &quot;-&quot;??_);_(@_)">
                  <c:v>8232.4</c:v>
                </c:pt>
                <c:pt idx="18" formatCode="_(* #,##0_);_(* \(#,##0\);_(* &quot;-&quot;??_);_(@_)">
                  <c:v>8301.56</c:v>
                </c:pt>
                <c:pt idx="19" formatCode="_(* #,##0_);_(* \(#,##0\);_(* &quot;-&quot;??_);_(@_)">
                  <c:v>8902.82</c:v>
                </c:pt>
                <c:pt idx="20" formatCode="_(* #,##0_);_(* \(#,##0\);_(* &quot;-&quot;??_);_(@_)">
                  <c:v>9142.09</c:v>
                </c:pt>
                <c:pt idx="21" formatCode="_(* #,##0_);_(* \(#,##0\);_(* &quot;-&quot;??_);_(@_)">
                  <c:v>9232.09</c:v>
                </c:pt>
                <c:pt idx="22" formatCode="_(* #,##0_);_(* \(#,##0\);_(* &quot;-&quot;??_);_(@_)">
                  <c:v>9521.43</c:v>
                </c:pt>
                <c:pt idx="23" formatCode="_(* #,##0_);_(* \(#,##0\);_(* &quot;-&quot;??_);_(@_)">
                  <c:v>9848.5</c:v>
                </c:pt>
                <c:pt idx="24" formatCode="_(* #,##0_);_(* \(#,##0\);_(* &quot;-&quot;??_);_(@_)">
                  <c:v>10259.94</c:v>
                </c:pt>
                <c:pt idx="25" formatCode="_(* #,##0_);_(* \(#,##0\);_(* &quot;-&quot;??_);_(@_)">
                  <c:v>10693.2</c:v>
                </c:pt>
                <c:pt idx="26" formatCode="_(* #,##0_);_(* \(#,##0\);_(* &quot;-&quot;??_);_(@_)">
                  <c:v>10919.32</c:v>
                </c:pt>
                <c:pt idx="27" formatCode="_(* #,##0_);_(* \(#,##0\);_(* &quot;-&quot;??_);_(@_)">
                  <c:v>10256.85</c:v>
                </c:pt>
                <c:pt idx="28" formatCode="_(* #,##0_);_(* \(#,##0\);_(* &quot;-&quot;??_);_(@_)">
                  <c:v>10409.89</c:v>
                </c:pt>
                <c:pt idx="29" formatCode="_(* #,##0_);_(* \(#,##0\);_(* &quot;-&quot;??_);_(@_)">
                  <c:v>10680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DDE-4FCD-81AE-138A436E0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3728"/>
        <c:axId val="182792192"/>
      </c:lineChart>
      <c:catAx>
        <c:axId val="18263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634368"/>
        <c:crosses val="autoZero"/>
        <c:auto val="1"/>
        <c:lblAlgn val="ctr"/>
        <c:lblOffset val="100"/>
        <c:noMultiLvlLbl val="0"/>
      </c:catAx>
      <c:valAx>
        <c:axId val="1826343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632832"/>
        <c:crosses val="autoZero"/>
        <c:crossBetween val="midCat"/>
      </c:valAx>
      <c:valAx>
        <c:axId val="182792192"/>
        <c:scaling>
          <c:orientation val="minMax"/>
          <c:max val="16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2793728"/>
        <c:crosses val="max"/>
        <c:crossBetween val="between"/>
        <c:majorUnit val="2000"/>
        <c:minorUnit val="1000"/>
      </c:valAx>
      <c:catAx>
        <c:axId val="18279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792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Oil Import / Commodity Import</c:v>
                </c:pt>
              </c:strCache>
            </c:strRef>
          </c:tx>
          <c:spPr>
            <a:solidFill>
              <a:srgbClr val="FF6699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0"/>
              <c:layout>
                <c:manualLayout>
                  <c:x val="1.4537732168728504E-3"/>
                  <c:y val="-2.985075211555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B-40EA-BBBD-8B9F6F98879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@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 formatCode="General">
                  <c:v>2554</c:v>
                </c:pt>
                <c:pt idx="19" formatCode="General">
                  <c:v>2555</c:v>
                </c:pt>
                <c:pt idx="20" formatCode="General">
                  <c:v>2556</c:v>
                </c:pt>
                <c:pt idx="21" formatCode="General">
                  <c:v>2557</c:v>
                </c:pt>
                <c:pt idx="22" formatCode="General">
                  <c:v>2558</c:v>
                </c:pt>
                <c:pt idx="23" formatCode="General">
                  <c:v>2559</c:v>
                </c:pt>
                <c:pt idx="24" formatCode="General">
                  <c:v>2560</c:v>
                </c:pt>
                <c:pt idx="25" formatCode="General">
                  <c:v>2561</c:v>
                </c:pt>
                <c:pt idx="26" formatCode="General">
                  <c:v>2562</c:v>
                </c:pt>
                <c:pt idx="27" formatCode="General">
                  <c:v>2563</c:v>
                </c:pt>
                <c:pt idx="28" formatCode="General">
                  <c:v>2564</c:v>
                </c:pt>
                <c:pt idx="29" formatCode="General">
                  <c:v>2565</c:v>
                </c:pt>
              </c:numCache>
            </c:numRef>
          </c:cat>
          <c:val>
            <c:numRef>
              <c:f>Sheet1!$B$2:$B$31</c:f>
              <c:numCache>
                <c:formatCode>0.0"%"</c:formatCode>
                <c:ptCount val="30"/>
                <c:pt idx="0">
                  <c:v>7.5671352648722792</c:v>
                </c:pt>
                <c:pt idx="1">
                  <c:v>6.4425728977969969</c:v>
                </c:pt>
                <c:pt idx="2">
                  <c:v>6.1989748184101749</c:v>
                </c:pt>
                <c:pt idx="3">
                  <c:v>8.6772187121484929</c:v>
                </c:pt>
                <c:pt idx="4">
                  <c:v>9.73440975325836</c:v>
                </c:pt>
                <c:pt idx="5">
                  <c:v>8.3220109691274864</c:v>
                </c:pt>
                <c:pt idx="6">
                  <c:v>9.68626237948191</c:v>
                </c:pt>
                <c:pt idx="7">
                  <c:v>13.026113209362746</c:v>
                </c:pt>
                <c:pt idx="8">
                  <c:v>11.446292972525194</c:v>
                </c:pt>
                <c:pt idx="9">
                  <c:v>11.345032506378745</c:v>
                </c:pt>
                <c:pt idx="10">
                  <c:v>12.081929921816757</c:v>
                </c:pt>
                <c:pt idx="11">
                  <c:v>13.977758894206104</c:v>
                </c:pt>
                <c:pt idx="12">
                  <c:v>14.829941817661684</c:v>
                </c:pt>
                <c:pt idx="13">
                  <c:v>16.529559450689067</c:v>
                </c:pt>
                <c:pt idx="14">
                  <c:v>15.737880862964278</c:v>
                </c:pt>
                <c:pt idx="15">
                  <c:v>17.504969408702419</c:v>
                </c:pt>
                <c:pt idx="16">
                  <c:v>14.173079848239237</c:v>
                </c:pt>
                <c:pt idx="17">
                  <c:v>13.983912139999555</c:v>
                </c:pt>
                <c:pt idx="18">
                  <c:v>15.372929173731725</c:v>
                </c:pt>
                <c:pt idx="19">
                  <c:v>15.970799357318718</c:v>
                </c:pt>
                <c:pt idx="20">
                  <c:v>15.818045407353717</c:v>
                </c:pt>
                <c:pt idx="21">
                  <c:v>15.964191844838533</c:v>
                </c:pt>
                <c:pt idx="22">
                  <c:v>10.025364606259993</c:v>
                </c:pt>
                <c:pt idx="23">
                  <c:v>8.4985777844720705</c:v>
                </c:pt>
                <c:pt idx="24">
                  <c:v>9.8459639051625842</c:v>
                </c:pt>
                <c:pt idx="25">
                  <c:v>12.070778808518506</c:v>
                </c:pt>
                <c:pt idx="26">
                  <c:v>11.102409994229969</c:v>
                </c:pt>
                <c:pt idx="27">
                  <c:v>8.6237478082813244</c:v>
                </c:pt>
                <c:pt idx="28">
                  <c:v>11.36314469434665</c:v>
                </c:pt>
                <c:pt idx="29">
                  <c:v>14.614303051803168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EB-40EA-BBBD-8B9F6F988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3778048"/>
        <c:axId val="23779584"/>
      </c:barChart>
      <c:catAx>
        <c:axId val="237780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79584"/>
        <c:crosses val="autoZero"/>
        <c:auto val="1"/>
        <c:lblAlgn val="ctr"/>
        <c:lblOffset val="100"/>
        <c:noMultiLvlLbl val="0"/>
      </c:catAx>
      <c:valAx>
        <c:axId val="23779584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23778048"/>
        <c:crosses val="autoZero"/>
        <c:crossBetween val="between"/>
        <c:majorUnit val="2"/>
        <c:minorUnit val="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 Energy Import / GDP (Current) </c:v>
                </c:pt>
              </c:strCache>
            </c:strRef>
          </c:tx>
          <c:spPr>
            <a:solidFill>
              <a:srgbClr val="8C6FB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0"/>
              <c:layout>
                <c:manualLayout>
                  <c:x val="1.4537732168728504E-3"/>
                  <c:y val="-2.985075211555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6-46DC-B1F9-C01E0FBD65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@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 formatCode="General">
                  <c:v>2554</c:v>
                </c:pt>
                <c:pt idx="19" formatCode="General">
                  <c:v>2555</c:v>
                </c:pt>
                <c:pt idx="20" formatCode="General">
                  <c:v>2556</c:v>
                </c:pt>
                <c:pt idx="21" formatCode="General">
                  <c:v>2557</c:v>
                </c:pt>
                <c:pt idx="22" formatCode="General">
                  <c:v>2558</c:v>
                </c:pt>
                <c:pt idx="23" formatCode="General">
                  <c:v>2559</c:v>
                </c:pt>
                <c:pt idx="24" formatCode="General">
                  <c:v>2560</c:v>
                </c:pt>
                <c:pt idx="25" formatCode="General">
                  <c:v>2561</c:v>
                </c:pt>
                <c:pt idx="26" formatCode="General">
                  <c:v>2562</c:v>
                </c:pt>
                <c:pt idx="27" formatCode="General">
                  <c:v>2563</c:v>
                </c:pt>
                <c:pt idx="28" formatCode="General">
                  <c:v>2564</c:v>
                </c:pt>
                <c:pt idx="29" formatCode="General">
                  <c:v>2565</c:v>
                </c:pt>
              </c:numCache>
            </c:numRef>
          </c:cat>
          <c:val>
            <c:numRef>
              <c:f>Sheet1!$B$2:$B$31</c:f>
              <c:numCache>
                <c:formatCode>0.0\ "%"</c:formatCode>
                <c:ptCount val="30"/>
                <c:pt idx="0">
                  <c:v>2.7363111817933894</c:v>
                </c:pt>
                <c:pt idx="1">
                  <c:v>2.4377068599573337</c:v>
                </c:pt>
                <c:pt idx="2">
                  <c:v>2.6436156970416893</c:v>
                </c:pt>
                <c:pt idx="3">
                  <c:v>3.5143599361876423</c:v>
                </c:pt>
                <c:pt idx="4">
                  <c:v>4.0726512692370562</c:v>
                </c:pt>
                <c:pt idx="5">
                  <c:v>3.2370920228435303</c:v>
                </c:pt>
                <c:pt idx="6">
                  <c:v>4.0107790881931091</c:v>
                </c:pt>
                <c:pt idx="7">
                  <c:v>6.7548611193296804</c:v>
                </c:pt>
                <c:pt idx="8">
                  <c:v>6.693663236669785</c:v>
                </c:pt>
                <c:pt idx="9">
                  <c:v>6.2778798456733425</c:v>
                </c:pt>
                <c:pt idx="10">
                  <c:v>6.8909360011397274</c:v>
                </c:pt>
                <c:pt idx="11">
                  <c:v>8.559478479440001</c:v>
                </c:pt>
                <c:pt idx="12">
                  <c:v>10.379743144905513</c:v>
                </c:pt>
                <c:pt idx="13">
                  <c:v>10.975908978363554</c:v>
                </c:pt>
                <c:pt idx="14">
                  <c:v>9.685728766127168</c:v>
                </c:pt>
                <c:pt idx="15">
                  <c:v>12.107464460957274</c:v>
                </c:pt>
                <c:pt idx="16">
                  <c:v>8.044132370191754</c:v>
                </c:pt>
                <c:pt idx="17">
                  <c:v>8.7982853663997691</c:v>
                </c:pt>
                <c:pt idx="18">
                  <c:v>10.94941235050071</c:v>
                </c:pt>
                <c:pt idx="19">
                  <c:v>11.700860379337302</c:v>
                </c:pt>
                <c:pt idx="20">
                  <c:v>10.980566249276043</c:v>
                </c:pt>
                <c:pt idx="21">
                  <c:v>10.575551574794222</c:v>
                </c:pt>
                <c:pt idx="22">
                  <c:v>6.6340402867396033</c:v>
                </c:pt>
                <c:pt idx="23">
                  <c:v>5.234623730495656</c:v>
                </c:pt>
                <c:pt idx="24">
                  <c:v>6.2239548159750431</c:v>
                </c:pt>
                <c:pt idx="25">
                  <c:v>7.4720527393922067</c:v>
                </c:pt>
                <c:pt idx="26">
                  <c:v>6.3341857533555537</c:v>
                </c:pt>
                <c:pt idx="27">
                  <c:v>4.9837476813643953</c:v>
                </c:pt>
                <c:pt idx="28">
                  <c:v>7.7650841859141657</c:v>
                </c:pt>
                <c:pt idx="29">
                  <c:v>12.224075576470964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06-46DC-B1F9-C01E0FBD6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18454144"/>
        <c:axId val="118455680"/>
      </c:barChart>
      <c:catAx>
        <c:axId val="1184541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8455680"/>
        <c:crosses val="autoZero"/>
        <c:auto val="1"/>
        <c:lblAlgn val="ctr"/>
        <c:lblOffset val="100"/>
        <c:noMultiLvlLbl val="0"/>
      </c:catAx>
      <c:valAx>
        <c:axId val="118455680"/>
        <c:scaling>
          <c:orientation val="minMax"/>
          <c:max val="1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8454144"/>
        <c:crosses val="autoZero"/>
        <c:crossBetween val="between"/>
        <c:majorUnit val="2"/>
        <c:minorUnit val="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Energy Consumption / GDP (Current)</c:v>
                </c:pt>
              </c:strCache>
            </c:strRef>
          </c:tx>
          <c:spPr>
            <a:solidFill>
              <a:srgbClr val="009ED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0"/>
              <c:layout>
                <c:manualLayout>
                  <c:x val="1.4537732168728504E-3"/>
                  <c:y val="-2.985075211555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56-4668-93CE-2309CD69E3E4}"/>
                </c:ext>
              </c:extLst>
            </c:dLbl>
            <c:dLbl>
              <c:idx val="24"/>
              <c:layout>
                <c:manualLayout>
                  <c:x val="8.7226393012365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6-4668-93CE-2309CD69E3E4}"/>
                </c:ext>
              </c:extLst>
            </c:dLbl>
            <c:dLbl>
              <c:idx val="25"/>
              <c:layout>
                <c:manualLayout>
                  <c:x val="7.2688660843637188E-3"/>
                  <c:y val="-2.238806408666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56-4668-93CE-2309CD69E3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@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 formatCode="General">
                  <c:v>2554</c:v>
                </c:pt>
                <c:pt idx="19" formatCode="General">
                  <c:v>2555</c:v>
                </c:pt>
                <c:pt idx="20" formatCode="General">
                  <c:v>2556</c:v>
                </c:pt>
                <c:pt idx="21" formatCode="General">
                  <c:v>2557</c:v>
                </c:pt>
                <c:pt idx="22" formatCode="General">
                  <c:v>2558</c:v>
                </c:pt>
                <c:pt idx="23" formatCode="General">
                  <c:v>2559</c:v>
                </c:pt>
                <c:pt idx="24" formatCode="General">
                  <c:v>2560</c:v>
                </c:pt>
                <c:pt idx="25" formatCode="General">
                  <c:v>2561</c:v>
                </c:pt>
                <c:pt idx="26" formatCode="General">
                  <c:v>2562</c:v>
                </c:pt>
                <c:pt idx="27" formatCode="General">
                  <c:v>2563</c:v>
                </c:pt>
                <c:pt idx="28" formatCode="General">
                  <c:v>2564</c:v>
                </c:pt>
                <c:pt idx="29" formatCode="General">
                  <c:v>2565</c:v>
                </c:pt>
              </c:numCache>
            </c:numRef>
          </c:cat>
          <c:val>
            <c:numRef>
              <c:f>Sheet1!$B$2:$B$31</c:f>
              <c:numCache>
                <c:formatCode>0.0\ "%"</c:formatCode>
                <c:ptCount val="30"/>
                <c:pt idx="0">
                  <c:v>10.952188341714086</c:v>
                </c:pt>
                <c:pt idx="1">
                  <c:v>10.577066431016863</c:v>
                </c:pt>
                <c:pt idx="2">
                  <c:v>10.786255723027972</c:v>
                </c:pt>
                <c:pt idx="3">
                  <c:v>11.431306859828394</c:v>
                </c:pt>
                <c:pt idx="4">
                  <c:v>12.326793777904212</c:v>
                </c:pt>
                <c:pt idx="5">
                  <c:v>11.83837670555455</c:v>
                </c:pt>
                <c:pt idx="6">
                  <c:v>11.592578442241166</c:v>
                </c:pt>
                <c:pt idx="7">
                  <c:v>13.615337428153266</c:v>
                </c:pt>
                <c:pt idx="8">
                  <c:v>14.082755846585595</c:v>
                </c:pt>
                <c:pt idx="9">
                  <c:v>13.722236280630481</c:v>
                </c:pt>
                <c:pt idx="10">
                  <c:v>14.016173048612544</c:v>
                </c:pt>
                <c:pt idx="11">
                  <c:v>14.733137003399349</c:v>
                </c:pt>
                <c:pt idx="12">
                  <c:v>16.302358291712686</c:v>
                </c:pt>
                <c:pt idx="13">
                  <c:v>17.241342326298952</c:v>
                </c:pt>
                <c:pt idx="14">
                  <c:v>16.644713154038541</c:v>
                </c:pt>
                <c:pt idx="15">
                  <c:v>17.288408384525283</c:v>
                </c:pt>
                <c:pt idx="16">
                  <c:v>16.445848134370465</c:v>
                </c:pt>
                <c:pt idx="17">
                  <c:v>16.742453373105828</c:v>
                </c:pt>
                <c:pt idx="18">
                  <c:v>17.181492556321757</c:v>
                </c:pt>
                <c:pt idx="19">
                  <c:v>17.393791867829158</c:v>
                </c:pt>
                <c:pt idx="20">
                  <c:v>17.211662882999512</c:v>
                </c:pt>
                <c:pt idx="21">
                  <c:v>17.229606282548389</c:v>
                </c:pt>
                <c:pt idx="22">
                  <c:v>15.086815711886656</c:v>
                </c:pt>
                <c:pt idx="23">
                  <c:v>13.359592031439979</c:v>
                </c:pt>
                <c:pt idx="24">
                  <c:v>13.427286802086172</c:v>
                </c:pt>
                <c:pt idx="25">
                  <c:v>13.831375882990274</c:v>
                </c:pt>
                <c:pt idx="26">
                  <c:v>13.101258972465789</c:v>
                </c:pt>
                <c:pt idx="27">
                  <c:v>11.546920245320429</c:v>
                </c:pt>
                <c:pt idx="28">
                  <c:v>12.156011158808901</c:v>
                </c:pt>
                <c:pt idx="29">
                  <c:v>14.645481654902227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56-4668-93CE-2309CD69E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33677056"/>
        <c:axId val="133678592"/>
      </c:barChart>
      <c:catAx>
        <c:axId val="1336770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3678592"/>
        <c:crosses val="autoZero"/>
        <c:auto val="1"/>
        <c:lblAlgn val="ctr"/>
        <c:lblOffset val="100"/>
        <c:noMultiLvlLbl val="0"/>
      </c:catAx>
      <c:valAx>
        <c:axId val="133678592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3677056"/>
        <c:crosses val="autoZero"/>
        <c:crossBetween val="between"/>
        <c:majorUnit val="2"/>
        <c:minorUnit val="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27485380116955E-2"/>
          <c:y val="4.2801556420233464E-2"/>
          <c:w val="0.92514619883040938"/>
          <c:h val="0.81088805663663954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นำเข้าสินค้าอื่นๆ</c:v>
                </c:pt>
              </c:strCache>
            </c:strRef>
          </c:tx>
          <c:spPr>
            <a:solidFill>
              <a:srgbClr val="339966"/>
            </a:solidFill>
            <a:ln w="28187">
              <a:noFill/>
            </a:ln>
          </c:spPr>
          <c:invertIfNegative val="0"/>
          <c:cat>
            <c:numRef>
              <c:f>Sheet1!$B$1:$AE$1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Sheet1!$B$4:$AE$4</c:f>
              <c:numCache>
                <c:formatCode>0</c:formatCode>
                <c:ptCount val="30"/>
                <c:pt idx="0">
                  <c:v>1077.3023999999998</c:v>
                </c:pt>
                <c:pt idx="1">
                  <c:v>1279.1107999999999</c:v>
                </c:pt>
                <c:pt idx="2">
                  <c:v>1652.0925999999999</c:v>
                </c:pt>
                <c:pt idx="3">
                  <c:v>1669.8028999999999</c:v>
                </c:pt>
                <c:pt idx="4">
                  <c:v>1732.4455</c:v>
                </c:pt>
                <c:pt idx="5">
                  <c:v>1621.8764999999999</c:v>
                </c:pt>
                <c:pt idx="6">
                  <c:v>1715.2805000000001</c:v>
                </c:pt>
                <c:pt idx="7">
                  <c:v>2151.6806999999999</c:v>
                </c:pt>
                <c:pt idx="8">
                  <c:v>2394.5637000000002</c:v>
                </c:pt>
                <c:pt idx="9">
                  <c:v>2412.6327000000001</c:v>
                </c:pt>
                <c:pt idx="10">
                  <c:v>2703.4589000000001</c:v>
                </c:pt>
                <c:pt idx="11">
                  <c:v>3205.8199</c:v>
                </c:pt>
                <c:pt idx="12">
                  <c:v>3963.6638000000003</c:v>
                </c:pt>
                <c:pt idx="13">
                  <c:v>4020.8733999999999</c:v>
                </c:pt>
                <c:pt idx="14">
                  <c:v>3991.0841999999993</c:v>
                </c:pt>
                <c:pt idx="15">
                  <c:v>4787.2168999999994</c:v>
                </c:pt>
                <c:pt idx="16">
                  <c:v>3825.0237999999995</c:v>
                </c:pt>
                <c:pt idx="17">
                  <c:v>4905.6590000000006</c:v>
                </c:pt>
                <c:pt idx="18">
                  <c:v>5744.6797999999999</c:v>
                </c:pt>
                <c:pt idx="19">
                  <c:v>6340.2148999999999</c:v>
                </c:pt>
                <c:pt idx="20">
                  <c:v>6239.1923000000006</c:v>
                </c:pt>
                <c:pt idx="21">
                  <c:v>6004.7227999999996</c:v>
                </c:pt>
                <c:pt idx="22">
                  <c:v>5994.3320000000003</c:v>
                </c:pt>
                <c:pt idx="23">
                  <c:v>6140.9706000000006</c:v>
                </c:pt>
                <c:pt idx="24">
                  <c:v>6665.8927999999996</c:v>
                </c:pt>
                <c:pt idx="25">
                  <c:v>6888.3253999999997</c:v>
                </c:pt>
                <c:pt idx="26">
                  <c:v>6382.5086000000001</c:v>
                </c:pt>
                <c:pt idx="27">
                  <c:v>5744.0478000000003</c:v>
                </c:pt>
                <c:pt idx="28">
                  <c:v>7336.8999000000003</c:v>
                </c:pt>
                <c:pt idx="29">
                  <c:v>8588.706900000001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D-44DD-AA36-22FAA823460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นำเข้าน้ำมัน</c:v>
                </c:pt>
              </c:strCache>
            </c:strRef>
          </c:tx>
          <c:spPr>
            <a:solidFill>
              <a:srgbClr val="FF6600"/>
            </a:solidFill>
            <a:ln w="28187">
              <a:noFill/>
            </a:ln>
          </c:spPr>
          <c:invertIfNegative val="0"/>
          <c:cat>
            <c:numRef>
              <c:f>Sheet1!$B$1:$AE$1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Sheet1!$B$5:$AE$5</c:f>
              <c:numCache>
                <c:formatCode>0</c:formatCode>
                <c:ptCount val="30"/>
                <c:pt idx="0">
                  <c:v>88.278199999999998</c:v>
                </c:pt>
                <c:pt idx="1">
                  <c:v>88.201400000000007</c:v>
                </c:pt>
                <c:pt idx="2">
                  <c:v>109.3245</c:v>
                </c:pt>
                <c:pt idx="3">
                  <c:v>159.0378</c:v>
                </c:pt>
                <c:pt idx="4">
                  <c:v>187.31729999999999</c:v>
                </c:pt>
                <c:pt idx="5">
                  <c:v>147.63830000000002</c:v>
                </c:pt>
                <c:pt idx="6">
                  <c:v>184.75480000000002</c:v>
                </c:pt>
                <c:pt idx="7">
                  <c:v>324.8895</c:v>
                </c:pt>
                <c:pt idx="8">
                  <c:v>315.04089999999997</c:v>
                </c:pt>
                <c:pt idx="9">
                  <c:v>314.80649999999997</c:v>
                </c:pt>
                <c:pt idx="10">
                  <c:v>379.22520000000003</c:v>
                </c:pt>
                <c:pt idx="11">
                  <c:v>531.30439999999999</c:v>
                </c:pt>
                <c:pt idx="12">
                  <c:v>705.01840000000004</c:v>
                </c:pt>
                <c:pt idx="13">
                  <c:v>817.04290000000003</c:v>
                </c:pt>
                <c:pt idx="14">
                  <c:v>766.46469999999999</c:v>
                </c:pt>
                <c:pt idx="15">
                  <c:v>1043.7302999999999</c:v>
                </c:pt>
                <c:pt idx="16">
                  <c:v>652.2423</c:v>
                </c:pt>
                <c:pt idx="17">
                  <c:v>818.98039999999992</c:v>
                </c:pt>
                <c:pt idx="18">
                  <c:v>1073.4485999999999</c:v>
                </c:pt>
                <c:pt idx="19">
                  <c:v>1243.5072</c:v>
                </c:pt>
                <c:pt idx="20">
                  <c:v>1211.2430999999999</c:v>
                </c:pt>
                <c:pt idx="21">
                  <c:v>1181.9728</c:v>
                </c:pt>
                <c:pt idx="22">
                  <c:v>692.35970000000009</c:v>
                </c:pt>
                <c:pt idx="23">
                  <c:v>586.803</c:v>
                </c:pt>
                <c:pt idx="24">
                  <c:v>751.23720000000003</c:v>
                </c:pt>
                <c:pt idx="25">
                  <c:v>979.15139999999997</c:v>
                </c:pt>
                <c:pt idx="26">
                  <c:v>827.38490000000002</c:v>
                </c:pt>
                <c:pt idx="27">
                  <c:v>562.66160000000002</c:v>
                </c:pt>
                <c:pt idx="28">
                  <c:v>976.34979999999996</c:v>
                </c:pt>
                <c:pt idx="29">
                  <c:v>1565.4403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D-44DD-AA36-22FAA823460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นำเข้าพลังงานอื่นๆ</c:v>
                </c:pt>
              </c:strCache>
            </c:strRef>
          </c:tx>
          <c:spPr>
            <a:solidFill>
              <a:srgbClr val="FFCC00"/>
            </a:solidFill>
            <a:ln w="28187">
              <a:noFill/>
            </a:ln>
          </c:spPr>
          <c:invertIfNegative val="0"/>
          <c:cat>
            <c:numRef>
              <c:f>Sheet1!$B$1:$AE$1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Sheet1!$B$6:$AE$6</c:f>
              <c:numCache>
                <c:formatCode>0</c:formatCode>
                <c:ptCount val="30"/>
                <c:pt idx="0">
                  <c:v>1.0194000000000001</c:v>
                </c:pt>
                <c:pt idx="1">
                  <c:v>1.7278</c:v>
                </c:pt>
                <c:pt idx="2">
                  <c:v>2.1728999999999998</c:v>
                </c:pt>
                <c:pt idx="3">
                  <c:v>3.9792999999999998</c:v>
                </c:pt>
                <c:pt idx="4">
                  <c:v>4.5171999999999999</c:v>
                </c:pt>
                <c:pt idx="5">
                  <c:v>4.5551999999999992</c:v>
                </c:pt>
                <c:pt idx="6">
                  <c:v>7.3546999999999993</c:v>
                </c:pt>
                <c:pt idx="7">
                  <c:v>17.569800000000001</c:v>
                </c:pt>
                <c:pt idx="8">
                  <c:v>42.735400000000006</c:v>
                </c:pt>
                <c:pt idx="9">
                  <c:v>47.400799999999997</c:v>
                </c:pt>
                <c:pt idx="10">
                  <c:v>56.095899999999993</c:v>
                </c:pt>
                <c:pt idx="11">
                  <c:v>63.945700000000002</c:v>
                </c:pt>
                <c:pt idx="12">
                  <c:v>85.337800000000001</c:v>
                </c:pt>
                <c:pt idx="13">
                  <c:v>105.00370000000001</c:v>
                </c:pt>
                <c:pt idx="14">
                  <c:v>112.64110000000001</c:v>
                </c:pt>
                <c:pt idx="15">
                  <c:v>131.53280000000001</c:v>
                </c:pt>
                <c:pt idx="16">
                  <c:v>124.71390000000001</c:v>
                </c:pt>
                <c:pt idx="17">
                  <c:v>131.95060000000001</c:v>
                </c:pt>
                <c:pt idx="18">
                  <c:v>164.59160000000003</c:v>
                </c:pt>
                <c:pt idx="19">
                  <c:v>202.40790000000001</c:v>
                </c:pt>
                <c:pt idx="20">
                  <c:v>206.91460000000001</c:v>
                </c:pt>
                <c:pt idx="21">
                  <c:v>217.20440000000002</c:v>
                </c:pt>
                <c:pt idx="22">
                  <c:v>219.38830000000002</c:v>
                </c:pt>
                <c:pt idx="23">
                  <c:v>176.94640000000001</c:v>
                </c:pt>
                <c:pt idx="24">
                  <c:v>212.76999999999998</c:v>
                </c:pt>
                <c:pt idx="25">
                  <c:v>244.2732</c:v>
                </c:pt>
                <c:pt idx="26">
                  <c:v>242.40649999999999</c:v>
                </c:pt>
                <c:pt idx="27">
                  <c:v>217.85060000000001</c:v>
                </c:pt>
                <c:pt idx="28">
                  <c:v>279.00029999999998</c:v>
                </c:pt>
                <c:pt idx="29">
                  <c:v>557.55280000000005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1D-44DD-AA36-22FAA8234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35275264"/>
        <c:axId val="135277184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ส่งออกน้ำมันและเชื้อเพลิง</c:v>
                </c:pt>
              </c:strCache>
            </c:strRef>
          </c:tx>
          <c:spPr>
            <a:ln w="28187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Sheet1!$B$2:$AE$2</c:f>
              <c:numCache>
                <c:formatCode>0</c:formatCode>
                <c:ptCount val="30"/>
                <c:pt idx="0">
                  <c:v>9.6389999999999993</c:v>
                </c:pt>
                <c:pt idx="1">
                  <c:v>8.5120000000000005</c:v>
                </c:pt>
                <c:pt idx="2">
                  <c:v>9.9990100000000002</c:v>
                </c:pt>
                <c:pt idx="3">
                  <c:v>23.167580000000001</c:v>
                </c:pt>
                <c:pt idx="4">
                  <c:v>42.32349</c:v>
                </c:pt>
                <c:pt idx="5">
                  <c:v>34.377040000000001</c:v>
                </c:pt>
                <c:pt idx="6">
                  <c:v>40.310310000000001</c:v>
                </c:pt>
                <c:pt idx="7">
                  <c:v>88.353819999999999</c:v>
                </c:pt>
                <c:pt idx="8">
                  <c:v>80.394729999999996</c:v>
                </c:pt>
                <c:pt idx="9">
                  <c:v>77.907529999999994</c:v>
                </c:pt>
                <c:pt idx="10">
                  <c:v>88.017409999999998</c:v>
                </c:pt>
                <c:pt idx="11">
                  <c:v>136.69718</c:v>
                </c:pt>
                <c:pt idx="12">
                  <c:v>192.03781000000001</c:v>
                </c:pt>
                <c:pt idx="13">
                  <c:v>247.24797000000001</c:v>
                </c:pt>
                <c:pt idx="14">
                  <c:v>235.22514000000001</c:v>
                </c:pt>
                <c:pt idx="15">
                  <c:v>375.95506</c:v>
                </c:pt>
                <c:pt idx="16">
                  <c:v>264.87968000000001</c:v>
                </c:pt>
                <c:pt idx="17">
                  <c:v>304.44076999999999</c:v>
                </c:pt>
                <c:pt idx="18">
                  <c:v>386.94864000000001</c:v>
                </c:pt>
                <c:pt idx="19">
                  <c:v>460.77692999999999</c:v>
                </c:pt>
                <c:pt idx="20">
                  <c:v>430.83715999999998</c:v>
                </c:pt>
                <c:pt idx="21">
                  <c:v>384.54307</c:v>
                </c:pt>
                <c:pt idx="22">
                  <c:v>283.65947999999997</c:v>
                </c:pt>
                <c:pt idx="23">
                  <c:v>218.50415000000001</c:v>
                </c:pt>
                <c:pt idx="24">
                  <c:v>278.29133000000002</c:v>
                </c:pt>
                <c:pt idx="25">
                  <c:v>341.71290999999997</c:v>
                </c:pt>
                <c:pt idx="26">
                  <c:v>262.27151000000003</c:v>
                </c:pt>
                <c:pt idx="27">
                  <c:v>189.92551999999998</c:v>
                </c:pt>
                <c:pt idx="28">
                  <c:v>307.92190999999997</c:v>
                </c:pt>
                <c:pt idx="29">
                  <c:v>385.40214000000003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1D-44DD-AA36-22FAA82346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ส่งออกสินค้า</c:v>
                </c:pt>
              </c:strCache>
            </c:strRef>
          </c:tx>
          <c:spPr>
            <a:ln w="28187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Sheet1!$B$1:$AE$1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Sheet1!$B$3:$AE$3</c:f>
              <c:numCache>
                <c:formatCode>0</c:formatCode>
                <c:ptCount val="30"/>
                <c:pt idx="0">
                  <c:v>935.86</c:v>
                </c:pt>
                <c:pt idx="1">
                  <c:v>1137.5999999999999</c:v>
                </c:pt>
                <c:pt idx="2">
                  <c:v>1406.31</c:v>
                </c:pt>
                <c:pt idx="3">
                  <c:v>1412.11</c:v>
                </c:pt>
                <c:pt idx="4">
                  <c:v>1806.7</c:v>
                </c:pt>
                <c:pt idx="5">
                  <c:v>2248.3200000000002</c:v>
                </c:pt>
                <c:pt idx="6">
                  <c:v>2215.1799999999998</c:v>
                </c:pt>
                <c:pt idx="7">
                  <c:v>2773.83</c:v>
                </c:pt>
                <c:pt idx="8">
                  <c:v>2884.7</c:v>
                </c:pt>
                <c:pt idx="9">
                  <c:v>2923.94</c:v>
                </c:pt>
                <c:pt idx="10">
                  <c:v>3325.63</c:v>
                </c:pt>
                <c:pt idx="11">
                  <c:v>3873.69</c:v>
                </c:pt>
                <c:pt idx="12">
                  <c:v>4438.6899999999996</c:v>
                </c:pt>
                <c:pt idx="13">
                  <c:v>4937.37</c:v>
                </c:pt>
                <c:pt idx="14">
                  <c:v>5302.12</c:v>
                </c:pt>
                <c:pt idx="15">
                  <c:v>5851.37</c:v>
                </c:pt>
                <c:pt idx="16">
                  <c:v>5194.6000000000004</c:v>
                </c:pt>
                <c:pt idx="17">
                  <c:v>6113.34</c:v>
                </c:pt>
                <c:pt idx="18">
                  <c:v>6707.99</c:v>
                </c:pt>
                <c:pt idx="19">
                  <c:v>7078.42</c:v>
                </c:pt>
                <c:pt idx="20">
                  <c:v>6909.74</c:v>
                </c:pt>
                <c:pt idx="21">
                  <c:v>7313.07</c:v>
                </c:pt>
                <c:pt idx="22">
                  <c:v>7227.16</c:v>
                </c:pt>
                <c:pt idx="23">
                  <c:v>7548.57</c:v>
                </c:pt>
                <c:pt idx="24">
                  <c:v>8008.37</c:v>
                </c:pt>
                <c:pt idx="25">
                  <c:v>8081.57</c:v>
                </c:pt>
                <c:pt idx="26">
                  <c:v>7624.44</c:v>
                </c:pt>
                <c:pt idx="27">
                  <c:v>7176.09</c:v>
                </c:pt>
                <c:pt idx="28">
                  <c:v>8546.32</c:v>
                </c:pt>
                <c:pt idx="29">
                  <c:v>9947.6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F1D-44DD-AA36-22FAA8234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75264"/>
        <c:axId val="135277184"/>
      </c:lineChart>
      <c:catAx>
        <c:axId val="1352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352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2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5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35275264"/>
        <c:crosses val="autoZero"/>
        <c:crossBetween val="between"/>
      </c:valAx>
      <c:spPr>
        <a:noFill/>
        <a:ln w="28187">
          <a:noFill/>
        </a:ln>
      </c:spPr>
    </c:plotArea>
    <c:legend>
      <c:legendPos val="b"/>
      <c:layout>
        <c:manualLayout>
          <c:xMode val="edge"/>
          <c:yMode val="edge"/>
          <c:x val="0.12748538011695906"/>
          <c:y val="0.94747081712062253"/>
          <c:w val="0.79649122807017547"/>
          <c:h val="4.6692607003891051E-2"/>
        </c:manualLayout>
      </c:layout>
      <c:overlay val="0"/>
      <c:spPr>
        <a:noFill/>
        <a:ln w="3523">
          <a:solidFill>
            <a:schemeClr val="tx1"/>
          </a:solidFill>
          <a:prstDash val="solid"/>
        </a:ln>
      </c:spPr>
      <c:txPr>
        <a:bodyPr/>
        <a:lstStyle/>
        <a:p>
          <a:pPr>
            <a:defRPr sz="1021" b="1" i="0" u="none" strike="noStrike" baseline="0">
              <a:solidFill>
                <a:srgbClr val="0000FF"/>
              </a:solidFill>
              <a:latin typeface="Arial"/>
              <a:ea typeface="Arial"/>
              <a:cs typeface="Arial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2882088231898E-2"/>
          <c:y val="2.8476324769131658E-2"/>
          <c:w val="0.91443674644180417"/>
          <c:h val="0.9330970997565518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rgbClr val="FF8029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-2.238806408666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A-41CB-BC05-031C26E55FB2}"/>
                </c:ext>
              </c:extLst>
            </c:dLbl>
            <c:dLbl>
              <c:idx val="12"/>
              <c:layout>
                <c:manualLayout>
                  <c:x val="0"/>
                  <c:y val="-0.11442788310962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A-41CB-BC05-031C26E55FB2}"/>
                </c:ext>
              </c:extLst>
            </c:dLbl>
            <c:dLbl>
              <c:idx val="25"/>
              <c:layout>
                <c:manualLayout>
                  <c:x val="1.4537732168728504E-3"/>
                  <c:y val="-7.71144429651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A-41CB-BC05-031C26E55F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Sheet1!$A$2:$A$30</c:f>
              <c:numCache>
                <c:formatCode>@</c:formatCode>
                <c:ptCount val="29"/>
                <c:pt idx="0">
                  <c:v>2537</c:v>
                </c:pt>
                <c:pt idx="1">
                  <c:v>2538</c:v>
                </c:pt>
                <c:pt idx="2">
                  <c:v>2539</c:v>
                </c:pt>
                <c:pt idx="3">
                  <c:v>2540</c:v>
                </c:pt>
                <c:pt idx="4">
                  <c:v>2541</c:v>
                </c:pt>
                <c:pt idx="5">
                  <c:v>2542</c:v>
                </c:pt>
                <c:pt idx="6">
                  <c:v>2543</c:v>
                </c:pt>
                <c:pt idx="7">
                  <c:v>2544</c:v>
                </c:pt>
                <c:pt idx="8">
                  <c:v>2545</c:v>
                </c:pt>
                <c:pt idx="9">
                  <c:v>2546</c:v>
                </c:pt>
                <c:pt idx="10">
                  <c:v>2547</c:v>
                </c:pt>
                <c:pt idx="11">
                  <c:v>2548</c:v>
                </c:pt>
                <c:pt idx="12">
                  <c:v>2549</c:v>
                </c:pt>
                <c:pt idx="13">
                  <c:v>2550</c:v>
                </c:pt>
                <c:pt idx="14">
                  <c:v>2551</c:v>
                </c:pt>
                <c:pt idx="15">
                  <c:v>2552</c:v>
                </c:pt>
                <c:pt idx="16">
                  <c:v>2553</c:v>
                </c:pt>
                <c:pt idx="17">
                  <c:v>2554</c:v>
                </c:pt>
                <c:pt idx="18" formatCode="General">
                  <c:v>2555</c:v>
                </c:pt>
                <c:pt idx="19" formatCode="General">
                  <c:v>2556</c:v>
                </c:pt>
                <c:pt idx="20" formatCode="General">
                  <c:v>2557</c:v>
                </c:pt>
                <c:pt idx="21" formatCode="General">
                  <c:v>2558</c:v>
                </c:pt>
                <c:pt idx="22" formatCode="General">
                  <c:v>2559</c:v>
                </c:pt>
                <c:pt idx="23" formatCode="General">
                  <c:v>2560</c:v>
                </c:pt>
                <c:pt idx="24" formatCode="General">
                  <c:v>2561</c:v>
                </c:pt>
                <c:pt idx="25" formatCode="General">
                  <c:v>2562</c:v>
                </c:pt>
                <c:pt idx="26" formatCode="General">
                  <c:v>2563</c:v>
                </c:pt>
                <c:pt idx="27" formatCode="General">
                  <c:v>2564</c:v>
                </c:pt>
                <c:pt idx="28" formatCode="General">
                  <c:v>2565</c:v>
                </c:pt>
              </c:numCache>
            </c:numRef>
          </c:cat>
          <c:val>
            <c:numRef>
              <c:f>Sheet1!$B$2:$B$30</c:f>
              <c:numCache>
                <c:formatCode>#,##0.00_ ;\-#,##0.00\ </c:formatCode>
                <c:ptCount val="29"/>
                <c:pt idx="0">
                  <c:v>1.1081145664756287</c:v>
                </c:pt>
                <c:pt idx="1">
                  <c:v>1.3778565806284773</c:v>
                </c:pt>
                <c:pt idx="2">
                  <c:v>1.5135329726171771</c:v>
                </c:pt>
                <c:pt idx="3">
                  <c:v>-1.0073195250712665</c:v>
                </c:pt>
                <c:pt idx="4">
                  <c:v>1.2211501740088335</c:v>
                </c:pt>
                <c:pt idx="5">
                  <c:v>0.8168937132707782</c:v>
                </c:pt>
                <c:pt idx="6">
                  <c:v>9.5771915413603054E-2</c:v>
                </c:pt>
                <c:pt idx="7">
                  <c:v>0.67023846863024195</c:v>
                </c:pt>
                <c:pt idx="8">
                  <c:v>1.2366291328500587</c:v>
                </c:pt>
                <c:pt idx="9">
                  <c:v>0.90308606806441027</c:v>
                </c:pt>
                <c:pt idx="10">
                  <c:v>1.5098544809007388</c:v>
                </c:pt>
                <c:pt idx="11">
                  <c:v>0.51704668632538908</c:v>
                </c:pt>
                <c:pt idx="12">
                  <c:v>-2.826922567801643E-2</c:v>
                </c:pt>
                <c:pt idx="13">
                  <c:v>0.91357928419540468</c:v>
                </c:pt>
                <c:pt idx="14">
                  <c:v>1.2307679225938466</c:v>
                </c:pt>
                <c:pt idx="15">
                  <c:v>-3.8165898995413965</c:v>
                </c:pt>
                <c:pt idx="16">
                  <c:v>0.70817233997194173</c:v>
                </c:pt>
                <c:pt idx="17">
                  <c:v>3.4804339281500916</c:v>
                </c:pt>
                <c:pt idx="18">
                  <c:v>0.68585107054494021</c:v>
                </c:pt>
                <c:pt idx="19">
                  <c:v>0.79135177488867192</c:v>
                </c:pt>
                <c:pt idx="20">
                  <c:v>3.501972138540645</c:v>
                </c:pt>
                <c:pt idx="21">
                  <c:v>0.80002749836977716</c:v>
                </c:pt>
                <c:pt idx="22">
                  <c:v>0.27307929856456714</c:v>
                </c:pt>
                <c:pt idx="23">
                  <c:v>0.41469983736278387</c:v>
                </c:pt>
                <c:pt idx="24">
                  <c:v>0.72089312702731612</c:v>
                </c:pt>
                <c:pt idx="25">
                  <c:v>-0.18490166314782755</c:v>
                </c:pt>
                <c:pt idx="26">
                  <c:v>1.5694414174853226</c:v>
                </c:pt>
                <c:pt idx="27">
                  <c:v>-2.7023754631611792</c:v>
                </c:pt>
                <c:pt idx="28">
                  <c:v>3.4149675204685224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9A-41CB-BC05-031C26E5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38094848"/>
        <c:axId val="138100736"/>
      </c:barChart>
      <c:catAx>
        <c:axId val="1380948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8100736"/>
        <c:crosses val="autoZero"/>
        <c:auto val="1"/>
        <c:lblAlgn val="ctr"/>
        <c:lblOffset val="100"/>
        <c:noMultiLvlLbl val="0"/>
      </c:catAx>
      <c:valAx>
        <c:axId val="138100736"/>
        <c:scaling>
          <c:orientation val="minMax"/>
          <c:max val="6"/>
          <c:min val="-5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8094848"/>
        <c:crosses val="autoZero"/>
        <c:crossBetween val="between"/>
        <c:majorUnit val="1"/>
        <c:minorUnit val="0.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3067823213849E-2"/>
          <c:y val="3.0963887445427871E-2"/>
          <c:w val="0.91443674644180417"/>
          <c:h val="0.9330970997565518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EE เฉลี่ย 5 ปี</c:v>
                </c:pt>
              </c:strCache>
            </c:strRef>
          </c:tx>
          <c:spPr>
            <a:solidFill>
              <a:srgbClr val="FFC00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@</c:formatCode>
                <c:ptCount val="25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 formatCode="General">
                  <c:v>2559</c:v>
                </c:pt>
                <c:pt idx="19">
                  <c:v>2560</c:v>
                </c:pt>
                <c:pt idx="20" formatCode="General">
                  <c:v>2561</c:v>
                </c:pt>
                <c:pt idx="21" formatCode="General">
                  <c:v>2562</c:v>
                </c:pt>
                <c:pt idx="22" formatCode="General">
                  <c:v>2563</c:v>
                </c:pt>
                <c:pt idx="23" formatCode="General">
                  <c:v>2564</c:v>
                </c:pt>
                <c:pt idx="24" formatCode="General">
                  <c:v>2565</c:v>
                </c:pt>
              </c:numCache>
            </c:numRef>
          </c:cat>
          <c:val>
            <c:numRef>
              <c:f>Sheet1!$B$2:$B$26</c:f>
              <c:numCache>
                <c:formatCode>#,##0.00_ ;\-#,##0.00\ </c:formatCode>
                <c:ptCount val="25"/>
                <c:pt idx="0">
                  <c:v>1.99</c:v>
                </c:pt>
                <c:pt idx="1">
                  <c:v>2.21</c:v>
                </c:pt>
                <c:pt idx="2">
                  <c:v>1.46</c:v>
                </c:pt>
                <c:pt idx="3">
                  <c:v>-0.45</c:v>
                </c:pt>
                <c:pt idx="4">
                  <c:v>0.38</c:v>
                </c:pt>
                <c:pt idx="5">
                  <c:v>0.79</c:v>
                </c:pt>
                <c:pt idx="6">
                  <c:v>0.95</c:v>
                </c:pt>
                <c:pt idx="7">
                  <c:v>1.02</c:v>
                </c:pt>
                <c:pt idx="8">
                  <c:v>0.88</c:v>
                </c:pt>
                <c:pt idx="9">
                  <c:v>0.81</c:v>
                </c:pt>
                <c:pt idx="10">
                  <c:v>0.82</c:v>
                </c:pt>
                <c:pt idx="11">
                  <c:v>0.75</c:v>
                </c:pt>
                <c:pt idx="12">
                  <c:v>0.78991595348344612</c:v>
                </c:pt>
                <c:pt idx="13">
                  <c:v>1.2279833580815471</c:v>
                </c:pt>
                <c:pt idx="14">
                  <c:v>1.0965069929655433</c:v>
                </c:pt>
                <c:pt idx="15">
                  <c:v>1.0351099563098698</c:v>
                </c:pt>
                <c:pt idx="16">
                  <c:v>0.98380968704691685</c:v>
                </c:pt>
                <c:pt idx="17">
                  <c:v>1.0805554205452124</c:v>
                </c:pt>
                <c:pt idx="18">
                  <c:v>0.80210567099281205</c:v>
                </c:pt>
                <c:pt idx="19">
                  <c:v>0.74597067453866694</c:v>
                </c:pt>
                <c:pt idx="20">
                  <c:v>0.73175679776353475</c:v>
                </c:pt>
                <c:pt idx="21">
                  <c:v>0.45665171686473682</c:v>
                </c:pt>
                <c:pt idx="22">
                  <c:v>-0.63038934303146343</c:v>
                </c:pt>
                <c:pt idx="23">
                  <c:v>-1.7403513143876521</c:v>
                </c:pt>
                <c:pt idx="24">
                  <c:v>-0.74848505517952268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3-4B11-B15E-629C05E4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38121984"/>
        <c:axId val="138123520"/>
      </c:barChart>
      <c:catAx>
        <c:axId val="1381219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8123520"/>
        <c:crosses val="autoZero"/>
        <c:auto val="1"/>
        <c:lblAlgn val="ctr"/>
        <c:lblOffset val="100"/>
        <c:noMultiLvlLbl val="0"/>
      </c:catAx>
      <c:valAx>
        <c:axId val="138123520"/>
        <c:scaling>
          <c:orientation val="minMax"/>
          <c:max val="2.5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38121984"/>
        <c:crosses val="autoZero"/>
        <c:crossBetween val="between"/>
        <c:min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55971790241828E-2"/>
          <c:y val="3.101334942378561E-2"/>
          <c:w val="0.90176546871377106"/>
          <c:h val="0.72816763325736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</c:v>
                </c:pt>
              </c:strCache>
            </c:strRef>
          </c:tx>
          <c:spPr>
            <a:ln w="50800">
              <a:solidFill>
                <a:srgbClr val="CC0066"/>
              </a:solidFill>
            </a:ln>
          </c:spPr>
          <c:marker>
            <c:symbol val="circle"/>
            <c:size val="7"/>
            <c:spPr>
              <a:solidFill>
                <a:srgbClr val="CC0066"/>
              </a:solidFill>
              <a:ln w="38100">
                <a:solidFill>
                  <a:srgbClr val="CC0066"/>
                </a:solidFill>
              </a:ln>
            </c:spPr>
          </c:marker>
          <c:dLbls>
            <c:dLbl>
              <c:idx val="0"/>
              <c:layout>
                <c:manualLayout>
                  <c:x val="-2.522878449707117E-2"/>
                  <c:y val="5.8176160532181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A-4C4B-97C5-617BD43ED574}"/>
                </c:ext>
              </c:extLst>
            </c:dLbl>
            <c:dLbl>
              <c:idx val="1"/>
              <c:layout>
                <c:manualLayout>
                  <c:x val="2.1112589073406939E-3"/>
                  <c:y val="2.017742715662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A-4C4B-97C5-617BD43ED574}"/>
                </c:ext>
              </c:extLst>
            </c:dLbl>
            <c:dLbl>
              <c:idx val="2"/>
              <c:layout>
                <c:manualLayout>
                  <c:x val="3.6301502075857975E-3"/>
                  <c:y val="1.5110929373220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A-4C4B-97C5-617BD43ED574}"/>
                </c:ext>
              </c:extLst>
            </c:dLbl>
            <c:dLbl>
              <c:idx val="3"/>
              <c:layout>
                <c:manualLayout>
                  <c:x val="3.6301502075857975E-3"/>
                  <c:y val="-8.8563977001291554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A-4C4B-97C5-617BD43ED574}"/>
                </c:ext>
              </c:extLst>
            </c:dLbl>
            <c:dLbl>
              <c:idx val="5"/>
              <c:layout>
                <c:manualLayout>
                  <c:x val="-5.4831975938848237E-3"/>
                  <c:y val="-2.5421052894037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A-4C4B-97C5-617BD43ED574}"/>
                </c:ext>
              </c:extLst>
            </c:dLbl>
            <c:dLbl>
              <c:idx val="6"/>
              <c:layout>
                <c:manualLayout>
                  <c:x val="-3.9643062936397201E-3"/>
                  <c:y val="-8.8563977001268339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A-4C4B-97C5-617BD43ED574}"/>
                </c:ext>
              </c:extLst>
            </c:dLbl>
            <c:dLbl>
              <c:idx val="7"/>
              <c:layout>
                <c:manualLayout>
                  <c:x val="-6.4719958303443861E-2"/>
                  <c:y val="2.7777173831738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A-4C4B-97C5-617BD43ED574}"/>
                </c:ext>
              </c:extLst>
            </c:dLbl>
            <c:dLbl>
              <c:idx val="8"/>
              <c:layout>
                <c:manualLayout>
                  <c:x val="-3.7379914899032002E-2"/>
                  <c:y val="3.2843671615145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A-4C4B-97C5-617BD43ED574}"/>
                </c:ext>
              </c:extLst>
            </c:dLbl>
            <c:dLbl>
              <c:idx val="10"/>
              <c:layout>
                <c:manualLayout>
                  <c:x val="-2.6747675797316219E-2"/>
                  <c:y val="5.0576413857070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A-4C4B-97C5-617BD43ED574}"/>
                </c:ext>
              </c:extLst>
            </c:dLbl>
            <c:dLbl>
              <c:idx val="12"/>
              <c:layout>
                <c:manualLayout>
                  <c:x val="5.9236760709559038E-4"/>
                  <c:y val="-8.8563977001291554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A-4C4B-97C5-617BD43ED574}"/>
                </c:ext>
              </c:extLst>
            </c:dLbl>
            <c:dLbl>
              <c:idx val="13"/>
              <c:layout>
                <c:manualLayout>
                  <c:x val="-5.7125501802218349E-2"/>
                  <c:y val="2.524392494003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1A-4C4B-97C5-617BD43ED574}"/>
                </c:ext>
              </c:extLst>
            </c:dLbl>
            <c:dLbl>
              <c:idx val="14"/>
              <c:layout>
                <c:manualLayout>
                  <c:x val="-3.7379914899032002E-2"/>
                  <c:y val="4.044341829025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1A-4C4B-97C5-617BD43ED574}"/>
                </c:ext>
              </c:extLst>
            </c:dLbl>
            <c:dLbl>
              <c:idx val="15"/>
              <c:layout>
                <c:manualLayout>
                  <c:x val="-2.3709893196826069E-2"/>
                  <c:y val="5.0576413857070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1A-4C4B-97C5-617BD43ED574}"/>
                </c:ext>
              </c:extLst>
            </c:dLbl>
            <c:dLbl>
              <c:idx val="17"/>
              <c:layout>
                <c:manualLayout>
                  <c:x val="-3.1304349698051584E-2"/>
                  <c:y val="3.5376920506849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1A-4C4B-97C5-617BD43ED574}"/>
                </c:ext>
              </c:extLst>
            </c:dLbl>
            <c:dLbl>
              <c:idx val="19"/>
              <c:layout>
                <c:manualLayout>
                  <c:x val="-4.4974371400257521E-2"/>
                  <c:y val="3.0310422723442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1A-4C4B-97C5-617BD43ED574}"/>
                </c:ext>
              </c:extLst>
            </c:dLbl>
            <c:dLbl>
              <c:idx val="20"/>
              <c:layout>
                <c:manualLayout>
                  <c:x val="-2.8266567097561379E-2"/>
                  <c:y val="4.044341829025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1A-4C4B-97C5-617BD43ED574}"/>
                </c:ext>
              </c:extLst>
            </c:dLbl>
            <c:dLbl>
              <c:idx val="22"/>
              <c:layout>
                <c:manualLayout>
                  <c:x val="-5.6616374222285791E-3"/>
                  <c:y val="-1.934763854328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1A-4C4B-97C5-617BD43ED574}"/>
                </c:ext>
              </c:extLst>
            </c:dLbl>
            <c:dLbl>
              <c:idx val="23"/>
              <c:layout>
                <c:manualLayout>
                  <c:x val="-1.1558882392605304E-2"/>
                  <c:y val="-3.04875506774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1A-4C4B-97C5-617BD43ED574}"/>
                </c:ext>
              </c:extLst>
            </c:dLbl>
            <c:dLbl>
              <c:idx val="24"/>
              <c:layout>
                <c:manualLayout>
                  <c:x val="-6.0755652009803034E-3"/>
                  <c:y val="-2.5421052894037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1A-4C4B-97C5-617BD43ED574}"/>
                </c:ext>
              </c:extLst>
            </c:dLbl>
            <c:dLbl>
              <c:idx val="25"/>
              <c:layout>
                <c:manualLayout>
                  <c:x val="-6.2274662907789421E-2"/>
                  <c:y val="3.3850588182493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1A-4C4B-97C5-617BD43ED574}"/>
                </c:ext>
              </c:extLst>
            </c:dLbl>
            <c:dLbl>
              <c:idx val="26"/>
              <c:layout>
                <c:manualLayout>
                  <c:x val="-5.8822832930807097E-2"/>
                  <c:y val="2.118434372397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1A-4C4B-97C5-617BD43ED574}"/>
                </c:ext>
              </c:extLst>
            </c:dLbl>
            <c:dLbl>
              <c:idx val="27"/>
              <c:layout>
                <c:manualLayout>
                  <c:x val="-6.0626469900026424E-2"/>
                  <c:y val="1.1051348157161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1A-4C4B-97C5-617BD43ED574}"/>
                </c:ext>
              </c:extLst>
            </c:dLbl>
            <c:dLbl>
              <c:idx val="28"/>
              <c:layout>
                <c:manualLayout>
                  <c:x val="-4.2002627644697817E-2"/>
                  <c:y val="1.3584597048864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81A-4C4B-97C5-617BD43ED57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0066"/>
                    </a:solidFill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2536</c:v>
                </c:pt>
                <c:pt idx="1">
                  <c:v>2537</c:v>
                </c:pt>
                <c:pt idx="2">
                  <c:v>2538</c:v>
                </c:pt>
                <c:pt idx="3">
                  <c:v>2539</c:v>
                </c:pt>
                <c:pt idx="4">
                  <c:v>2540</c:v>
                </c:pt>
                <c:pt idx="5">
                  <c:v>2541</c:v>
                </c:pt>
                <c:pt idx="6">
                  <c:v>2542</c:v>
                </c:pt>
                <c:pt idx="7">
                  <c:v>2543</c:v>
                </c:pt>
                <c:pt idx="8">
                  <c:v>2544</c:v>
                </c:pt>
                <c:pt idx="9">
                  <c:v>2545</c:v>
                </c:pt>
                <c:pt idx="10">
                  <c:v>2546</c:v>
                </c:pt>
                <c:pt idx="11">
                  <c:v>2547</c:v>
                </c:pt>
                <c:pt idx="12">
                  <c:v>2548</c:v>
                </c:pt>
                <c:pt idx="13">
                  <c:v>2549</c:v>
                </c:pt>
                <c:pt idx="14">
                  <c:v>2550</c:v>
                </c:pt>
                <c:pt idx="15">
                  <c:v>2551</c:v>
                </c:pt>
                <c:pt idx="16">
                  <c:v>2552</c:v>
                </c:pt>
                <c:pt idx="17">
                  <c:v>2553</c:v>
                </c:pt>
                <c:pt idx="18">
                  <c:v>2554</c:v>
                </c:pt>
                <c:pt idx="19">
                  <c:v>2555</c:v>
                </c:pt>
                <c:pt idx="20">
                  <c:v>2556</c:v>
                </c:pt>
                <c:pt idx="21">
                  <c:v>2557</c:v>
                </c:pt>
                <c:pt idx="22">
                  <c:v>2558</c:v>
                </c:pt>
                <c:pt idx="23">
                  <c:v>2559</c:v>
                </c:pt>
                <c:pt idx="24">
                  <c:v>2560</c:v>
                </c:pt>
                <c:pt idx="25">
                  <c:v>2561</c:v>
                </c:pt>
                <c:pt idx="26">
                  <c:v>2562</c:v>
                </c:pt>
                <c:pt idx="27">
                  <c:v>2563</c:v>
                </c:pt>
                <c:pt idx="28">
                  <c:v>2564</c:v>
                </c:pt>
                <c:pt idx="29">
                  <c:v>2565</c:v>
                </c:pt>
              </c:numCache>
            </c:numRef>
          </c:cat>
          <c:val>
            <c:numRef>
              <c:f>Sheet1!$B$2:$B$31</c:f>
              <c:numCache>
                <c:formatCode>0.00</c:formatCode>
                <c:ptCount val="30"/>
                <c:pt idx="0">
                  <c:v>8.6279062803067479</c:v>
                </c:pt>
                <c:pt idx="1">
                  <c:v>8.6969783583394822</c:v>
                </c:pt>
                <c:pt idx="2">
                  <c:v>8.9437903442180513</c:v>
                </c:pt>
                <c:pt idx="3">
                  <c:v>9.1894849272504562</c:v>
                </c:pt>
                <c:pt idx="4">
                  <c:v>9.7117840204304997</c:v>
                </c:pt>
                <c:pt idx="5">
                  <c:v>9.5342731163974204</c:v>
                </c:pt>
                <c:pt idx="6">
                  <c:v>9.4579416214238989</c:v>
                </c:pt>
                <c:pt idx="7">
                  <c:v>9.093175598262782</c:v>
                </c:pt>
                <c:pt idx="8">
                  <c:v>8.9933325483500646</c:v>
                </c:pt>
                <c:pt idx="9">
                  <c:v>9.116608141320512</c:v>
                </c:pt>
                <c:pt idx="10">
                  <c:v>9.0573494147342419</c:v>
                </c:pt>
                <c:pt idx="11">
                  <c:v>9.3305970194665715</c:v>
                </c:pt>
                <c:pt idx="12">
                  <c:v>9.1494745633772787</c:v>
                </c:pt>
                <c:pt idx="13">
                  <c:v>8.7042101485362</c:v>
                </c:pt>
                <c:pt idx="14">
                  <c:v>8.6654335223509609</c:v>
                </c:pt>
                <c:pt idx="15">
                  <c:v>8.6993592239406361</c:v>
                </c:pt>
                <c:pt idx="16">
                  <c:v>8.9907535357105051</c:v>
                </c:pt>
                <c:pt idx="17">
                  <c:v>8.8073994496863364</c:v>
                </c:pt>
                <c:pt idx="18">
                  <c:v>8.989395847213757</c:v>
                </c:pt>
                <c:pt idx="19">
                  <c:v>8.7986688268800997</c:v>
                </c:pt>
                <c:pt idx="20">
                  <c:v>8.750627728657582</c:v>
                </c:pt>
                <c:pt idx="21">
                  <c:v>8.9640610011516362</c:v>
                </c:pt>
                <c:pt idx="22">
                  <c:v>8.9095898030400065</c:v>
                </c:pt>
                <c:pt idx="23">
                  <c:v>8.694496787430209</c:v>
                </c:pt>
                <c:pt idx="24">
                  <c:v>8.4904250424052155</c:v>
                </c:pt>
                <c:pt idx="25">
                  <c:v>8.3944065413503246</c:v>
                </c:pt>
                <c:pt idx="26">
                  <c:v>8.1884355608623576</c:v>
                </c:pt>
                <c:pt idx="27">
                  <c:v>7.8872698952856091</c:v>
                </c:pt>
                <c:pt idx="28">
                  <c:v>7.4579634528459167</c:v>
                </c:pt>
                <c:pt idx="29">
                  <c:v>7.9134774587610135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381A-4C4B-97C5-617BD43ED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84032"/>
        <c:axId val="138285824"/>
      </c:lineChart>
      <c:catAx>
        <c:axId val="1382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th-TH"/>
          </a:p>
        </c:txPr>
        <c:crossAx val="138285824"/>
        <c:crosses val="autoZero"/>
        <c:auto val="1"/>
        <c:lblAlgn val="ctr"/>
        <c:lblOffset val="100"/>
        <c:noMultiLvlLbl val="0"/>
      </c:catAx>
      <c:valAx>
        <c:axId val="138285824"/>
        <c:scaling>
          <c:orientation val="minMax"/>
          <c:max val="10"/>
          <c:min val="7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th-TH"/>
          </a:p>
        </c:txPr>
        <c:crossAx val="138284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9728442571985"/>
          <c:y val="6.9015512355091124E-2"/>
          <c:w val="0.71546709158652577"/>
          <c:h val="0.842422053442618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E8-44E1-86E5-2F842C5C0C89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E8-44E1-86E5-2F842C5C0C8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E8-44E1-86E5-2F842C5C0C8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E8-44E1-86E5-2F842C5C0C89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8-44E1-86E5-2F842C5C0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ผลิตไฟฟ้า</c:v>
                </c:pt>
                <c:pt idx="1">
                  <c:v>ขนส่ง</c:v>
                </c:pt>
                <c:pt idx="2">
                  <c:v>อุตสาหกรรม</c:v>
                </c:pt>
                <c:pt idx="3">
                  <c:v>อื่นๆ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6.3013599999999999</c:v>
                </c:pt>
                <c:pt idx="1">
                  <c:v>7.2511599999999996</c:v>
                </c:pt>
                <c:pt idx="2">
                  <c:v>5.3676700000000004</c:v>
                </c:pt>
                <c:pt idx="3">
                  <c:v>1.23102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E8-44E1-86E5-2F842C5C0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ผลิตไฟฟ้า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Sheet1!$B$2:$B$34</c:f>
              <c:numCache>
                <c:formatCode>General</c:formatCode>
                <c:ptCount val="1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</c:numCache>
            </c:numRef>
          </c:cat>
          <c:val>
            <c:numRef>
              <c:f>Sheet1!$C$2:$C$34</c:f>
              <c:numCache>
                <c:formatCode>#,##0</c:formatCode>
                <c:ptCount val="17"/>
                <c:pt idx="0">
                  <c:v>81.056939999999997</c:v>
                </c:pt>
                <c:pt idx="1">
                  <c:v>83.893149999999991</c:v>
                </c:pt>
                <c:pt idx="2">
                  <c:v>84.534170000000003</c:v>
                </c:pt>
                <c:pt idx="3">
                  <c:v>83.063500000000005</c:v>
                </c:pt>
                <c:pt idx="4">
                  <c:v>90.883440000000007</c:v>
                </c:pt>
                <c:pt idx="5">
                  <c:v>87.001670000000004</c:v>
                </c:pt>
                <c:pt idx="6">
                  <c:v>95.087810000000005</c:v>
                </c:pt>
                <c:pt idx="7">
                  <c:v>96.355070000000012</c:v>
                </c:pt>
                <c:pt idx="8">
                  <c:v>99.05377</c:v>
                </c:pt>
                <c:pt idx="9">
                  <c:v>97.53913</c:v>
                </c:pt>
                <c:pt idx="10">
                  <c:v>98.403940000000006</c:v>
                </c:pt>
                <c:pt idx="11">
                  <c:v>94.675960000000003</c:v>
                </c:pt>
                <c:pt idx="12">
                  <c:v>93.917490000000001</c:v>
                </c:pt>
                <c:pt idx="13">
                  <c:v>94.394739999999999</c:v>
                </c:pt>
                <c:pt idx="14">
                  <c:v>90.877669999999995</c:v>
                </c:pt>
                <c:pt idx="15">
                  <c:v>88.279309999999995</c:v>
                </c:pt>
                <c:pt idx="16">
                  <c:v>87.919839999999994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10-4741-B127-63F22B1E286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ขนส่ง</c:v>
                </c:pt>
              </c:strCache>
            </c:strRef>
          </c:tx>
          <c:spPr>
            <a:ln w="38100">
              <a:solidFill>
                <a:srgbClr val="FF7C80"/>
              </a:solidFill>
            </a:ln>
          </c:spPr>
          <c:marker>
            <c:symbol val="none"/>
          </c:marker>
          <c:cat>
            <c:numRef>
              <c:f>Sheet1!$B$2:$B$34</c:f>
              <c:numCache>
                <c:formatCode>General</c:formatCode>
                <c:ptCount val="1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</c:numCache>
            </c:numRef>
          </c:cat>
          <c:val>
            <c:numRef>
              <c:f>Sheet1!$D$2:$D$34</c:f>
              <c:numCache>
                <c:formatCode>#,##0</c:formatCode>
                <c:ptCount val="17"/>
                <c:pt idx="0">
                  <c:v>54.860579999999999</c:v>
                </c:pt>
                <c:pt idx="1">
                  <c:v>55.574779999999997</c:v>
                </c:pt>
                <c:pt idx="2">
                  <c:v>52.550940000000004</c:v>
                </c:pt>
                <c:pt idx="3">
                  <c:v>56.397790000000001</c:v>
                </c:pt>
                <c:pt idx="4">
                  <c:v>57.481730000000006</c:v>
                </c:pt>
                <c:pt idx="5">
                  <c:v>59.241459999999996</c:v>
                </c:pt>
                <c:pt idx="6">
                  <c:v>61.098219999999998</c:v>
                </c:pt>
                <c:pt idx="7">
                  <c:v>58.300760000000004</c:v>
                </c:pt>
                <c:pt idx="8">
                  <c:v>55.51108</c:v>
                </c:pt>
                <c:pt idx="9">
                  <c:v>61.281660000000002</c:v>
                </c:pt>
                <c:pt idx="10">
                  <c:v>66.230339999999998</c:v>
                </c:pt>
                <c:pt idx="11">
                  <c:v>73.633229999999998</c:v>
                </c:pt>
                <c:pt idx="12">
                  <c:v>75.138660000000002</c:v>
                </c:pt>
                <c:pt idx="13">
                  <c:v>71.494230000000002</c:v>
                </c:pt>
                <c:pt idx="14">
                  <c:v>74.585610000000003</c:v>
                </c:pt>
                <c:pt idx="15">
                  <c:v>69.056190000000001</c:v>
                </c:pt>
                <c:pt idx="16">
                  <c:v>79.572550000000007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10-4741-B127-63F22B1E286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Sheet1!$B$2:$B$34</c:f>
              <c:numCache>
                <c:formatCode>General</c:formatCode>
                <c:ptCount val="1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</c:numCache>
            </c:numRef>
          </c:cat>
          <c:val>
            <c:numRef>
              <c:f>Sheet1!$E$2:$E$34</c:f>
              <c:numCache>
                <c:formatCode>#,##0</c:formatCode>
                <c:ptCount val="17"/>
                <c:pt idx="0">
                  <c:v>41.087760000000003</c:v>
                </c:pt>
                <c:pt idx="1">
                  <c:v>44.181069999999998</c:v>
                </c:pt>
                <c:pt idx="2">
                  <c:v>48.831029999999998</c:v>
                </c:pt>
                <c:pt idx="3">
                  <c:v>50.897010000000002</c:v>
                </c:pt>
                <c:pt idx="4">
                  <c:v>53.482239999999997</c:v>
                </c:pt>
                <c:pt idx="5">
                  <c:v>58.351399999999998</c:v>
                </c:pt>
                <c:pt idx="6">
                  <c:v>63.50723</c:v>
                </c:pt>
                <c:pt idx="7">
                  <c:v>67.903999999999996</c:v>
                </c:pt>
                <c:pt idx="8">
                  <c:v>76.727800000000002</c:v>
                </c:pt>
                <c:pt idx="9">
                  <c:v>77.272080000000003</c:v>
                </c:pt>
                <c:pt idx="10">
                  <c:v>77.977699999999999</c:v>
                </c:pt>
                <c:pt idx="11">
                  <c:v>75.165600000000012</c:v>
                </c:pt>
                <c:pt idx="12">
                  <c:v>84</c:v>
                </c:pt>
                <c:pt idx="13">
                  <c:v>85</c:v>
                </c:pt>
                <c:pt idx="14">
                  <c:v>69.567320000000009</c:v>
                </c:pt>
                <c:pt idx="15">
                  <c:v>76.459670000000003</c:v>
                </c:pt>
                <c:pt idx="16">
                  <c:v>66.445599999999999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10-4741-B127-63F22B1E286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อื่นๆ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Sheet1!$B$2:$B$34</c:f>
              <c:numCache>
                <c:formatCode>General</c:formatCode>
                <c:ptCount val="17"/>
                <c:pt idx="0">
                  <c:v>2549</c:v>
                </c:pt>
                <c:pt idx="1">
                  <c:v>2550</c:v>
                </c:pt>
                <c:pt idx="2">
                  <c:v>2551</c:v>
                </c:pt>
                <c:pt idx="3">
                  <c:v>2552</c:v>
                </c:pt>
                <c:pt idx="4">
                  <c:v>2553</c:v>
                </c:pt>
                <c:pt idx="5">
                  <c:v>2554</c:v>
                </c:pt>
                <c:pt idx="6">
                  <c:v>2555</c:v>
                </c:pt>
                <c:pt idx="7">
                  <c:v>2556</c:v>
                </c:pt>
                <c:pt idx="8">
                  <c:v>2557</c:v>
                </c:pt>
                <c:pt idx="9">
                  <c:v>2558</c:v>
                </c:pt>
                <c:pt idx="10">
                  <c:v>2559</c:v>
                </c:pt>
                <c:pt idx="11">
                  <c:v>2560</c:v>
                </c:pt>
                <c:pt idx="12">
                  <c:v>2561</c:v>
                </c:pt>
                <c:pt idx="13">
                  <c:v>2562</c:v>
                </c:pt>
                <c:pt idx="14">
                  <c:v>2563</c:v>
                </c:pt>
                <c:pt idx="15">
                  <c:v>2564</c:v>
                </c:pt>
                <c:pt idx="16">
                  <c:v>2565</c:v>
                </c:pt>
              </c:numCache>
            </c:numRef>
          </c:cat>
          <c:val>
            <c:numRef>
              <c:f>Sheet1!$F$2:$F$34</c:f>
              <c:numCache>
                <c:formatCode>#,##0</c:formatCode>
                <c:ptCount val="17"/>
                <c:pt idx="0">
                  <c:v>16.22871</c:v>
                </c:pt>
                <c:pt idx="1">
                  <c:v>17.019169999999999</c:v>
                </c:pt>
                <c:pt idx="2">
                  <c:v>17.44267</c:v>
                </c:pt>
                <c:pt idx="3">
                  <c:v>17.912200000000002</c:v>
                </c:pt>
                <c:pt idx="4">
                  <c:v>18.779029999999999</c:v>
                </c:pt>
                <c:pt idx="5">
                  <c:v>19.883610000000001</c:v>
                </c:pt>
                <c:pt idx="6">
                  <c:v>21.427209999999999</c:v>
                </c:pt>
                <c:pt idx="7">
                  <c:v>19.805520000000001</c:v>
                </c:pt>
                <c:pt idx="8">
                  <c:v>19.194099999999999</c:v>
                </c:pt>
                <c:pt idx="9">
                  <c:v>18.76914</c:v>
                </c:pt>
                <c:pt idx="10">
                  <c:v>16.079639999999998</c:v>
                </c:pt>
                <c:pt idx="11">
                  <c:v>14.99555</c:v>
                </c:pt>
                <c:pt idx="12">
                  <c:v>15.89616</c:v>
                </c:pt>
                <c:pt idx="13">
                  <c:v>15.01131</c:v>
                </c:pt>
                <c:pt idx="14">
                  <c:v>13.460129999999999</c:v>
                </c:pt>
                <c:pt idx="15">
                  <c:v>13.1303</c:v>
                </c:pt>
                <c:pt idx="16">
                  <c:v>13.715909999999999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910-4741-B127-63F22B1E2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17376"/>
        <c:axId val="190118912"/>
      </c:lineChart>
      <c:catAx>
        <c:axId val="19011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90118912"/>
        <c:crosses val="autoZero"/>
        <c:auto val="1"/>
        <c:lblAlgn val="ctr"/>
        <c:lblOffset val="100"/>
        <c:tickLblSkip val="1"/>
        <c:noMultiLvlLbl val="0"/>
      </c:catAx>
      <c:valAx>
        <c:axId val="190118912"/>
        <c:scaling>
          <c:orientation val="minMax"/>
          <c:max val="1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901173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D09E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845</c:v>
                </c:pt>
                <c:pt idx="1">
                  <c:v>745</c:v>
                </c:pt>
                <c:pt idx="2">
                  <c:v>702</c:v>
                </c:pt>
                <c:pt idx="3">
                  <c:v>804.17603111999995</c:v>
                </c:pt>
                <c:pt idx="4">
                  <c:v>877.69844655999998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A4-490C-AFB4-7744AA199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2D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169</c:v>
                </c:pt>
                <c:pt idx="1">
                  <c:v>150</c:v>
                </c:pt>
                <c:pt idx="2">
                  <c:v>156</c:v>
                </c:pt>
                <c:pt idx="3">
                  <c:v>211.37684455000002</c:v>
                </c:pt>
                <c:pt idx="4">
                  <c:v>166.05166032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A4-490C-AFB4-7744AA199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ถ่านหิน</c:v>
                </c:pt>
              </c:strCache>
            </c:strRef>
          </c:tx>
          <c:spPr>
            <a:ln w="41275">
              <a:solidFill>
                <a:srgbClr val="FF781D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781D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170</c:v>
                </c:pt>
                <c:pt idx="1">
                  <c:v>192</c:v>
                </c:pt>
                <c:pt idx="2">
                  <c:v>225</c:v>
                </c:pt>
                <c:pt idx="3">
                  <c:v>165.08529424</c:v>
                </c:pt>
                <c:pt idx="4">
                  <c:v>145.39906572999999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4A4-490C-AFB4-7744AA1994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3.2718414899999999</c:v>
                </c:pt>
                <c:pt idx="4">
                  <c:v>1.1859427900000001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A4-490C-AFB4-7744AA1994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พลังน้ำ/ไฟฟ้านำเข้า</c:v>
                </c:pt>
              </c:strCache>
            </c:strRef>
          </c:tx>
          <c:spPr>
            <a:ln w="41275">
              <a:solidFill>
                <a:srgbClr val="0070C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chemeClr val="tx2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2566*</c:v>
                </c:pt>
              </c:strCache>
            </c:strRef>
          </c:cat>
          <c:val>
            <c:numRef>
              <c:f>Sheet1!$F$2:$F$6</c:f>
              <c:numCache>
                <c:formatCode>#,##0</c:formatCode>
                <c:ptCount val="5"/>
                <c:pt idx="0">
                  <c:v>329</c:v>
                </c:pt>
                <c:pt idx="1">
                  <c:v>318</c:v>
                </c:pt>
                <c:pt idx="2">
                  <c:v>329</c:v>
                </c:pt>
                <c:pt idx="3">
                  <c:v>336.40703155</c:v>
                </c:pt>
                <c:pt idx="4">
                  <c:v>285.32215102999999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4A4-490C-AFB4-7744AA199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447360"/>
        <c:axId val="230470016"/>
      </c:lineChart>
      <c:catAx>
        <c:axId val="23044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230470016"/>
        <c:crosses val="autoZero"/>
        <c:auto val="1"/>
        <c:lblAlgn val="ctr"/>
        <c:lblOffset val="100"/>
        <c:noMultiLvlLbl val="0"/>
      </c:catAx>
      <c:valAx>
        <c:axId val="230470016"/>
        <c:scaling>
          <c:orientation val="minMax"/>
          <c:max val="9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23044736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45580617393358E-2"/>
          <c:y val="4.6785425903196939E-2"/>
          <c:w val="0.90267993055663454"/>
          <c:h val="0.8096328703522581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990099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990099"/>
                </a:solidFill>
              </a:ln>
            </c:spPr>
          </c:marker>
          <c:cat>
            <c:strRef>
              <c:f>Sheet1!$A$2:$A$27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</c:v>
                </c:pt>
              </c:strCache>
            </c:strRef>
          </c:cat>
          <c:val>
            <c:numRef>
              <c:f>Sheet1!$B$2:$B$27</c:f>
              <c:numCache>
                <c:formatCode>#,##0.00;[Red]\-#,##0.00;\ </c:formatCode>
                <c:ptCount val="26"/>
                <c:pt idx="0">
                  <c:v>2.2536332759629492</c:v>
                </c:pt>
                <c:pt idx="1">
                  <c:v>2.1586056651743464</c:v>
                </c:pt>
                <c:pt idx="2">
                  <c:v>2.1575776097172619</c:v>
                </c:pt>
                <c:pt idx="3">
                  <c:v>2.1284063315914836</c:v>
                </c:pt>
                <c:pt idx="4">
                  <c:v>2.1267836954464951</c:v>
                </c:pt>
                <c:pt idx="5">
                  <c:v>2.1150805159332506</c:v>
                </c:pt>
                <c:pt idx="6">
                  <c:v>2.1214470677977211</c:v>
                </c:pt>
                <c:pt idx="7">
                  <c:v>2.0874227170686206</c:v>
                </c:pt>
                <c:pt idx="8">
                  <c:v>2.066144427843875</c:v>
                </c:pt>
                <c:pt idx="9">
                  <c:v>2.0503798157404174</c:v>
                </c:pt>
                <c:pt idx="10">
                  <c:v>2.0323557130344572</c:v>
                </c:pt>
                <c:pt idx="11">
                  <c:v>2.0320992774003872</c:v>
                </c:pt>
                <c:pt idx="12">
                  <c:v>1.9992182760422446</c:v>
                </c:pt>
                <c:pt idx="13">
                  <c:v>1.9984098794037986</c:v>
                </c:pt>
                <c:pt idx="14">
                  <c:v>2.0370363331206152</c:v>
                </c:pt>
                <c:pt idx="15">
                  <c:v>1.9651848225498414</c:v>
                </c:pt>
                <c:pt idx="16">
                  <c:v>1.9756546777000465</c:v>
                </c:pt>
                <c:pt idx="17">
                  <c:v>1.9950046431551605</c:v>
                </c:pt>
                <c:pt idx="18">
                  <c:v>1.9453838802306522</c:v>
                </c:pt>
                <c:pt idx="19">
                  <c:v>1.981335021109822</c:v>
                </c:pt>
                <c:pt idx="20">
                  <c:v>2.0028342023409675</c:v>
                </c:pt>
                <c:pt idx="21">
                  <c:v>1.9368537596530433</c:v>
                </c:pt>
                <c:pt idx="22">
                  <c:v>2.04</c:v>
                </c:pt>
                <c:pt idx="23">
                  <c:v>2.04</c:v>
                </c:pt>
                <c:pt idx="24">
                  <c:v>2.0499999999999998</c:v>
                </c:pt>
                <c:pt idx="25">
                  <c:v>1.87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7E-444A-9C95-99BA80218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12032"/>
        <c:axId val="190018304"/>
      </c:lineChart>
      <c:catAx>
        <c:axId val="1900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0018304"/>
        <c:crossesAt val="0"/>
        <c:auto val="1"/>
        <c:lblAlgn val="ctr"/>
        <c:lblOffset val="100"/>
        <c:tickLblSkip val="1"/>
        <c:noMultiLvlLbl val="0"/>
      </c:catAx>
      <c:valAx>
        <c:axId val="190018304"/>
        <c:scaling>
          <c:orientation val="minMax"/>
          <c:max val="2.5"/>
          <c:min val="1.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48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0012032"/>
        <c:crosses val="autoZero"/>
        <c:crossBetween val="midCat"/>
        <c:majorUnit val="0.1"/>
        <c:minorUnit val="5.000000000000001E-2"/>
      </c:valAx>
      <c:spPr>
        <a:solidFill>
          <a:schemeClr val="bg1"/>
        </a:solidFill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73370282496046E-2"/>
          <c:y val="4.6785399912830199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B05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B050"/>
                </a:solidFill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FDC-473F-A497-185404AD78F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FDC-473F-A497-185404AD78F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DC-473F-A497-185404AD78F7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DC-473F-A497-185404AD78F7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DC-473F-A497-185404AD78F7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DC-473F-A497-185404AD78F7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FDC-473F-A497-185404AD78F7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FDC-473F-A497-185404AD78F7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FDC-473F-A497-185404AD78F7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FDC-473F-A497-185404AD78F7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FDC-473F-A497-185404AD78F7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FDC-473F-A497-185404AD78F7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FDC-473F-A497-185404AD78F7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FDC-473F-A497-185404AD78F7}"/>
              </c:ext>
            </c:extLst>
          </c:dPt>
          <c:cat>
            <c:strRef>
              <c:f>Sheet1!$A$3:$A$28</c:f>
              <c:strCache>
                <c:ptCount val="26"/>
                <c:pt idx="0">
                  <c:v>2540</c:v>
                </c:pt>
                <c:pt idx="1">
                  <c:v>2541</c:v>
                </c:pt>
                <c:pt idx="2">
                  <c:v>2542</c:v>
                </c:pt>
                <c:pt idx="3">
                  <c:v>2543</c:v>
                </c:pt>
                <c:pt idx="4">
                  <c:v>2544</c:v>
                </c:pt>
                <c:pt idx="5">
                  <c:v>2545</c:v>
                </c:pt>
                <c:pt idx="6">
                  <c:v>2546</c:v>
                </c:pt>
                <c:pt idx="7">
                  <c:v>2547</c:v>
                </c:pt>
                <c:pt idx="8">
                  <c:v>2548</c:v>
                </c:pt>
                <c:pt idx="9">
                  <c:v>2549</c:v>
                </c:pt>
                <c:pt idx="10">
                  <c:v>2550</c:v>
                </c:pt>
                <c:pt idx="11">
                  <c:v>2551</c:v>
                </c:pt>
                <c:pt idx="12">
                  <c:v>2552</c:v>
                </c:pt>
                <c:pt idx="13">
                  <c:v>2553</c:v>
                </c:pt>
                <c:pt idx="14">
                  <c:v>2554</c:v>
                </c:pt>
                <c:pt idx="15">
                  <c:v>2555</c:v>
                </c:pt>
                <c:pt idx="16">
                  <c:v>2556</c:v>
                </c:pt>
                <c:pt idx="17">
                  <c:v>2557</c:v>
                </c:pt>
                <c:pt idx="18">
                  <c:v>2558</c:v>
                </c:pt>
                <c:pt idx="19">
                  <c:v>2559</c:v>
                </c:pt>
                <c:pt idx="20">
                  <c:v>2560</c:v>
                </c:pt>
                <c:pt idx="21">
                  <c:v>2561</c:v>
                </c:pt>
                <c:pt idx="22">
                  <c:v>2562</c:v>
                </c:pt>
                <c:pt idx="23">
                  <c:v>2563</c:v>
                </c:pt>
                <c:pt idx="24">
                  <c:v>2564</c:v>
                </c:pt>
                <c:pt idx="25">
                  <c:v>2565</c:v>
                </c:pt>
              </c:strCache>
            </c:strRef>
          </c:cat>
          <c:val>
            <c:numRef>
              <c:f>Sheet1!$B$3:$B$28</c:f>
              <c:numCache>
                <c:formatCode>#,##0.00;[Red]\-#,##0.00;\ </c:formatCode>
                <c:ptCount val="26"/>
                <c:pt idx="0">
                  <c:v>2.6328371019793799</c:v>
                </c:pt>
                <c:pt idx="1">
                  <c:v>2.3530375785688196</c:v>
                </c:pt>
                <c:pt idx="2">
                  <c:v>2.4174276599018922</c:v>
                </c:pt>
                <c:pt idx="3">
                  <c:v>2.4245643768863729</c:v>
                </c:pt>
                <c:pt idx="4">
                  <c:v>2.4511540885492011</c:v>
                </c:pt>
                <c:pt idx="5">
                  <c:v>2.5907088359829777</c:v>
                </c:pt>
                <c:pt idx="6">
                  <c:v>2.7126192525923338</c:v>
                </c:pt>
                <c:pt idx="7">
                  <c:v>3.007157702468279</c:v>
                </c:pt>
                <c:pt idx="8">
                  <c:v>3.0683666370790741</c:v>
                </c:pt>
                <c:pt idx="9">
                  <c:v>3.0598693265622865</c:v>
                </c:pt>
                <c:pt idx="10">
                  <c:v>3.1678257238022494</c:v>
                </c:pt>
                <c:pt idx="11">
                  <c:v>3.2068159001623777</c:v>
                </c:pt>
                <c:pt idx="12">
                  <c:v>3.2785562676821911</c:v>
                </c:pt>
                <c:pt idx="13">
                  <c:v>3.4538576363381939</c:v>
                </c:pt>
                <c:pt idx="14">
                  <c:v>3.5033089687684011</c:v>
                </c:pt>
                <c:pt idx="15">
                  <c:v>3.7408134251841512</c:v>
                </c:pt>
                <c:pt idx="16">
                  <c:v>3.7410194962302703</c:v>
                </c:pt>
                <c:pt idx="17">
                  <c:v>3.8462625129451622</c:v>
                </c:pt>
                <c:pt idx="18">
                  <c:v>3.8774608733562741</c:v>
                </c:pt>
                <c:pt idx="19">
                  <c:v>3.9236392809967309</c:v>
                </c:pt>
                <c:pt idx="20">
                  <c:v>3.9050640982316844</c:v>
                </c:pt>
                <c:pt idx="21">
                  <c:v>3.9665424142860082</c:v>
                </c:pt>
                <c:pt idx="22">
                  <c:v>3.871895743749505</c:v>
                </c:pt>
                <c:pt idx="23">
                  <c:v>3.75</c:v>
                </c:pt>
                <c:pt idx="24">
                  <c:v>3.69</c:v>
                </c:pt>
                <c:pt idx="25">
                  <c:v>3.75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FDC-473F-A497-185404AD7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35328"/>
        <c:axId val="190437248"/>
      </c:lineChart>
      <c:catAx>
        <c:axId val="19043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42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0437248"/>
        <c:crossesAt val="0"/>
        <c:auto val="1"/>
        <c:lblAlgn val="ctr"/>
        <c:lblOffset val="100"/>
        <c:tickLblSkip val="1"/>
        <c:noMultiLvlLbl val="0"/>
      </c:catAx>
      <c:valAx>
        <c:axId val="190437248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0435328"/>
        <c:crosses val="autoZero"/>
        <c:crossBetween val="midCat"/>
        <c:majorUnit val="0.5"/>
        <c:minorUnit val="0.1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73370282496046E-2"/>
          <c:y val="4.6785399912830199E-2"/>
          <c:w val="0.8989132358455193"/>
          <c:h val="0.82862096519190187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33CC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0033CC"/>
                </a:solidFill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54-4DCE-91A5-519BB458049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154-4DCE-91A5-519BB458049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154-4DCE-91A5-519BB458049B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154-4DCE-91A5-519BB458049B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154-4DCE-91A5-519BB458049B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154-4DCE-91A5-519BB458049B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154-4DCE-91A5-519BB458049B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154-4DCE-91A5-519BB458049B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154-4DCE-91A5-519BB458049B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154-4DCE-91A5-519BB458049B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154-4DCE-91A5-519BB458049B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154-4DCE-91A5-519BB458049B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154-4DCE-91A5-519BB458049B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154-4DCE-91A5-519BB458049B}"/>
              </c:ext>
            </c:extLst>
          </c:dPt>
          <c:cat>
            <c:strRef>
              <c:f>Sheet1!$A$3:$A$28</c:f>
              <c:strCache>
                <c:ptCount val="26"/>
                <c:pt idx="0">
                  <c:v>2540</c:v>
                </c:pt>
                <c:pt idx="1">
                  <c:v>2541</c:v>
                </c:pt>
                <c:pt idx="2">
                  <c:v>2542</c:v>
                </c:pt>
                <c:pt idx="3">
                  <c:v>2543</c:v>
                </c:pt>
                <c:pt idx="4">
                  <c:v>2544</c:v>
                </c:pt>
                <c:pt idx="5">
                  <c:v>2545</c:v>
                </c:pt>
                <c:pt idx="6">
                  <c:v>2546</c:v>
                </c:pt>
                <c:pt idx="7">
                  <c:v>2547</c:v>
                </c:pt>
                <c:pt idx="8">
                  <c:v>2548</c:v>
                </c:pt>
                <c:pt idx="9">
                  <c:v>2549</c:v>
                </c:pt>
                <c:pt idx="10">
                  <c:v>2550</c:v>
                </c:pt>
                <c:pt idx="11">
                  <c:v>2551</c:v>
                </c:pt>
                <c:pt idx="12">
                  <c:v>2552</c:v>
                </c:pt>
                <c:pt idx="13">
                  <c:v>2553</c:v>
                </c:pt>
                <c:pt idx="14">
                  <c:v>2554</c:v>
                </c:pt>
                <c:pt idx="15">
                  <c:v>2555</c:v>
                </c:pt>
                <c:pt idx="16">
                  <c:v>2556</c:v>
                </c:pt>
                <c:pt idx="17">
                  <c:v>2557</c:v>
                </c:pt>
                <c:pt idx="18">
                  <c:v>2558</c:v>
                </c:pt>
                <c:pt idx="19">
                  <c:v>2559</c:v>
                </c:pt>
                <c:pt idx="20">
                  <c:v>2560</c:v>
                </c:pt>
                <c:pt idx="21">
                  <c:v>2561</c:v>
                </c:pt>
                <c:pt idx="22">
                  <c:v>2562</c:v>
                </c:pt>
                <c:pt idx="23">
                  <c:v>2563</c:v>
                </c:pt>
                <c:pt idx="24">
                  <c:v>2564</c:v>
                </c:pt>
                <c:pt idx="25">
                  <c:v>2565</c:v>
                </c:pt>
              </c:strCache>
            </c:strRef>
          </c:cat>
          <c:val>
            <c:numRef>
              <c:f>Sheet1!$B$3:$B$28</c:f>
              <c:numCache>
                <c:formatCode>#,##0.00;[Red]\-#,##0.00;\ </c:formatCode>
                <c:ptCount val="26"/>
                <c:pt idx="0">
                  <c:v>30.745442136476889</c:v>
                </c:pt>
                <c:pt idx="1">
                  <c:v>30.067019680362762</c:v>
                </c:pt>
                <c:pt idx="2">
                  <c:v>29.633135382566898</c:v>
                </c:pt>
                <c:pt idx="3">
                  <c:v>28.553120659670377</c:v>
                </c:pt>
                <c:pt idx="4">
                  <c:v>28.099113125800805</c:v>
                </c:pt>
                <c:pt idx="5">
                  <c:v>28.198979455339622</c:v>
                </c:pt>
                <c:pt idx="6">
                  <c:v>27.668374950581043</c:v>
                </c:pt>
                <c:pt idx="7">
                  <c:v>28.35163459029777</c:v>
                </c:pt>
                <c:pt idx="8">
                  <c:v>27.965095653995938</c:v>
                </c:pt>
                <c:pt idx="9">
                  <c:v>26.742603658182869</c:v>
                </c:pt>
                <c:pt idx="10">
                  <c:v>26.346484499451019</c:v>
                </c:pt>
                <c:pt idx="11">
                  <c:v>26.364498426787527</c:v>
                </c:pt>
                <c:pt idx="12">
                  <c:v>27.199695625191222</c:v>
                </c:pt>
                <c:pt idx="13">
                  <c:v>26.799784688928966</c:v>
                </c:pt>
                <c:pt idx="14">
                  <c:v>27.040480118493413</c:v>
                </c:pt>
                <c:pt idx="15">
                  <c:v>27.08359392469178</c:v>
                </c:pt>
                <c:pt idx="16">
                  <c:v>26.510943141319938</c:v>
                </c:pt>
                <c:pt idx="17">
                  <c:v>27.132188711481085</c:v>
                </c:pt>
                <c:pt idx="18">
                  <c:v>26.767209631834575</c:v>
                </c:pt>
                <c:pt idx="19">
                  <c:v>26.267103305355473</c:v>
                </c:pt>
                <c:pt idx="20">
                  <c:v>25.19218646393777</c:v>
                </c:pt>
                <c:pt idx="21">
                  <c:v>24.643502314357931</c:v>
                </c:pt>
                <c:pt idx="22">
                  <c:v>23.58</c:v>
                </c:pt>
                <c:pt idx="23">
                  <c:v>24.16</c:v>
                </c:pt>
                <c:pt idx="24">
                  <c:v>23.44</c:v>
                </c:pt>
                <c:pt idx="25" formatCode="General">
                  <c:v>23.19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154-4DCE-91A5-519BB4580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98272"/>
        <c:axId val="191400192"/>
      </c:lineChart>
      <c:catAx>
        <c:axId val="1913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1042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1400192"/>
        <c:crossesAt val="0"/>
        <c:auto val="1"/>
        <c:lblAlgn val="ctr"/>
        <c:lblOffset val="100"/>
        <c:tickLblSkip val="1"/>
        <c:noMultiLvlLbl val="0"/>
      </c:catAx>
      <c:valAx>
        <c:axId val="191400192"/>
        <c:scaling>
          <c:orientation val="minMax"/>
          <c:max val="32"/>
          <c:min val="22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1398272"/>
        <c:crosses val="autoZero"/>
        <c:crossBetween val="midCat"/>
        <c:majorUnit val="1"/>
        <c:minorUnit val="0.5"/>
      </c:valAx>
      <c:spPr>
        <a:solidFill>
          <a:schemeClr val="bg1"/>
        </a:solidFill>
        <a:ln w="240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3370282496046E-2"/>
          <c:y val="4.6785399912830199E-2"/>
          <c:w val="0.90196084046545111"/>
          <c:h val="0.813120722056873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CO2/Generation (kWh)</c:v>
                </c:pt>
              </c:strCache>
            </c:strRef>
          </c:tx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Sheet1!$A$3:$A$28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</c:v>
                </c:pt>
              </c:strCache>
            </c:strRef>
          </c:cat>
          <c:val>
            <c:numRef>
              <c:f>Sheet1!$B$3:$B$28</c:f>
              <c:numCache>
                <c:formatCode>#,##0.000;[Red]\-#,##0.000;\ </c:formatCode>
                <c:ptCount val="26"/>
                <c:pt idx="0">
                  <c:v>0.63622292130796865</c:v>
                </c:pt>
                <c:pt idx="1">
                  <c:v>0.6454688540022574</c:v>
                </c:pt>
                <c:pt idx="2">
                  <c:v>0.6339347116047741</c:v>
                </c:pt>
                <c:pt idx="3">
                  <c:v>0.60416849829767605</c:v>
                </c:pt>
                <c:pt idx="4">
                  <c:v>0.58664087734333104</c:v>
                </c:pt>
                <c:pt idx="5">
                  <c:v>0.57335798727421938</c:v>
                </c:pt>
                <c:pt idx="6">
                  <c:v>0.58122964761164708</c:v>
                </c:pt>
                <c:pt idx="7">
                  <c:v>0.57054636034258455</c:v>
                </c:pt>
                <c:pt idx="8">
                  <c:v>0.57113579404115888</c:v>
                </c:pt>
                <c:pt idx="9">
                  <c:v>0.57059258805119062</c:v>
                </c:pt>
                <c:pt idx="10">
                  <c:v>0.57032409302570108</c:v>
                </c:pt>
                <c:pt idx="11">
                  <c:v>0.55988510913376988</c:v>
                </c:pt>
                <c:pt idx="12">
                  <c:v>0.55138082140585398</c:v>
                </c:pt>
                <c:pt idx="13">
                  <c:v>0.5302072706090416</c:v>
                </c:pt>
                <c:pt idx="14">
                  <c:v>0.52978545357857654</c:v>
                </c:pt>
                <c:pt idx="15">
                  <c:v>0.53174488690172228</c:v>
                </c:pt>
                <c:pt idx="16">
                  <c:v>0.53247875503713293</c:v>
                </c:pt>
                <c:pt idx="17">
                  <c:v>0.50736512172098835</c:v>
                </c:pt>
                <c:pt idx="18">
                  <c:v>0.49287266030515786</c:v>
                </c:pt>
                <c:pt idx="19">
                  <c:v>0.47063710490740895</c:v>
                </c:pt>
                <c:pt idx="20">
                  <c:v>0.45941632178419889</c:v>
                </c:pt>
                <c:pt idx="21">
                  <c:v>0.44521387839839888</c:v>
                </c:pt>
                <c:pt idx="22">
                  <c:v>0.442</c:v>
                </c:pt>
                <c:pt idx="23">
                  <c:v>0.42099999999999999</c:v>
                </c:pt>
                <c:pt idx="24">
                  <c:v>0.40699999999999997</c:v>
                </c:pt>
                <c:pt idx="25">
                  <c:v>0.39400000000000002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76-4FF4-852D-B70776BD8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40960"/>
        <c:axId val="192042880"/>
      </c:lineChart>
      <c:catAx>
        <c:axId val="19204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2042880"/>
        <c:crossesAt val="0"/>
        <c:auto val="1"/>
        <c:lblAlgn val="ctr"/>
        <c:lblOffset val="100"/>
        <c:tickLblSkip val="1"/>
        <c:noMultiLvlLbl val="0"/>
      </c:catAx>
      <c:valAx>
        <c:axId val="192042880"/>
        <c:scaling>
          <c:orientation val="minMax"/>
          <c:max val="0.8"/>
          <c:min val="0.3000000000000000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2040960"/>
        <c:crosses val="autoZero"/>
        <c:crossBetween val="midCat"/>
        <c:majorUnit val="0.1"/>
        <c:minorUnit val="1.0000000000000002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3370282496046E-2"/>
          <c:y val="4.6785399912830199E-2"/>
          <c:w val="0.90196084046545111"/>
          <c:h val="0.813120722056873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CO2/Generation (kWh)</c:v>
                </c:pt>
              </c:strCache>
            </c:strRef>
          </c:tx>
          <c:spPr>
            <a:ln w="41275">
              <a:solidFill>
                <a:srgbClr val="C0000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</c:spPr>
          </c:marker>
          <c:cat>
            <c:strRef>
              <c:f>Sheet1!$A$3:$A$28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</c:v>
                </c:pt>
              </c:strCache>
            </c:strRef>
          </c:cat>
          <c:val>
            <c:numRef>
              <c:f>Sheet1!$B$3:$B$28</c:f>
              <c:numCache>
                <c:formatCode>#,##0.000;[Red]\-#,##0.000;\ </c:formatCode>
                <c:ptCount val="26"/>
                <c:pt idx="0">
                  <c:v>0.72699999999999998</c:v>
                </c:pt>
                <c:pt idx="1">
                  <c:v>0.73899999999999999</c:v>
                </c:pt>
                <c:pt idx="2">
                  <c:v>0.71299999999999997</c:v>
                </c:pt>
                <c:pt idx="3">
                  <c:v>0.67600000000000005</c:v>
                </c:pt>
                <c:pt idx="4">
                  <c:v>0.65200000000000002</c:v>
                </c:pt>
                <c:pt idx="5">
                  <c:v>0.63600000000000001</c:v>
                </c:pt>
                <c:pt idx="6">
                  <c:v>0.64400000000000002</c:v>
                </c:pt>
                <c:pt idx="7">
                  <c:v>0.63400000000000001</c:v>
                </c:pt>
                <c:pt idx="8">
                  <c:v>0.63400000000000001</c:v>
                </c:pt>
                <c:pt idx="9">
                  <c:v>0.63</c:v>
                </c:pt>
                <c:pt idx="10">
                  <c:v>0.624</c:v>
                </c:pt>
                <c:pt idx="11">
                  <c:v>0.61399999999999999</c:v>
                </c:pt>
                <c:pt idx="12">
                  <c:v>0.60899999999999999</c:v>
                </c:pt>
                <c:pt idx="13">
                  <c:v>0.58399999999999996</c:v>
                </c:pt>
                <c:pt idx="14">
                  <c:v>0.58799999999999997</c:v>
                </c:pt>
                <c:pt idx="15">
                  <c:v>0.58599999999999997</c:v>
                </c:pt>
                <c:pt idx="16">
                  <c:v>0.58699999999999997</c:v>
                </c:pt>
                <c:pt idx="17">
                  <c:v>0.55800000000000005</c:v>
                </c:pt>
                <c:pt idx="18">
                  <c:v>0.53900000000000003</c:v>
                </c:pt>
                <c:pt idx="19">
                  <c:v>0.51200000000000001</c:v>
                </c:pt>
                <c:pt idx="20">
                  <c:v>0.503</c:v>
                </c:pt>
                <c:pt idx="21">
                  <c:v>0.497</c:v>
                </c:pt>
                <c:pt idx="22">
                  <c:v>0.48599999999999999</c:v>
                </c:pt>
                <c:pt idx="23">
                  <c:v>0.46700000000000003</c:v>
                </c:pt>
                <c:pt idx="24">
                  <c:v>0.44600000000000001</c:v>
                </c:pt>
                <c:pt idx="25">
                  <c:v>0.42899999999999999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1D-4DDE-A7F5-60C7EE47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06208"/>
        <c:axId val="191008128"/>
      </c:lineChart>
      <c:catAx>
        <c:axId val="1910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1008128"/>
        <c:crossesAt val="0"/>
        <c:auto val="1"/>
        <c:lblAlgn val="ctr"/>
        <c:lblOffset val="100"/>
        <c:tickLblSkip val="1"/>
        <c:noMultiLvlLbl val="0"/>
      </c:catAx>
      <c:valAx>
        <c:axId val="191008128"/>
        <c:scaling>
          <c:orientation val="minMax"/>
          <c:max val="0.8"/>
          <c:min val="0.3000000000000000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91006208"/>
        <c:crosses val="autoZero"/>
        <c:crossBetween val="midCat"/>
        <c:majorUnit val="0.1"/>
        <c:minorUnit val="1.0000000000000002E-2"/>
      </c:valAx>
      <c:spPr>
        <a:solidFill>
          <a:schemeClr val="bg1"/>
        </a:solidFill>
        <a:ln w="24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72064872586317E-2"/>
          <c:y val="3.3799976448491968E-2"/>
          <c:w val="0.88057182009844903"/>
          <c:h val="0.827711416840911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น้ำมันดิบ*</c:v>
                </c:pt>
              </c:strCache>
            </c:strRef>
          </c:tx>
          <c:spPr>
            <a:ln w="38100">
              <a:solidFill>
                <a:srgbClr val="DAA600"/>
              </a:solidFill>
              <a:prstDash val="solid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Sheet1!$B$2:$B$99</c:f>
              <c:numCache>
                <c:formatCode>#,##0_);[Red]\(#,##0\)</c:formatCode>
                <c:ptCount val="25"/>
                <c:pt idx="0">
                  <c:v>761.29717605837754</c:v>
                </c:pt>
                <c:pt idx="1">
                  <c:v>696.30092660830383</c:v>
                </c:pt>
                <c:pt idx="2">
                  <c:v>768.33199744937792</c:v>
                </c:pt>
                <c:pt idx="3">
                  <c:v>726.74853854989783</c:v>
                </c:pt>
                <c:pt idx="4">
                  <c:v>785.054875438213</c:v>
                </c:pt>
                <c:pt idx="5">
                  <c:v>764.03766637683248</c:v>
                </c:pt>
                <c:pt idx="6">
                  <c:v>688.5638322211671</c:v>
                </c:pt>
                <c:pt idx="7">
                  <c:v>707.63240669002835</c:v>
                </c:pt>
                <c:pt idx="8">
                  <c:v>669.78362369999809</c:v>
                </c:pt>
                <c:pt idx="9">
                  <c:v>658.94937341634409</c:v>
                </c:pt>
                <c:pt idx="10">
                  <c:v>633.54288120644355</c:v>
                </c:pt>
                <c:pt idx="11">
                  <c:v>624.97755056504798</c:v>
                </c:pt>
                <c:pt idx="12" formatCode="#,##0;[Red]\-#,##0">
                  <c:v>615.21963962807149</c:v>
                </c:pt>
                <c:pt idx="13" formatCode="#,##0;[Red]\-#,##0">
                  <c:v>548.70887844009621</c:v>
                </c:pt>
                <c:pt idx="14" formatCode="#,##0;[Red]\-#,##0">
                  <c:v>602.63585502942942</c:v>
                </c:pt>
                <c:pt idx="15" formatCode="#,##0;[Red]\-#,##0">
                  <c:v>569.61338898968393</c:v>
                </c:pt>
                <c:pt idx="16" formatCode="#,##0;[Red]\-#,##0">
                  <c:v>566.05243813250524</c:v>
                </c:pt>
                <c:pt idx="17" formatCode="#,##0;[Red]\-#,##0">
                  <c:v>512.47279580149529</c:v>
                </c:pt>
                <c:pt idx="18" formatCode="#,##0;[Red]\-#,##0">
                  <c:v>559.84941973468722</c:v>
                </c:pt>
                <c:pt idx="19" formatCode="#,##0;[Red]\-#,##0">
                  <c:v>573.58023603992092</c:v>
                </c:pt>
                <c:pt idx="20" formatCode="#,##0;[Red]\-#,##0">
                  <c:v>554.7347882749358</c:v>
                </c:pt>
                <c:pt idx="21" formatCode="#,##0;[Red]\-#,##0">
                  <c:v>607.57936742190327</c:v>
                </c:pt>
                <c:pt idx="22" formatCode="#,##0;[Red]\-#,##0">
                  <c:v>582.23267047007084</c:v>
                </c:pt>
                <c:pt idx="23" formatCode="#,##0;[Red]\-#,##0">
                  <c:v>570.23420103733008</c:v>
                </c:pt>
                <c:pt idx="24" formatCode="#,##0;[Red]\-#,##0">
                  <c:v>595.56178353063092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60-41EE-9BD4-E4B1998CB5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381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Sheet1!$C$2:$C$99</c:f>
              <c:numCache>
                <c:formatCode>#,##0_);[Red]\(#,##0\)</c:formatCode>
                <c:ptCount val="25"/>
                <c:pt idx="0">
                  <c:v>2675.4953589000002</c:v>
                </c:pt>
                <c:pt idx="1">
                  <c:v>2459.9729700000003</c:v>
                </c:pt>
                <c:pt idx="2">
                  <c:v>2777.3915715000003</c:v>
                </c:pt>
                <c:pt idx="3">
                  <c:v>2519.0613629999998</c:v>
                </c:pt>
                <c:pt idx="4">
                  <c:v>2584.5900443999999</c:v>
                </c:pt>
                <c:pt idx="5">
                  <c:v>2568.1595940000002</c:v>
                </c:pt>
                <c:pt idx="6">
                  <c:v>2116.7190135000001</c:v>
                </c:pt>
                <c:pt idx="7">
                  <c:v>2300.3728839</c:v>
                </c:pt>
                <c:pt idx="8">
                  <c:v>2266.4793060000002</c:v>
                </c:pt>
                <c:pt idx="9">
                  <c:v>2203.0238412000003</c:v>
                </c:pt>
                <c:pt idx="10">
                  <c:v>2152.0740150000001</c:v>
                </c:pt>
                <c:pt idx="11">
                  <c:v>2111.2273728</c:v>
                </c:pt>
                <c:pt idx="12" formatCode="#,##0;[Red]\-#,##0">
                  <c:v>2075.5812168000002</c:v>
                </c:pt>
                <c:pt idx="13" formatCode="#,##0;[Red]\-#,##0">
                  <c:v>1923.054588</c:v>
                </c:pt>
                <c:pt idx="14" formatCode="#,##0;[Red]\-#,##0">
                  <c:v>2191.1494059000001</c:v>
                </c:pt>
                <c:pt idx="15" formatCode="#,##0;[Red]\-#,##0">
                  <c:v>2095.8996240000001</c:v>
                </c:pt>
                <c:pt idx="16" formatCode="#,##0;[Red]\-#,##0">
                  <c:v>2027.2532552999999</c:v>
                </c:pt>
                <c:pt idx="17" formatCode="#,##0;[Red]\-#,##0">
                  <c:v>1941.2781570000002</c:v>
                </c:pt>
                <c:pt idx="18" formatCode="#,##0;[Red]\-#,##0">
                  <c:v>1901.7444373200001</c:v>
                </c:pt>
                <c:pt idx="19" formatCode="#,##0;[Red]\-#,##0">
                  <c:v>1854.0114138000001</c:v>
                </c:pt>
                <c:pt idx="20" formatCode="#,##0;[Red]\-#,##0">
                  <c:v>1831.64831577</c:v>
                </c:pt>
                <c:pt idx="21" formatCode="#,##0;[Red]\-#,##0">
                  <c:v>1961.4297339000002</c:v>
                </c:pt>
                <c:pt idx="22" formatCode="#,##0;[Red]\-#,##0">
                  <c:v>1945.3690620000002</c:v>
                </c:pt>
                <c:pt idx="23" formatCode="#,##0;[Red]\-#,##0">
                  <c:v>1997.8360365600001</c:v>
                </c:pt>
                <c:pt idx="24" formatCode="#,##0;[Red]\-#,##0">
                  <c:v>2050.0728885000003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60-41EE-9BD4-E4B1998CB5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 w="38100">
              <a:solidFill>
                <a:srgbClr val="7D7447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Sheet1!$D$2:$D$99</c:f>
              <c:numCache>
                <c:formatCode>#,##0_);[Red]\(#,##0\)</c:formatCode>
                <c:ptCount val="25"/>
                <c:pt idx="0">
                  <c:v>303.13823239999994</c:v>
                </c:pt>
                <c:pt idx="1">
                  <c:v>283.3618644</c:v>
                </c:pt>
                <c:pt idx="2">
                  <c:v>262.74158249999999</c:v>
                </c:pt>
                <c:pt idx="3">
                  <c:v>269.50973729999998</c:v>
                </c:pt>
                <c:pt idx="4">
                  <c:v>302.21183439999999</c:v>
                </c:pt>
                <c:pt idx="5">
                  <c:v>292.46062849999998</c:v>
                </c:pt>
                <c:pt idx="6">
                  <c:v>310.88133439999996</c:v>
                </c:pt>
                <c:pt idx="7">
                  <c:v>315.82765569999998</c:v>
                </c:pt>
                <c:pt idx="8">
                  <c:v>285.21837590000001</c:v>
                </c:pt>
                <c:pt idx="9">
                  <c:v>301.8212115</c:v>
                </c:pt>
                <c:pt idx="10">
                  <c:v>306.36006629999997</c:v>
                </c:pt>
                <c:pt idx="11">
                  <c:v>289.15110879999997</c:v>
                </c:pt>
                <c:pt idx="12" formatCode="#,##0;[Red]\-#,##0">
                  <c:v>285.46582819999998</c:v>
                </c:pt>
                <c:pt idx="13" formatCode="#,##0;[Red]\-#,##0">
                  <c:v>268.76019710000003</c:v>
                </c:pt>
                <c:pt idx="14" formatCode="#,##0;[Red]\-#,##0">
                  <c:v>250.55573329999996</c:v>
                </c:pt>
                <c:pt idx="15" formatCode="#,##0;[Red]\-#,##0">
                  <c:v>269.715576</c:v>
                </c:pt>
                <c:pt idx="16" formatCode="#,##0;[Red]\-#,##0">
                  <c:v>321.33774219999998</c:v>
                </c:pt>
                <c:pt idx="17" formatCode="#,##0;[Red]\-#,##0">
                  <c:v>255.90010849999999</c:v>
                </c:pt>
                <c:pt idx="18" formatCode="#,##0;[Red]\-#,##0">
                  <c:v>275.48772909999997</c:v>
                </c:pt>
                <c:pt idx="19" formatCode="#,##0;[Red]\-#,##0">
                  <c:v>317.40129379999996</c:v>
                </c:pt>
                <c:pt idx="20" formatCode="#,##0;[Red]\-#,##0">
                  <c:v>269.71086969999999</c:v>
                </c:pt>
                <c:pt idx="21" formatCode="#,##0;[Red]\-#,##0">
                  <c:v>285.04969219999998</c:v>
                </c:pt>
                <c:pt idx="22" formatCode="#,##0;[Red]\-#,##0">
                  <c:v>279.09894739999999</c:v>
                </c:pt>
                <c:pt idx="23" formatCode="#,##0;[Red]\-#,##0">
                  <c:v>300.46208160000003</c:v>
                </c:pt>
                <c:pt idx="24" formatCode="#,##0;[Red]\-#,##0">
                  <c:v>276.48274000000004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60-41EE-9BD4-E4B1998CB5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พลังงานทดแทน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Sheet1!$E$2:$E$99</c:f>
              <c:numCache>
                <c:formatCode>#,##0_);[Red]\(#,##0\)</c:formatCode>
                <c:ptCount val="25"/>
                <c:pt idx="0">
                  <c:v>2551.92</c:v>
                </c:pt>
                <c:pt idx="1">
                  <c:v>2478.84</c:v>
                </c:pt>
                <c:pt idx="2">
                  <c:v>2727.92</c:v>
                </c:pt>
                <c:pt idx="3">
                  <c:v>1936.9</c:v>
                </c:pt>
                <c:pt idx="4">
                  <c:v>1996.93</c:v>
                </c:pt>
                <c:pt idx="5">
                  <c:v>1866.9</c:v>
                </c:pt>
                <c:pt idx="6">
                  <c:v>2061.9299999999998</c:v>
                </c:pt>
                <c:pt idx="7">
                  <c:v>1840.92</c:v>
                </c:pt>
                <c:pt idx="8">
                  <c:v>1743.9</c:v>
                </c:pt>
                <c:pt idx="9">
                  <c:v>1663.92</c:v>
                </c:pt>
                <c:pt idx="10">
                  <c:v>1637.9</c:v>
                </c:pt>
                <c:pt idx="11">
                  <c:v>1806.54</c:v>
                </c:pt>
                <c:pt idx="12" formatCode="#,##0;[Red]\-#,##0">
                  <c:v>2625.93</c:v>
                </c:pt>
                <c:pt idx="13" formatCode="#,##0;[Red]\-#,##0">
                  <c:v>2436.84</c:v>
                </c:pt>
                <c:pt idx="14" formatCode="#,##0;[Red]\-#,##0">
                  <c:v>2686.93</c:v>
                </c:pt>
                <c:pt idx="15" formatCode="#,##0;[Red]\-#,##0">
                  <c:v>2506.9</c:v>
                </c:pt>
                <c:pt idx="16" formatCode="#,##0;[Red]\-#,##0">
                  <c:v>2081.9299999999998</c:v>
                </c:pt>
                <c:pt idx="17" formatCode="#,##0;[Red]\-#,##0">
                  <c:v>1823.9</c:v>
                </c:pt>
                <c:pt idx="18" formatCode="#,##0;[Red]\-#,##0">
                  <c:v>1951.93</c:v>
                </c:pt>
                <c:pt idx="19" formatCode="#,##0;[Red]\-#,##0">
                  <c:v>1961.93</c:v>
                </c:pt>
                <c:pt idx="20" formatCode="#,##0;[Red]\-#,##0">
                  <c:v>1844.9</c:v>
                </c:pt>
                <c:pt idx="21" formatCode="#,##0;[Red]\-#,##0">
                  <c:v>1854.93</c:v>
                </c:pt>
                <c:pt idx="22" formatCode="#,##0;[Red]\-#,##0">
                  <c:v>1790.15</c:v>
                </c:pt>
                <c:pt idx="23" formatCode="#,##0;[Red]\-#,##0">
                  <c:v>1796.97</c:v>
                </c:pt>
                <c:pt idx="24" formatCode="#,##0;[Red]\-#,##0">
                  <c:v>2580.4250000000002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060-41EE-9BD4-E4B1998CB5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รวมทั้งสิ้น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ธ.ค.65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Sheet1!$F$2:$F$99</c:f>
              <c:numCache>
                <c:formatCode>#,##0_);[Red]\(#,##0\)</c:formatCode>
                <c:ptCount val="25"/>
                <c:pt idx="0">
                  <c:v>6291.8507673583772</c:v>
                </c:pt>
                <c:pt idx="1">
                  <c:v>5918.4757610083043</c:v>
                </c:pt>
                <c:pt idx="2">
                  <c:v>6536.3851514493781</c:v>
                </c:pt>
                <c:pt idx="3">
                  <c:v>5452.2196388498978</c:v>
                </c:pt>
                <c:pt idx="4">
                  <c:v>5668.7867542382128</c:v>
                </c:pt>
                <c:pt idx="5">
                  <c:v>5491.5578888768323</c:v>
                </c:pt>
                <c:pt idx="6">
                  <c:v>5178.0941801211666</c:v>
                </c:pt>
                <c:pt idx="7">
                  <c:v>5164.7529462900284</c:v>
                </c:pt>
                <c:pt idx="8">
                  <c:v>4965.3813055999981</c:v>
                </c:pt>
                <c:pt idx="9">
                  <c:v>4827.7144261163448</c:v>
                </c:pt>
                <c:pt idx="10">
                  <c:v>4729.8769625064433</c:v>
                </c:pt>
                <c:pt idx="11">
                  <c:v>4831.8960321650475</c:v>
                </c:pt>
                <c:pt idx="12" formatCode="#,##0;[Red]\-#,##0">
                  <c:v>5602.196684628072</c:v>
                </c:pt>
                <c:pt idx="13" formatCode="#,##0;[Red]\-#,##0">
                  <c:v>5177.3636635400962</c:v>
                </c:pt>
                <c:pt idx="14" formatCode="#,##0;[Red]\-#,##0">
                  <c:v>5731.2709942294296</c:v>
                </c:pt>
                <c:pt idx="15" formatCode="#,##0;[Red]\-#,##0">
                  <c:v>5442.1285889896844</c:v>
                </c:pt>
                <c:pt idx="16" formatCode="#,##0;[Red]\-#,##0">
                  <c:v>4996.5734356325047</c:v>
                </c:pt>
                <c:pt idx="17" formatCode="#,##0;[Red]\-#,##0">
                  <c:v>4533.5510613014958</c:v>
                </c:pt>
                <c:pt idx="18" formatCode="#,##0;[Red]\-#,##0">
                  <c:v>4689.0115861546874</c:v>
                </c:pt>
                <c:pt idx="19" formatCode="#,##0;[Red]\-#,##0">
                  <c:v>4706.922943639921</c:v>
                </c:pt>
                <c:pt idx="20" formatCode="#,##0;[Red]\-#,##0">
                  <c:v>4500.9939737449358</c:v>
                </c:pt>
                <c:pt idx="21" formatCode="#,##0;[Red]\-#,##0">
                  <c:v>4708.988793521904</c:v>
                </c:pt>
                <c:pt idx="22" formatCode="#,##0;[Red]\-#,##0">
                  <c:v>4596.850679870071</c:v>
                </c:pt>
                <c:pt idx="23" formatCode="#,##0;[Red]\-#,##0">
                  <c:v>4665.5023191973305</c:v>
                </c:pt>
                <c:pt idx="24" formatCode="#,##0;[Red]\-#,##0">
                  <c:v>5502.5424120306307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060-41EE-9BD4-E4B1998C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00224"/>
        <c:axId val="349302144"/>
      </c:lineChart>
      <c:catAx>
        <c:axId val="3493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9302144"/>
        <c:crosses val="autoZero"/>
        <c:auto val="1"/>
        <c:lblAlgn val="ctr"/>
        <c:lblOffset val="100"/>
        <c:noMultiLvlLbl val="0"/>
      </c:catAx>
      <c:valAx>
        <c:axId val="349302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4930022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6331401118036E-2"/>
          <c:y val="1.6683175812007508E-2"/>
          <c:w val="0.9003489333446173"/>
          <c:h val="0.8512029575944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Petroleum</c:v>
                </c:pt>
              </c:strCache>
            </c:strRef>
          </c:tx>
          <c:spPr>
            <a:ln w="38100">
              <a:solidFill>
                <a:srgbClr val="DAA600"/>
              </a:solidFill>
              <a:prstDash val="solid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Sheet1!$B$2:$B$99</c:f>
              <c:numCache>
                <c:formatCode>#,##0_);[Red]\(#,##0\)</c:formatCode>
                <c:ptCount val="25"/>
                <c:pt idx="0">
                  <c:v>2846</c:v>
                </c:pt>
                <c:pt idx="1">
                  <c:v>2944</c:v>
                </c:pt>
                <c:pt idx="2">
                  <c:v>3357</c:v>
                </c:pt>
                <c:pt idx="3">
                  <c:v>2975</c:v>
                </c:pt>
                <c:pt idx="4">
                  <c:v>2802</c:v>
                </c:pt>
                <c:pt idx="5">
                  <c:v>2789</c:v>
                </c:pt>
                <c:pt idx="6">
                  <c:v>2604</c:v>
                </c:pt>
                <c:pt idx="7">
                  <c:v>2541</c:v>
                </c:pt>
                <c:pt idx="8">
                  <c:v>2572</c:v>
                </c:pt>
                <c:pt idx="9">
                  <c:v>2842</c:v>
                </c:pt>
                <c:pt idx="10">
                  <c:v>3186</c:v>
                </c:pt>
                <c:pt idx="11">
                  <c:v>3567</c:v>
                </c:pt>
                <c:pt idx="12" formatCode="#,##0;[Red]\-#,##0">
                  <c:v>3443</c:v>
                </c:pt>
                <c:pt idx="13" formatCode="#,##0;[Red]\-#,##0">
                  <c:v>3164</c:v>
                </c:pt>
                <c:pt idx="14" formatCode="#,##0;[Red]\-#,##0">
                  <c:v>3397</c:v>
                </c:pt>
                <c:pt idx="15" formatCode="#,##0;[Red]\-#,##0">
                  <c:v>3421</c:v>
                </c:pt>
                <c:pt idx="16" formatCode="#,##0;[Red]\-#,##0">
                  <c:v>3336</c:v>
                </c:pt>
                <c:pt idx="17" formatCode="#,##0;[Red]\-#,##0">
                  <c:v>3232</c:v>
                </c:pt>
                <c:pt idx="18" formatCode="#,##0;[Red]\-#,##0">
                  <c:v>3138</c:v>
                </c:pt>
                <c:pt idx="19" formatCode="#,##0;[Red]\-#,##0">
                  <c:v>3286</c:v>
                </c:pt>
                <c:pt idx="20" formatCode="#,##0;[Red]\-#,##0">
                  <c:v>3207</c:v>
                </c:pt>
                <c:pt idx="21" formatCode="#,##0;[Red]\-#,##0">
                  <c:v>3328</c:v>
                </c:pt>
                <c:pt idx="22" formatCode="#,##0;[Red]\-#,##0">
                  <c:v>3457</c:v>
                </c:pt>
                <c:pt idx="23" formatCode="#,##0;[Red]\-#,##0">
                  <c:v>3719</c:v>
                </c:pt>
                <c:pt idx="24" formatCode="#,##0;[Red]\-#,##0">
                  <c:v>3719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C6-4523-A80B-9FB61E538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Electricity</c:v>
                </c:pt>
              </c:strCache>
            </c:strRef>
          </c:tx>
          <c:spPr>
            <a:ln w="38100">
              <a:solidFill>
                <a:srgbClr val="0099FF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Sheet1!$C$2:$C$99</c:f>
              <c:numCache>
                <c:formatCode>#,##0_);[Red]\(#,##0\)</c:formatCode>
                <c:ptCount val="25"/>
                <c:pt idx="0">
                  <c:v>1192</c:v>
                </c:pt>
                <c:pt idx="1">
                  <c:v>1203</c:v>
                </c:pt>
                <c:pt idx="2">
                  <c:v>1469</c:v>
                </c:pt>
                <c:pt idx="3">
                  <c:v>1384</c:v>
                </c:pt>
                <c:pt idx="4">
                  <c:v>1487</c:v>
                </c:pt>
                <c:pt idx="5">
                  <c:v>1449</c:v>
                </c:pt>
                <c:pt idx="6">
                  <c:v>1397</c:v>
                </c:pt>
                <c:pt idx="7">
                  <c:v>1400</c:v>
                </c:pt>
                <c:pt idx="8">
                  <c:v>1384</c:v>
                </c:pt>
                <c:pt idx="9">
                  <c:v>1427</c:v>
                </c:pt>
                <c:pt idx="10">
                  <c:v>1366</c:v>
                </c:pt>
                <c:pt idx="11">
                  <c:v>1265</c:v>
                </c:pt>
                <c:pt idx="12" formatCode="#,##0;[Red]\-#,##0">
                  <c:v>1335</c:v>
                </c:pt>
                <c:pt idx="13" formatCode="#,##0;[Red]\-#,##0">
                  <c:v>1279</c:v>
                </c:pt>
                <c:pt idx="14" formatCode="#,##0;[Red]\-#,##0">
                  <c:v>1508</c:v>
                </c:pt>
                <c:pt idx="15" formatCode="#,##0;[Red]\-#,##0">
                  <c:v>1401</c:v>
                </c:pt>
                <c:pt idx="16" formatCode="#,##0;[Red]\-#,##0">
                  <c:v>1487</c:v>
                </c:pt>
                <c:pt idx="17" formatCode="#,##0;[Red]\-#,##0">
                  <c:v>1471</c:v>
                </c:pt>
                <c:pt idx="18" formatCode="#,##0;[Red]\-#,##0">
                  <c:v>1472</c:v>
                </c:pt>
                <c:pt idx="19" formatCode="#,##0;[Red]\-#,##0">
                  <c:v>1462</c:v>
                </c:pt>
                <c:pt idx="20" formatCode="#,##0;[Red]\-#,##0">
                  <c:v>1399</c:v>
                </c:pt>
                <c:pt idx="21" formatCode="#,##0;[Red]\-#,##0">
                  <c:v>1348</c:v>
                </c:pt>
                <c:pt idx="22" formatCode="#,##0;[Red]\-#,##0">
                  <c:v>1362</c:v>
                </c:pt>
                <c:pt idx="23" formatCode="#,##0;[Red]\-#,##0">
                  <c:v>1268</c:v>
                </c:pt>
                <c:pt idx="24" formatCode="#,##0;[Red]\-#,##0">
                  <c:v>1209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C6-4523-A80B-9FB61E5385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381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Sheet1!$D$2:$D$99</c:f>
              <c:numCache>
                <c:formatCode>#,##0_);[Red]\(#,##0\)</c:formatCode>
                <c:ptCount val="25"/>
                <c:pt idx="0">
                  <c:v>630</c:v>
                </c:pt>
                <c:pt idx="1">
                  <c:v>621</c:v>
                </c:pt>
                <c:pt idx="2">
                  <c:v>683</c:v>
                </c:pt>
                <c:pt idx="3">
                  <c:v>655</c:v>
                </c:pt>
                <c:pt idx="4">
                  <c:v>682</c:v>
                </c:pt>
                <c:pt idx="5">
                  <c:v>678</c:v>
                </c:pt>
                <c:pt idx="6">
                  <c:v>659</c:v>
                </c:pt>
                <c:pt idx="7">
                  <c:v>641</c:v>
                </c:pt>
                <c:pt idx="8">
                  <c:v>598</c:v>
                </c:pt>
                <c:pt idx="9">
                  <c:v>633</c:v>
                </c:pt>
                <c:pt idx="10">
                  <c:v>639</c:v>
                </c:pt>
                <c:pt idx="11">
                  <c:v>646</c:v>
                </c:pt>
                <c:pt idx="12" formatCode="#,##0;[Red]\-#,##0">
                  <c:v>649</c:v>
                </c:pt>
                <c:pt idx="13" formatCode="#,##0;[Red]\-#,##0">
                  <c:v>598</c:v>
                </c:pt>
                <c:pt idx="14" formatCode="#,##0;[Red]\-#,##0">
                  <c:v>708</c:v>
                </c:pt>
                <c:pt idx="15" formatCode="#,##0;[Red]\-#,##0">
                  <c:v>704</c:v>
                </c:pt>
                <c:pt idx="16" formatCode="#,##0;[Red]\-#,##0">
                  <c:v>702</c:v>
                </c:pt>
                <c:pt idx="17" formatCode="#,##0;[Red]\-#,##0">
                  <c:v>686</c:v>
                </c:pt>
                <c:pt idx="18" formatCode="#,##0;[Red]\-#,##0">
                  <c:v>705</c:v>
                </c:pt>
                <c:pt idx="19" formatCode="#,##0;[Red]\-#,##0">
                  <c:v>730</c:v>
                </c:pt>
                <c:pt idx="20" formatCode="#,##0;[Red]\-#,##0">
                  <c:v>693</c:v>
                </c:pt>
                <c:pt idx="21" formatCode="#,##0;[Red]\-#,##0">
                  <c:v>1708</c:v>
                </c:pt>
                <c:pt idx="22" formatCode="#,##0;[Red]\-#,##0">
                  <c:v>946</c:v>
                </c:pt>
                <c:pt idx="23" formatCode="#,##0;[Red]\-#,##0">
                  <c:v>1720</c:v>
                </c:pt>
                <c:pt idx="24" formatCode="#,##0;[Red]\-#,##0">
                  <c:v>704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C6-4523-A80B-9FB61E5385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Coal/Lignite</c:v>
                </c:pt>
              </c:strCache>
            </c:strRef>
          </c:tx>
          <c:spPr>
            <a:ln w="38100">
              <a:solidFill>
                <a:srgbClr val="7D7447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Sheet1!$E$2:$E$99</c:f>
              <c:numCache>
                <c:formatCode>#,##0_);[Red]\(#,##0\)</c:formatCode>
                <c:ptCount val="25"/>
                <c:pt idx="0">
                  <c:v>913</c:v>
                </c:pt>
                <c:pt idx="1">
                  <c:v>791</c:v>
                </c:pt>
                <c:pt idx="2">
                  <c:v>930</c:v>
                </c:pt>
                <c:pt idx="3">
                  <c:v>909</c:v>
                </c:pt>
                <c:pt idx="4">
                  <c:v>924</c:v>
                </c:pt>
                <c:pt idx="5">
                  <c:v>913</c:v>
                </c:pt>
                <c:pt idx="6">
                  <c:v>926</c:v>
                </c:pt>
                <c:pt idx="7">
                  <c:v>959</c:v>
                </c:pt>
                <c:pt idx="8">
                  <c:v>929</c:v>
                </c:pt>
                <c:pt idx="9">
                  <c:v>746</c:v>
                </c:pt>
                <c:pt idx="10">
                  <c:v>820</c:v>
                </c:pt>
                <c:pt idx="11">
                  <c:v>934</c:v>
                </c:pt>
                <c:pt idx="12" formatCode="#,##0;[Red]\-#,##0">
                  <c:v>755</c:v>
                </c:pt>
                <c:pt idx="13" formatCode="#,##0;[Red]\-#,##0">
                  <c:v>682</c:v>
                </c:pt>
                <c:pt idx="14" formatCode="#,##0;[Red]\-#,##0">
                  <c:v>744</c:v>
                </c:pt>
                <c:pt idx="15" formatCode="#,##0;[Red]\-#,##0">
                  <c:v>761</c:v>
                </c:pt>
                <c:pt idx="16" formatCode="#,##0;[Red]\-#,##0">
                  <c:v>780</c:v>
                </c:pt>
                <c:pt idx="17" formatCode="#,##0;[Red]\-#,##0">
                  <c:v>754</c:v>
                </c:pt>
                <c:pt idx="18" formatCode="#,##0;[Red]\-#,##0">
                  <c:v>678</c:v>
                </c:pt>
                <c:pt idx="19" formatCode="#,##0;[Red]\-#,##0">
                  <c:v>680</c:v>
                </c:pt>
                <c:pt idx="20" formatCode="#,##0;[Red]\-#,##0">
                  <c:v>647</c:v>
                </c:pt>
                <c:pt idx="21" formatCode="#,##0;[Red]\-#,##0">
                  <c:v>650</c:v>
                </c:pt>
                <c:pt idx="22" formatCode="#,##0;[Red]\-#,##0">
                  <c:v>616</c:v>
                </c:pt>
                <c:pt idx="23" formatCode="#,##0;[Red]\-#,##0">
                  <c:v>667</c:v>
                </c:pt>
                <c:pt idx="24" formatCode="#,##0;[Red]\-#,##0">
                  <c:v>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8C6-4523-A80B-9FB61E5385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Renewable Energy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Sheet1!$F$2:$F$99</c:f>
              <c:numCache>
                <c:formatCode>#,##0_);[Red]\(#,##0\)</c:formatCode>
                <c:ptCount val="25"/>
                <c:pt idx="0">
                  <c:v>1198.92</c:v>
                </c:pt>
                <c:pt idx="1">
                  <c:v>1132.8399999999999</c:v>
                </c:pt>
                <c:pt idx="2">
                  <c:v>1197.92</c:v>
                </c:pt>
                <c:pt idx="3">
                  <c:v>501.9</c:v>
                </c:pt>
                <c:pt idx="4">
                  <c:v>497.93</c:v>
                </c:pt>
                <c:pt idx="5">
                  <c:v>496.9</c:v>
                </c:pt>
                <c:pt idx="6">
                  <c:v>657.93</c:v>
                </c:pt>
                <c:pt idx="7">
                  <c:v>501.92</c:v>
                </c:pt>
                <c:pt idx="8">
                  <c:v>497.9</c:v>
                </c:pt>
                <c:pt idx="9">
                  <c:v>496.92</c:v>
                </c:pt>
                <c:pt idx="10">
                  <c:v>494.9</c:v>
                </c:pt>
                <c:pt idx="11">
                  <c:v>521.62900000000002</c:v>
                </c:pt>
                <c:pt idx="12" formatCode="#,##0;[Red]\-#,##0">
                  <c:v>1150.93</c:v>
                </c:pt>
                <c:pt idx="13" formatCode="#,##0;[Red]\-#,##0">
                  <c:v>1070.8399999999999</c:v>
                </c:pt>
                <c:pt idx="14" formatCode="#,##0;[Red]\-#,##0">
                  <c:v>1161.93</c:v>
                </c:pt>
                <c:pt idx="15" formatCode="#,##0;[Red]\-#,##0">
                  <c:v>1138.9000000000001</c:v>
                </c:pt>
                <c:pt idx="16" formatCode="#,##0;[Red]\-#,##0">
                  <c:v>665.93</c:v>
                </c:pt>
                <c:pt idx="17" formatCode="#,##0;[Red]\-#,##0">
                  <c:v>495.9</c:v>
                </c:pt>
                <c:pt idx="18" formatCode="#,##0;[Red]\-#,##0">
                  <c:v>493.93</c:v>
                </c:pt>
                <c:pt idx="19" formatCode="#,##0;[Red]\-#,##0">
                  <c:v>489.93</c:v>
                </c:pt>
                <c:pt idx="20" formatCode="#,##0;[Red]\-#,##0">
                  <c:v>487.9</c:v>
                </c:pt>
                <c:pt idx="21" formatCode="#,##0;[Red]\-#,##0">
                  <c:v>491.93</c:v>
                </c:pt>
                <c:pt idx="22" formatCode="#,##0;[Red]\-#,##0">
                  <c:v>491.92</c:v>
                </c:pt>
                <c:pt idx="23" formatCode="#,##0;[Red]\-#,##0">
                  <c:v>490.923</c:v>
                </c:pt>
                <c:pt idx="24" formatCode="#,##0;[Red]\-#,##0">
                  <c:v>1174.925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8C6-4523-A80B-9FB61E5385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Sheet1!$A$2:$A$99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ม.ค.66*</c:v>
                </c:pt>
              </c:strCache>
            </c:strRef>
          </c:cat>
          <c:val>
            <c:numRef>
              <c:f>Sheet1!$G$2:$G$99</c:f>
              <c:numCache>
                <c:formatCode>#,##0_);[Red]\(#,##0\)</c:formatCode>
                <c:ptCount val="25"/>
                <c:pt idx="0">
                  <c:v>6779.92</c:v>
                </c:pt>
                <c:pt idx="1">
                  <c:v>6691.84</c:v>
                </c:pt>
                <c:pt idx="2">
                  <c:v>7636.92</c:v>
                </c:pt>
                <c:pt idx="3">
                  <c:v>6424.9</c:v>
                </c:pt>
                <c:pt idx="4">
                  <c:v>6392.93</c:v>
                </c:pt>
                <c:pt idx="5">
                  <c:v>6325.9</c:v>
                </c:pt>
                <c:pt idx="6">
                  <c:v>6243.93</c:v>
                </c:pt>
                <c:pt idx="7">
                  <c:v>6042.92</c:v>
                </c:pt>
                <c:pt idx="8">
                  <c:v>5980.9</c:v>
                </c:pt>
                <c:pt idx="9">
                  <c:v>6144.92</c:v>
                </c:pt>
                <c:pt idx="10">
                  <c:v>6505.9</c:v>
                </c:pt>
                <c:pt idx="11">
                  <c:v>6933.6289999999999</c:v>
                </c:pt>
                <c:pt idx="12" formatCode="#,##0;[Red]\-#,##0">
                  <c:v>7332.93</c:v>
                </c:pt>
                <c:pt idx="13" formatCode="#,##0;[Red]\-#,##0">
                  <c:v>6793.84</c:v>
                </c:pt>
                <c:pt idx="14" formatCode="#,##0;[Red]\-#,##0">
                  <c:v>7518.93</c:v>
                </c:pt>
                <c:pt idx="15" formatCode="#,##0;[Red]\-#,##0">
                  <c:v>7425.9</c:v>
                </c:pt>
                <c:pt idx="16" formatCode="#,##0;[Red]\-#,##0">
                  <c:v>6970.93</c:v>
                </c:pt>
                <c:pt idx="17" formatCode="#,##0;[Red]\-#,##0">
                  <c:v>6638.9</c:v>
                </c:pt>
                <c:pt idx="18" formatCode="#,##0;[Red]\-#,##0">
                  <c:v>6486.93</c:v>
                </c:pt>
                <c:pt idx="19" formatCode="#,##0;[Red]\-#,##0">
                  <c:v>6647.93</c:v>
                </c:pt>
                <c:pt idx="20" formatCode="#,##0;[Red]\-#,##0">
                  <c:v>6433.9</c:v>
                </c:pt>
                <c:pt idx="21" formatCode="#,##0;[Red]\-#,##0">
                  <c:v>7525.93</c:v>
                </c:pt>
                <c:pt idx="22" formatCode="#,##0;[Red]\-#,##0">
                  <c:v>6872.92</c:v>
                </c:pt>
                <c:pt idx="23" formatCode="#,##0;[Red]\-#,##0">
                  <c:v>7864.9229999999998</c:v>
                </c:pt>
                <c:pt idx="24" formatCode="#,##0;[Red]\-#,##0">
                  <c:v>7427.9250000000002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8C6-4523-A80B-9FB61E53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654080"/>
        <c:axId val="356877056"/>
      </c:lineChart>
      <c:catAx>
        <c:axId val="3566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20000"/>
          <a:lstStyle/>
          <a:p>
            <a:pPr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56877056"/>
        <c:crosses val="autoZero"/>
        <c:auto val="1"/>
        <c:lblAlgn val="ctr"/>
        <c:lblOffset val="100"/>
        <c:noMultiLvlLbl val="0"/>
      </c:catAx>
      <c:valAx>
        <c:axId val="356877056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5665408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47544129498115E-2"/>
          <c:y val="0.10941210126219203"/>
          <c:w val="0.86700779556736352"/>
          <c:h val="0.77878604579475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rgbClr val="FF9933"/>
            </a:solidFill>
            <a:ln w="381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C99FF"/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2-4AA4-ABA8-F0CE51D73C06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2-4AA4-ABA8-F0CE51D73C0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81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2-4AA4-ABA8-F0CE51D73C0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6D-473A-AF65-6832A3A8F2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2-4AA4-ABA8-F0CE51D73C0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2-4AA4-ABA8-F0CE51D73C0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127.1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2-4AA4-ABA8-F0CE51D73C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Crude Oil</c:v>
                </c:pt>
                <c:pt idx="1">
                  <c:v>Condensate</c:v>
                </c:pt>
                <c:pt idx="2">
                  <c:v>Natural Gas</c:v>
                </c:pt>
                <c:pt idx="3">
                  <c:v>Lignite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2.6569227702000604</c:v>
                </c:pt>
                <c:pt idx="1">
                  <c:v>2.9763807077170186</c:v>
                </c:pt>
                <c:pt idx="2">
                  <c:v>2.945400354063008</c:v>
                </c:pt>
                <c:pt idx="3">
                  <c:v>127.13783489351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72-4AA4-ABA8-F0CE51D7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61572224"/>
        <c:axId val="361573760"/>
      </c:barChart>
      <c:catAx>
        <c:axId val="3615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1573760"/>
        <c:crosses val="autoZero"/>
        <c:auto val="1"/>
        <c:lblAlgn val="ctr"/>
        <c:lblOffset val="100"/>
        <c:noMultiLvlLbl val="0"/>
      </c:catAx>
      <c:valAx>
        <c:axId val="36157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 w="317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15722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 (ind.RE)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61.694404668729277</c:v>
                </c:pt>
                <c:pt idx="1">
                  <c:v>59.428421296081794</c:v>
                </c:pt>
                <c:pt idx="2">
                  <c:v>54.847357717148668</c:v>
                </c:pt>
                <c:pt idx="3">
                  <c:v>53.973314348813808</c:v>
                </c:pt>
                <c:pt idx="4">
                  <c:v>50.094369669957949</c:v>
                </c:pt>
                <c:pt idx="5">
                  <c:v>47.713007734679742</c:v>
                </c:pt>
                <c:pt idx="6">
                  <c:v>53.779576335147105</c:v>
                </c:pt>
                <c:pt idx="7">
                  <c:v>58.94956068629147</c:v>
                </c:pt>
                <c:pt idx="8">
                  <c:v>57.018122131130625</c:v>
                </c:pt>
                <c:pt idx="9">
                  <c:v>55.253320106473623</c:v>
                </c:pt>
                <c:pt idx="10">
                  <c:v>52.364550234555452</c:v>
                </c:pt>
                <c:pt idx="11">
                  <c:v>52.719701180217903</c:v>
                </c:pt>
                <c:pt idx="12">
                  <c:v>52.948885486421062</c:v>
                </c:pt>
                <c:pt idx="13">
                  <c:v>50.171214751017501</c:v>
                </c:pt>
                <c:pt idx="14" formatCode="#,##0;[Red]\-#,##0;\ ">
                  <c:v>52.46004126859647</c:v>
                </c:pt>
                <c:pt idx="15" formatCode="#,##0;[Red]\-#,##0;\ ">
                  <c:v>53.034821913501709</c:v>
                </c:pt>
                <c:pt idx="16" formatCode="#,##0;[Red]\-#,##0;\ ">
                  <c:v>54.674523380039894</c:v>
                </c:pt>
                <c:pt idx="17" formatCode="#,##0;[Red]\-#,##0;\ ">
                  <c:v>57.453387091989207</c:v>
                </c:pt>
                <c:pt idx="18" formatCode="#,##0;[Red]\-#,##0;\ ">
                  <c:v>60.88745836540982</c:v>
                </c:pt>
                <c:pt idx="19" formatCode="#,##0;[Red]\-#,##0;\ ">
                  <c:v>60.729095254166488</c:v>
                </c:pt>
                <c:pt idx="20" formatCode="#,##0;[Red]\-#,##0;\ ">
                  <c:v>61.606370610735908</c:v>
                </c:pt>
                <c:pt idx="21" formatCode="#,##0;[Red]\-#,##0;\ ">
                  <c:v>61.29391767884912</c:v>
                </c:pt>
                <c:pt idx="22" formatCode="#,##0;[Red]\-#,##0;\ ">
                  <c:v>61.185375500389874</c:v>
                </c:pt>
                <c:pt idx="23" formatCode="#,##0;[Red]\-#,##0;\ ">
                  <c:v>61.225603011453209</c:v>
                </c:pt>
                <c:pt idx="24" formatCode="#,##0;[Red]\-#,##0;\ ">
                  <c:v>58.062068251596763</c:v>
                </c:pt>
                <c:pt idx="25" formatCode="#,##0;[Red]\-#,##0;\ ">
                  <c:v>59.722178162330152</c:v>
                </c:pt>
                <c:pt idx="26" formatCode="#,##0;[Red]\-#,##0;\ ">
                  <c:v>56.580132001814739</c:v>
                </c:pt>
                <c:pt idx="27" formatCode="#,##0;[Red]\-#,##0;\ ">
                  <c:v>54.654691474749448</c:v>
                </c:pt>
                <c:pt idx="28" formatCode="#,##0;[Red]\-#,##0;\ ">
                  <c:v>56.037673812553834</c:v>
                </c:pt>
                <c:pt idx="29" formatCode="#,##0;[Red]\-#,##0;\ ">
                  <c:v>51.364018177042581</c:v>
                </c:pt>
                <c:pt idx="30" formatCode="#,##0;[Red]\-#,##0;\ ">
                  <c:v>47.926578765564898</c:v>
                </c:pt>
                <c:pt idx="31" formatCode="#,##0;[Red]\-#,##0;\ ">
                  <c:v>44.922032024099224</c:v>
                </c:pt>
                <c:pt idx="32" formatCode="#,##0;[Red]\-#,##0;\ ">
                  <c:v>45.864878958555479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18-4CAC-8B41-480B8C97C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361576320"/>
        <c:axId val="361577856"/>
      </c:barChart>
      <c:catAx>
        <c:axId val="3615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1577856"/>
        <c:crosses val="autoZero"/>
        <c:auto val="1"/>
        <c:lblAlgn val="ctr"/>
        <c:lblOffset val="100"/>
        <c:noMultiLvlLbl val="0"/>
      </c:catAx>
      <c:valAx>
        <c:axId val="361577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1576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44682631914056E-2"/>
          <c:y val="3.4120200570031893E-2"/>
          <c:w val="0.91049019032034284"/>
          <c:h val="0.8515409760867106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Crude Oil+Condensate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17.863526259228887</c:v>
                </c:pt>
                <c:pt idx="1">
                  <c:v>16.100115421117856</c:v>
                </c:pt>
                <c:pt idx="2">
                  <c:v>14.017856596557349</c:v>
                </c:pt>
                <c:pt idx="3">
                  <c:v>12.358910094563628</c:v>
                </c:pt>
                <c:pt idx="4">
                  <c:v>10.194270580762353</c:v>
                </c:pt>
                <c:pt idx="5">
                  <c:v>8.6957668839610367</c:v>
                </c:pt>
                <c:pt idx="6">
                  <c:v>8.7688258606999643</c:v>
                </c:pt>
                <c:pt idx="7">
                  <c:v>9.7549374560817608</c:v>
                </c:pt>
                <c:pt idx="8">
                  <c:v>10.268916948111695</c:v>
                </c:pt>
                <c:pt idx="9">
                  <c:v>14.503877462476316</c:v>
                </c:pt>
                <c:pt idx="10">
                  <c:v>13.781950730490752</c:v>
                </c:pt>
                <c:pt idx="11">
                  <c:v>15.6</c:v>
                </c:pt>
                <c:pt idx="12">
                  <c:v>17.810025326086933</c:v>
                </c:pt>
                <c:pt idx="13">
                  <c:v>15.180167882281642</c:v>
                </c:pt>
                <c:pt idx="14">
                  <c:v>18.931336994002201</c:v>
                </c:pt>
                <c:pt idx="15">
                  <c:v>20.662976417680898</c:v>
                </c:pt>
                <c:pt idx="16">
                  <c:v>21.333861873810644</c:v>
                </c:pt>
                <c:pt idx="17" formatCode="#,##0;[Red]\-#,##0;\ ">
                  <c:v>22.19735983646521</c:v>
                </c:pt>
                <c:pt idx="18" formatCode="#,##0;[Red]\-#,##0;\ ">
                  <c:v>23.4904904002316</c:v>
                </c:pt>
                <c:pt idx="19" formatCode="#,##0;[Red]\-#,##0;\ ">
                  <c:v>22.783509487712355</c:v>
                </c:pt>
                <c:pt idx="20" formatCode="#,##0;[Red]\-#,##0;\ ">
                  <c:v>22.396666021664377</c:v>
                </c:pt>
                <c:pt idx="21" formatCode="#,##0;[Red]\-#,##0;\ ">
                  <c:v>22.035561479244219</c:v>
                </c:pt>
                <c:pt idx="22" formatCode="#,##0;[Red]\-#,##0;\ ">
                  <c:v>21.400867176313209</c:v>
                </c:pt>
                <c:pt idx="23" formatCode="#,##0;[Red]\-#,##0;\ ">
                  <c:v>21.844777735072892</c:v>
                </c:pt>
                <c:pt idx="24" formatCode="#,##0;[Red]\-#,##0;\ ">
                  <c:v>21.494668569794136</c:v>
                </c:pt>
                <c:pt idx="25" formatCode="#,##0;[Red]\-#,##0;\ ">
                  <c:v>23.235531925194611</c:v>
                </c:pt>
                <c:pt idx="26" formatCode="#,##0;[Red]\-#,##0;\ ">
                  <c:v>21.001276057087946</c:v>
                </c:pt>
                <c:pt idx="27" formatCode="#,##0;[Red]\-#,##0;\ ">
                  <c:v>19.166171695669263</c:v>
                </c:pt>
                <c:pt idx="28" formatCode="#,##0;[Red]\-#,##0;\ ">
                  <c:v>20.816664855356308</c:v>
                </c:pt>
                <c:pt idx="29" formatCode="#,##0;[Red]\-#,##0;\ ">
                  <c:v>19.350801782812074</c:v>
                </c:pt>
                <c:pt idx="30" formatCode="#,##0;[Red]\-#,##0;\ ">
                  <c:v>16.633090523479641</c:v>
                </c:pt>
                <c:pt idx="31" formatCode="#,##0;[Red]\-#,##0;\ ">
                  <c:v>13.323065203114478</c:v>
                </c:pt>
                <c:pt idx="32" formatCode="#,##0;[Red]\-#,##0;\ ">
                  <c:v>13.100261184531814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D0-42B3-8E14-4A1850A869E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Coal+Lignite</c:v>
                </c:pt>
              </c:strCache>
            </c:strRef>
          </c:tx>
          <c:spPr>
            <a:ln w="762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_-* #,##0_-;\-* #,##0_-;_-* "-"??_-;_-@_-</c:formatCode>
                <c:ptCount val="33"/>
                <c:pt idx="0">
                  <c:v>93.610623318329289</c:v>
                </c:pt>
                <c:pt idx="1">
                  <c:v>93.595550400304077</c:v>
                </c:pt>
                <c:pt idx="2">
                  <c:v>89.135319003922575</c:v>
                </c:pt>
                <c:pt idx="3">
                  <c:v>84.935576419204438</c:v>
                </c:pt>
                <c:pt idx="4">
                  <c:v>79.145414288335331</c:v>
                </c:pt>
                <c:pt idx="5">
                  <c:v>72.995554994920099</c:v>
                </c:pt>
                <c:pt idx="6">
                  <c:v>77.62869554877291</c:v>
                </c:pt>
                <c:pt idx="7">
                  <c:v>85.942889892239521</c:v>
                </c:pt>
                <c:pt idx="8">
                  <c:v>74.706222383310333</c:v>
                </c:pt>
                <c:pt idx="9">
                  <c:v>67.217096262594993</c:v>
                </c:pt>
                <c:pt idx="10">
                  <c:v>65.339110738564628</c:v>
                </c:pt>
                <c:pt idx="11">
                  <c:v>62.7</c:v>
                </c:pt>
                <c:pt idx="12">
                  <c:v>54.800641632464064</c:v>
                </c:pt>
                <c:pt idx="13">
                  <c:v>54.957339214608169</c:v>
                </c:pt>
                <c:pt idx="14">
                  <c:v>53.523433935056296</c:v>
                </c:pt>
                <c:pt idx="15">
                  <c:v>43.87277575561501</c:v>
                </c:pt>
                <c:pt idx="16">
                  <c:v>35.948381134732969</c:v>
                </c:pt>
                <c:pt idx="17" formatCode="#,##0;[Red]\-#,##0;\ ">
                  <c:v>32.82544268403143</c:v>
                </c:pt>
                <c:pt idx="18" formatCode="#,##0;[Red]\-#,##0;\ ">
                  <c:v>31.972968908345472</c:v>
                </c:pt>
                <c:pt idx="19" formatCode="#,##0;[Red]\-#,##0;\ ">
                  <c:v>32.298992678645966</c:v>
                </c:pt>
                <c:pt idx="20" formatCode="#,##0;[Red]\-#,##0;\ ">
                  <c:v>37.631387697081053</c:v>
                </c:pt>
                <c:pt idx="21" formatCode="#,##0;[Red]\-#,##0;\ ">
                  <c:v>29.313701909552275</c:v>
                </c:pt>
                <c:pt idx="22" formatCode="#,##0;[Red]\-#,##0;\ ">
                  <c:v>29.592710182085586</c:v>
                </c:pt>
                <c:pt idx="23" formatCode="#,##0;[Red]\-#,##0;\ ">
                  <c:v>26.300387909141104</c:v>
                </c:pt>
                <c:pt idx="24" formatCode="#,##0;[Red]\-#,##0;\ ">
                  <c:v>22.141203823460838</c:v>
                </c:pt>
                <c:pt idx="25" formatCode="#,##0;[Red]\-#,##0;\ ">
                  <c:v>24.177553390237414</c:v>
                </c:pt>
                <c:pt idx="26" formatCode="#,##0;[Red]\-#,##0;\ ">
                  <c:v>22.86332025807582</c:v>
                </c:pt>
                <c:pt idx="27" formatCode="#,##0;[Red]\-#,##0;\ ">
                  <c:v>19.530276243982851</c:v>
                </c:pt>
                <c:pt idx="28" formatCode="#,##0;[Red]\-#,##0;\ ">
                  <c:v>20.781406770087294</c:v>
                </c:pt>
                <c:pt idx="29" formatCode="#,##0;[Red]\-#,##0;\ ">
                  <c:v>18.113383478643421</c:v>
                </c:pt>
                <c:pt idx="30" formatCode="#,##0;[Red]\-#,##0;\ ">
                  <c:v>19.082342603438612</c:v>
                </c:pt>
                <c:pt idx="31" formatCode="#,##0;[Red]\-#,##0;\ ">
                  <c:v>20.230352337170224</c:v>
                </c:pt>
                <c:pt idx="32" formatCode="#,##0;[Red]\-#,##0;\ ">
                  <c:v>17.333391162888351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D0-42B3-8E14-4A1850A869EA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NG</c:v>
                </c:pt>
              </c:strCache>
            </c:strRef>
          </c:tx>
          <c:spPr>
            <a:ln w="76200">
              <a:solidFill>
                <a:srgbClr val="FF3399"/>
              </a:solidFill>
            </a:ln>
          </c:spPr>
          <c:marker>
            <c:symbol val="none"/>
          </c:marker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_-* #,##0_-;\-* #,##0_-;_-* "-"??_-;_-@_-</c:formatCode>
                <c:ptCount val="3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99.872635721810227</c:v>
                </c:pt>
                <c:pt idx="8">
                  <c:v>99.919267775112047</c:v>
                </c:pt>
                <c:pt idx="9">
                  <c:v>92.208835764450697</c:v>
                </c:pt>
                <c:pt idx="10">
                  <c:v>79.271739228092756</c:v>
                </c:pt>
                <c:pt idx="11">
                  <c:v>76.3</c:v>
                </c:pt>
                <c:pt idx="12">
                  <c:v>75.160812261165944</c:v>
                </c:pt>
                <c:pt idx="13">
                  <c:v>74.796533860406214</c:v>
                </c:pt>
                <c:pt idx="14">
                  <c:v>72.760089115064545</c:v>
                </c:pt>
                <c:pt idx="15">
                  <c:v>72.995029839975331</c:v>
                </c:pt>
                <c:pt idx="16">
                  <c:v>73.49684028691415</c:v>
                </c:pt>
                <c:pt idx="17" formatCode="#,##0;[Red]\-#,##0;\ ">
                  <c:v>77.028566986143105</c:v>
                </c:pt>
                <c:pt idx="18" formatCode="#,##0;[Red]\-#,##0;\ ">
                  <c:v>78.806197305305631</c:v>
                </c:pt>
                <c:pt idx="19" formatCode="#,##0;[Red]\-#,##0;\ ">
                  <c:v>80.405609343070125</c:v>
                </c:pt>
                <c:pt idx="20" formatCode="#,##0;[Red]\-#,##0;\ ">
                  <c:v>79.379214128662554</c:v>
                </c:pt>
                <c:pt idx="21" formatCode="#,##0;[Red]\-#,##0;\ ">
                  <c:v>80.775933672292496</c:v>
                </c:pt>
                <c:pt idx="22" formatCode="#,##0;[Red]\-#,##0;\ ">
                  <c:v>79.950400308693006</c:v>
                </c:pt>
                <c:pt idx="23" formatCode="#,##0;[Red]\-#,##0;\ ">
                  <c:v>79.879631939225405</c:v>
                </c:pt>
                <c:pt idx="24" formatCode="#,##0;[Red]\-#,##0;\ ">
                  <c:v>75.290150077330992</c:v>
                </c:pt>
                <c:pt idx="25" formatCode="#,##0;[Red]\-#,##0;\ ">
                  <c:v>75.079027311025641</c:v>
                </c:pt>
                <c:pt idx="26" formatCode="#,##0;[Red]\-#,##0;\ ">
                  <c:v>72.696326531374837</c:v>
                </c:pt>
                <c:pt idx="27" formatCode="#,##0;[Red]\-#,##0;\ ">
                  <c:v>71.787371406910225</c:v>
                </c:pt>
                <c:pt idx="28" formatCode="#,##0;[Red]\-#,##0;\ ">
                  <c:v>72.197225038709533</c:v>
                </c:pt>
                <c:pt idx="29" formatCode="#,##0;[Red]\-#,##0;\ ">
                  <c:v>69.384043178980178</c:v>
                </c:pt>
                <c:pt idx="30" formatCode="#,##0;[Red]\-#,##0;\ ">
                  <c:v>67.780005273553243</c:v>
                </c:pt>
                <c:pt idx="31" formatCode="#,##0;[Red]\-#,##0;\ ">
                  <c:v>61.928656685314053</c:v>
                </c:pt>
                <c:pt idx="32" formatCode="#,##0;[Red]\-#,##0;\ ">
                  <c:v>64.39725655451744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7D0-42B3-8E14-4A1850A86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44736"/>
        <c:axId val="362246528"/>
      </c:lineChart>
      <c:catAx>
        <c:axId val="3622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246528"/>
        <c:crosses val="autoZero"/>
        <c:auto val="1"/>
        <c:lblAlgn val="ctr"/>
        <c:lblOffset val="100"/>
        <c:noMultiLvlLbl val="0"/>
      </c:catAx>
      <c:valAx>
        <c:axId val="36224652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24473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3517768859016"/>
          <c:y val="9.8820225420193003E-2"/>
          <c:w val="0.67792771289301212"/>
          <c:h val="0.812265100636243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50-438B-AB6F-9B5C9752D53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0-438B-AB6F-9B5C9752D531}"/>
              </c:ext>
            </c:extLst>
          </c:dPt>
          <c:dPt>
            <c:idx val="2"/>
            <c:bubble3D val="0"/>
            <c:spPr>
              <a:solidFill>
                <a:srgbClr val="FF781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50-438B-AB6F-9B5C9752D531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50-438B-AB6F-9B5C9752D5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50-438B-AB6F-9B5C9752D531}"/>
              </c:ext>
            </c:extLst>
          </c:dPt>
          <c:dLbls>
            <c:dLbl>
              <c:idx val="0"/>
              <c:layout>
                <c:manualLayout>
                  <c:x val="3.8580565701033222E-2"/>
                  <c:y val="3.301850492209712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0-438B-AB6F-9B5C9752D531}"/>
                </c:ext>
              </c:extLst>
            </c:dLbl>
            <c:dLbl>
              <c:idx val="1"/>
              <c:layout>
                <c:manualLayout>
                  <c:x val="-2.2046161537606933E-2"/>
                  <c:y val="-6.603700984419455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0-438B-AB6F-9B5C9752D531}"/>
                </c:ext>
              </c:extLst>
            </c:dLbl>
            <c:dLbl>
              <c:idx val="2"/>
              <c:layout>
                <c:manualLayout>
                  <c:x val="1.1023080768803466E-2"/>
                  <c:y val="-6.740974768662475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0-438B-AB6F-9B5C9752D531}"/>
                </c:ext>
              </c:extLst>
            </c:dLbl>
            <c:dLbl>
              <c:idx val="3"/>
              <c:layout>
                <c:manualLayout>
                  <c:x val="0.1157423480724365"/>
                  <c:y val="-0.13867824064926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50-438B-AB6F-9B5C9752D531}"/>
                </c:ext>
              </c:extLst>
            </c:dLbl>
            <c:dLbl>
              <c:idx val="4"/>
              <c:layout/>
              <c:numFmt formatCode="General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50-438B-AB6F-9B5C9752D53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น้ำมัน</c:v>
                </c:pt>
                <c:pt idx="1">
                  <c:v>ก๊าซธรรมชาติ</c:v>
                </c:pt>
                <c:pt idx="2">
                  <c:v>ถ่านหินนำเข้า</c:v>
                </c:pt>
                <c:pt idx="3">
                  <c:v>ลิกไนต์</c:v>
                </c:pt>
                <c:pt idx="4">
                  <c:v>ไฟฟ้า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877.69844655999998</c:v>
                </c:pt>
                <c:pt idx="1">
                  <c:v>166.05166032</c:v>
                </c:pt>
                <c:pt idx="2">
                  <c:v>145.39906572999999</c:v>
                </c:pt>
                <c:pt idx="3">
                  <c:v>1.1859427900000001</c:v>
                </c:pt>
                <c:pt idx="4">
                  <c:v>285.32215102999999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650-438B-AB6F-9B5C9752D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7C80"/>
            </a:solidFill>
            <a:ln w="381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763988360295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98-48DA-A599-6DBAC68B34BB}"/>
                </c:ext>
              </c:extLst>
            </c:dLbl>
            <c:dLbl>
              <c:idx val="27"/>
              <c:layout>
                <c:manualLayout>
                  <c:x val="1.4456499368922587E-3"/>
                  <c:y val="-1.003546787208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57.576039320560128</c:v>
                </c:pt>
                <c:pt idx="1">
                  <c:v>58.63371215416975</c:v>
                </c:pt>
                <c:pt idx="2">
                  <c:v>57.580576651089522</c:v>
                </c:pt>
                <c:pt idx="3">
                  <c:v>60.95230886056482</c:v>
                </c:pt>
                <c:pt idx="4">
                  <c:v>63.288871678144162</c:v>
                </c:pt>
                <c:pt idx="5">
                  <c:v>72.015239329566555</c:v>
                </c:pt>
                <c:pt idx="6">
                  <c:v>77.077679619275912</c:v>
                </c:pt>
                <c:pt idx="7">
                  <c:v>84.438729567294544</c:v>
                </c:pt>
                <c:pt idx="8">
                  <c:v>79.591339838082177</c:v>
                </c:pt>
                <c:pt idx="9">
                  <c:v>73.985737099894692</c:v>
                </c:pt>
                <c:pt idx="10">
                  <c:v>77.430655342441355</c:v>
                </c:pt>
                <c:pt idx="11">
                  <c:v>74.396864239010824</c:v>
                </c:pt>
                <c:pt idx="12">
                  <c:v>78.804668325841462</c:v>
                </c:pt>
                <c:pt idx="13">
                  <c:v>80.926643953131745</c:v>
                </c:pt>
                <c:pt idx="14">
                  <c:v>79.597579596580275</c:v>
                </c:pt>
                <c:pt idx="15" formatCode="#,##0;[Red]\-#,##0;\ ">
                  <c:v>80.856471290127146</c:v>
                </c:pt>
                <c:pt idx="16" formatCode="#,##0;[Red]\-#,##0;\ ">
                  <c:v>78.734892983536739</c:v>
                </c:pt>
                <c:pt idx="17" formatCode="#,##0;[Red]\-#,##0;\ ">
                  <c:v>82.890156555899367</c:v>
                </c:pt>
                <c:pt idx="18" formatCode="#,##0;[Red]\-#,##0;\ ">
                  <c:v>78.508134396226453</c:v>
                </c:pt>
                <c:pt idx="19" formatCode="#,##0;[Red]\-#,##0;\ ">
                  <c:v>72.62159187921138</c:v>
                </c:pt>
                <c:pt idx="20" formatCode="#,##0;[Red]\-#,##0;\ ">
                  <c:v>77.511929966457615</c:v>
                </c:pt>
                <c:pt idx="21" formatCode="#,##0;[Red]\-#,##0;\ ">
                  <c:v>74.8357389526617</c:v>
                </c:pt>
                <c:pt idx="22" formatCode="#,##0;[Red]\-#,##0;\ ">
                  <c:v>74.587287798568696</c:v>
                </c:pt>
                <c:pt idx="23" formatCode="#,##0;[Red]\-#,##0;\ ">
                  <c:v>66.370673656273823</c:v>
                </c:pt>
                <c:pt idx="24" formatCode="#,##0;[Red]\-#,##0;\ ">
                  <c:v>65.4214072016442</c:v>
                </c:pt>
                <c:pt idx="25" formatCode="#,##0;[Red]\-#,##0;\ ">
                  <c:v>66.108649615500013</c:v>
                </c:pt>
                <c:pt idx="26" formatCode="#,##0;[Red]\-#,##0;\ ">
                  <c:v>61.692144810332927</c:v>
                </c:pt>
                <c:pt idx="27" formatCode="#,##0;[Red]\-#,##0;\ ">
                  <c:v>60.547443263099275</c:v>
                </c:pt>
                <c:pt idx="28" formatCode="#,##0;[Red]\-#,##0;\ ">
                  <c:v>57.318458524233954</c:v>
                </c:pt>
                <c:pt idx="29" formatCode="#,##0;[Red]\-#,##0;\ ">
                  <c:v>53.818484946567366</c:v>
                </c:pt>
                <c:pt idx="30" formatCode="#,##0;[Red]\-#,##0;\ ">
                  <c:v>54.217026524574209</c:v>
                </c:pt>
                <c:pt idx="31" formatCode="#,##0;[Red]\-#,##0;\ ">
                  <c:v>61.657742123422075</c:v>
                </c:pt>
                <c:pt idx="32">
                  <c:v>65.191297151690435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8-48DA-A599-6DBAC68B34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FAR EAST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98-48DA-A599-6DBAC68B34BB}"/>
                </c:ext>
              </c:extLst>
            </c:dLbl>
            <c:dLbl>
              <c:idx val="27"/>
              <c:layout>
                <c:manualLayout>
                  <c:x val="3.0358648674737414E-2"/>
                  <c:y val="2.75975366482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0</c:formatCode>
                <c:ptCount val="33"/>
                <c:pt idx="0">
                  <c:v>40.752496509114479</c:v>
                </c:pt>
                <c:pt idx="1">
                  <c:v>35.847024213342728</c:v>
                </c:pt>
                <c:pt idx="2">
                  <c:v>39.563027538737252</c:v>
                </c:pt>
                <c:pt idx="3">
                  <c:v>37.129734583812095</c:v>
                </c:pt>
                <c:pt idx="4">
                  <c:v>34.116029216933143</c:v>
                </c:pt>
                <c:pt idx="5">
                  <c:v>26.243136576266419</c:v>
                </c:pt>
                <c:pt idx="6">
                  <c:v>19.451852677878943</c:v>
                </c:pt>
                <c:pt idx="7">
                  <c:v>14.493835355562224</c:v>
                </c:pt>
                <c:pt idx="8">
                  <c:v>15.554784256840406</c:v>
                </c:pt>
                <c:pt idx="9">
                  <c:v>20.642634694204016</c:v>
                </c:pt>
                <c:pt idx="10">
                  <c:v>17.705715483470787</c:v>
                </c:pt>
                <c:pt idx="11">
                  <c:v>18.821550702649201</c:v>
                </c:pt>
                <c:pt idx="12">
                  <c:v>18.10748842548789</c:v>
                </c:pt>
                <c:pt idx="13">
                  <c:v>14.376491025145738</c:v>
                </c:pt>
                <c:pt idx="14">
                  <c:v>13.343455891485828</c:v>
                </c:pt>
                <c:pt idx="15" formatCode="#,##0;[Red]\-#,##0;\ ">
                  <c:v>11.893437718413789</c:v>
                </c:pt>
                <c:pt idx="16" formatCode="#,##0;[Red]\-#,##0;\ ">
                  <c:v>9.0465619785805274</c:v>
                </c:pt>
                <c:pt idx="17" formatCode="#,##0;[Red]\-#,##0;\ ">
                  <c:v>7.0808831384488524</c:v>
                </c:pt>
                <c:pt idx="18" formatCode="#,##0;[Red]\-#,##0;\ ">
                  <c:v>12.922653362670559</c:v>
                </c:pt>
                <c:pt idx="19" formatCode="#,##0;[Red]\-#,##0;\ ">
                  <c:v>8.9718830166891106</c:v>
                </c:pt>
                <c:pt idx="20" formatCode="#,##0;[Red]\-#,##0;\ ">
                  <c:v>8.0630584979670985</c:v>
                </c:pt>
                <c:pt idx="21" formatCode="#,##0;[Red]\-#,##0;\ ">
                  <c:v>8.0343045430283535</c:v>
                </c:pt>
                <c:pt idx="22" formatCode="#,##0;[Red]\-#,##0;\ ">
                  <c:v>8.6747882186801206</c:v>
                </c:pt>
                <c:pt idx="23" formatCode="#,##0;[Red]\-#,##0;\ ">
                  <c:v>9.6696856560737849</c:v>
                </c:pt>
                <c:pt idx="24" formatCode="#,##0;[Red]\-#,##0;\ ">
                  <c:v>20.003013245188885</c:v>
                </c:pt>
                <c:pt idx="25" formatCode="#,##0;[Red]\-#,##0;\ ">
                  <c:v>19.400977574554112</c:v>
                </c:pt>
                <c:pt idx="26" formatCode="#,##0;[Red]\-#,##0;\ ">
                  <c:v>19.919726296900237</c:v>
                </c:pt>
                <c:pt idx="27" formatCode="#,##0;[Red]\-#,##0;\ ">
                  <c:v>14.91846841237453</c:v>
                </c:pt>
                <c:pt idx="28" formatCode="#,##0;[Red]\-#,##0;\ ">
                  <c:v>14.766916392574345</c:v>
                </c:pt>
                <c:pt idx="29" formatCode="#,##0;[Red]\-#,##0;\ ">
                  <c:v>13.779431473017937</c:v>
                </c:pt>
                <c:pt idx="30" formatCode="#,##0;[Red]\-#,##0;\ ">
                  <c:v>15.558306946557146</c:v>
                </c:pt>
                <c:pt idx="31" formatCode="#,##0;[Red]\-#,##0;\ ">
                  <c:v>12.795258872448381</c:v>
                </c:pt>
                <c:pt idx="32">
                  <c:v>11.202324830588857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98-48DA-A599-6DBAC68B34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98-48DA-A599-6DBAC68B34BB}"/>
                </c:ext>
              </c:extLst>
            </c:dLbl>
            <c:dLbl>
              <c:idx val="27"/>
              <c:layout>
                <c:manualLayout>
                  <c:x val="2.6021698864060642E-2"/>
                  <c:y val="3.5124137552286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98-48DA-A599-6DBAC68B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0</c:formatCode>
                <c:ptCount val="33"/>
                <c:pt idx="0">
                  <c:v>1.6714641703253925</c:v>
                </c:pt>
                <c:pt idx="1">
                  <c:v>5.5192636324875384</c:v>
                </c:pt>
                <c:pt idx="2">
                  <c:v>2.8563958101732374</c:v>
                </c:pt>
                <c:pt idx="3">
                  <c:v>1.917956555623088</c:v>
                </c:pt>
                <c:pt idx="4">
                  <c:v>2.5950991049226966</c:v>
                </c:pt>
                <c:pt idx="5">
                  <c:v>1.7416240941670296</c:v>
                </c:pt>
                <c:pt idx="6">
                  <c:v>3.4704677028451405</c:v>
                </c:pt>
                <c:pt idx="7">
                  <c:v>1.0674350771432357</c:v>
                </c:pt>
                <c:pt idx="8">
                  <c:v>4.8538759050774285</c:v>
                </c:pt>
                <c:pt idx="9">
                  <c:v>5.3716282059012981</c:v>
                </c:pt>
                <c:pt idx="10">
                  <c:v>4.8636291740878654</c:v>
                </c:pt>
                <c:pt idx="11">
                  <c:v>6.7815850583399646</c:v>
                </c:pt>
                <c:pt idx="12">
                  <c:v>3.087843248670644</c:v>
                </c:pt>
                <c:pt idx="13">
                  <c:v>4.6968650217225134</c:v>
                </c:pt>
                <c:pt idx="14">
                  <c:v>7.0589645119339028</c:v>
                </c:pt>
                <c:pt idx="15" formatCode="#,##0;[Red]\-#,##0;\ ">
                  <c:v>7.2500909914590617</c:v>
                </c:pt>
                <c:pt idx="16" formatCode="#,##0;[Red]\-#,##0;\ ">
                  <c:v>12.218545037882727</c:v>
                </c:pt>
                <c:pt idx="17" formatCode="#,##0;[Red]\-#,##0;\ ">
                  <c:v>10.028960305651767</c:v>
                </c:pt>
                <c:pt idx="18" formatCode="#,##0;[Red]\-#,##0;\ ">
                  <c:v>8.5692122411029796</c:v>
                </c:pt>
                <c:pt idx="19" formatCode="#,##0;[Red]\-#,##0;\ ">
                  <c:v>18.406525104099519</c:v>
                </c:pt>
                <c:pt idx="20" formatCode="#,##0;[Red]\-#,##0;\ ">
                  <c:v>14.425011535575299</c:v>
                </c:pt>
                <c:pt idx="21" formatCode="#,##0;[Red]\-#,##0;\ ">
                  <c:v>17.129956504309956</c:v>
                </c:pt>
                <c:pt idx="22" formatCode="#,##0;[Red]\-#,##0;\ ">
                  <c:v>16.737923982751177</c:v>
                </c:pt>
                <c:pt idx="23" formatCode="#,##0;[Red]\-#,##0;\ ">
                  <c:v>23.959640687652396</c:v>
                </c:pt>
                <c:pt idx="24" formatCode="#,##0;[Red]\-#,##0;\ ">
                  <c:v>14.57557955316692</c:v>
                </c:pt>
                <c:pt idx="25" formatCode="#,##0;[Red]\-#,##0;\ ">
                  <c:v>14.490372809945887</c:v>
                </c:pt>
                <c:pt idx="26" formatCode="#,##0;[Red]\-#,##0;\ ">
                  <c:v>18.388128892766833</c:v>
                </c:pt>
                <c:pt idx="27" formatCode="#,##0;[Red]\-#,##0;\ ">
                  <c:v>24.534088324526191</c:v>
                </c:pt>
                <c:pt idx="28" formatCode="#,##0;[Red]\-#,##0;\ ">
                  <c:v>27.914625083191698</c:v>
                </c:pt>
                <c:pt idx="29" formatCode="#,##0;[Red]\-#,##0;\ ">
                  <c:v>32.40208358041469</c:v>
                </c:pt>
                <c:pt idx="30" formatCode="#,##0;[Red]\-#,##0;\ ">
                  <c:v>30.224666528868653</c:v>
                </c:pt>
                <c:pt idx="31" formatCode="#,##0;[Red]\-#,##0;\ ">
                  <c:v>25.546999004129546</c:v>
                </c:pt>
                <c:pt idx="32">
                  <c:v>23.606378017720701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D98-48DA-A599-6DBAC68B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62276736"/>
        <c:axId val="362278272"/>
      </c:barChart>
      <c:catAx>
        <c:axId val="36227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278272"/>
        <c:crosses val="autoZero"/>
        <c:auto val="1"/>
        <c:lblAlgn val="ctr"/>
        <c:lblOffset val="100"/>
        <c:noMultiLvlLbl val="0"/>
      </c:catAx>
      <c:valAx>
        <c:axId val="36227827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2767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Myanmar</c:v>
                </c:pt>
              </c:strCache>
            </c:strRef>
          </c:tx>
          <c:spPr>
            <a:solidFill>
              <a:srgbClr val="FF7C80"/>
            </a:solidFill>
            <a:ln w="381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697441025071289E-3"/>
                  <c:y val="5.3258543629167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12-4DA1-A947-C7338D6FD481}"/>
                </c:ext>
              </c:extLst>
            </c:dLbl>
            <c:dLbl>
              <c:idx val="19"/>
              <c:layout>
                <c:manualLayout>
                  <c:x val="3.2334370255156723E-2"/>
                  <c:y val="5.10112375346309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2-4DA1-A947-C7338D6FD481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2-4DA1-A947-C7338D6FD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2566*</c:v>
                </c:pt>
              </c:strCache>
            </c:strRef>
          </c:cat>
          <c:val>
            <c:numRef>
              <c:f>Sheet1!$B$2:$B$27</c:f>
              <c:numCache>
                <c:formatCode>_-* #,##0_-;\-* #,##0_-;_-* "-"??_-;_-@_-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 formatCode="#,##0;[Red]\-#,##0;\ ">
                  <c:v>100</c:v>
                </c:pt>
                <c:pt idx="9" formatCode="#,##0;[Red]\-#,##0;\ ">
                  <c:v>100</c:v>
                </c:pt>
                <c:pt idx="10" formatCode="#,##0;[Red]\-#,##0;\ ">
                  <c:v>100</c:v>
                </c:pt>
                <c:pt idx="11" formatCode="#,##0;[Red]\-#,##0;\ ">
                  <c:v>100</c:v>
                </c:pt>
                <c:pt idx="12" formatCode="#,##0;[Red]\-#,##0;\ ">
                  <c:v>100</c:v>
                </c:pt>
                <c:pt idx="13" formatCode="#,##0;[Red]\-#,##0;\ ">
                  <c:v>89.465498604286338</c:v>
                </c:pt>
                <c:pt idx="14" formatCode="#,##0;[Red]\-#,##0;\ ">
                  <c:v>86.364940586161609</c:v>
                </c:pt>
                <c:pt idx="15" formatCode="#,##0;[Red]\-#,##0;\ ">
                  <c:v>81.141608177797949</c:v>
                </c:pt>
                <c:pt idx="16" formatCode="#,##0;[Red]\-#,##0;\ ">
                  <c:v>82.263033390741668</c:v>
                </c:pt>
                <c:pt idx="17" formatCode="#,##0;[Red]\-#,##0;\ ">
                  <c:v>73.157034428150226</c:v>
                </c:pt>
                <c:pt idx="18" formatCode="#,##0;[Red]\-#,##0;\ ">
                  <c:v>68.738161452625647</c:v>
                </c:pt>
                <c:pt idx="19" formatCode="#,##0;[Red]\-#,##0;\ ">
                  <c:v>62.37414983017684</c:v>
                </c:pt>
                <c:pt idx="20" formatCode="#,##0;[Red]\-#,##0;\ ">
                  <c:v>58.148347351499517</c:v>
                </c:pt>
                <c:pt idx="21" formatCode="#,##0;[Red]\-#,##0;\ ">
                  <c:v>52.862843351414647</c:v>
                </c:pt>
                <c:pt idx="22" formatCode="#,##0;[Red]\-#,##0;\ ">
                  <c:v>48.305192893377843</c:v>
                </c:pt>
                <c:pt idx="23" formatCode="#,##0;[Red]\-#,##0;\ ">
                  <c:v>45.518966023304287</c:v>
                </c:pt>
                <c:pt idx="24" formatCode="#,##0;[Red]\-#,##0;\ ">
                  <c:v>42.081764493818888</c:v>
                </c:pt>
                <c:pt idx="25" formatCode="#,##0;[Red]\-#,##0;\ ">
                  <c:v>33.896566290871561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12-4DA1-A947-C7338D6FD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19"/>
              <c:layout>
                <c:manualLayout>
                  <c:x val="3.3804114357663964E-2"/>
                  <c:y val="-1.27528093836577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12-4DA1-A947-C7338D6FD481}"/>
                </c:ext>
              </c:extLst>
            </c:dLbl>
            <c:dLbl>
              <c:idx val="25"/>
              <c:layout>
                <c:manualLayout>
                  <c:x val="1.4697441025070211E-3"/>
                  <c:y val="-0.21679775952218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12-4DA1-A947-C7338D6FD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2541</c:v>
                </c:pt>
                <c:pt idx="1">
                  <c:v>2542</c:v>
                </c:pt>
                <c:pt idx="2">
                  <c:v>2543</c:v>
                </c:pt>
                <c:pt idx="3">
                  <c:v>2544</c:v>
                </c:pt>
                <c:pt idx="4">
                  <c:v>2545</c:v>
                </c:pt>
                <c:pt idx="5">
                  <c:v>2546</c:v>
                </c:pt>
                <c:pt idx="6">
                  <c:v>2547</c:v>
                </c:pt>
                <c:pt idx="7">
                  <c:v>2548</c:v>
                </c:pt>
                <c:pt idx="8">
                  <c:v>2549</c:v>
                </c:pt>
                <c:pt idx="9">
                  <c:v>2550</c:v>
                </c:pt>
                <c:pt idx="10">
                  <c:v>2551</c:v>
                </c:pt>
                <c:pt idx="11">
                  <c:v>2552</c:v>
                </c:pt>
                <c:pt idx="12">
                  <c:v>2553</c:v>
                </c:pt>
                <c:pt idx="13">
                  <c:v>2554</c:v>
                </c:pt>
                <c:pt idx="14">
                  <c:v>2555</c:v>
                </c:pt>
                <c:pt idx="15">
                  <c:v>2556</c:v>
                </c:pt>
                <c:pt idx="16">
                  <c:v>2557</c:v>
                </c:pt>
                <c:pt idx="17">
                  <c:v>2558</c:v>
                </c:pt>
                <c:pt idx="18">
                  <c:v>2559</c:v>
                </c:pt>
                <c:pt idx="19">
                  <c:v>2560</c:v>
                </c:pt>
                <c:pt idx="20">
                  <c:v>2561</c:v>
                </c:pt>
                <c:pt idx="21">
                  <c:v>2562</c:v>
                </c:pt>
                <c:pt idx="22">
                  <c:v>2563</c:v>
                </c:pt>
                <c:pt idx="23">
                  <c:v>2564</c:v>
                </c:pt>
                <c:pt idx="24">
                  <c:v>2565</c:v>
                </c:pt>
                <c:pt idx="25">
                  <c:v>2566*</c:v>
                </c:pt>
              </c:strCache>
            </c:strRef>
          </c:cat>
          <c:val>
            <c:numRef>
              <c:f>Sheet1!$C$2:$C$27</c:f>
              <c:numCache>
                <c:formatCode>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#,##0;[Red]\-#,##0;\ ">
                  <c:v>0</c:v>
                </c:pt>
                <c:pt idx="9" formatCode="#,##0;[Red]\-#,##0;\ ">
                  <c:v>0</c:v>
                </c:pt>
                <c:pt idx="10" formatCode="#,##0;[Red]\-#,##0;\ ">
                  <c:v>0</c:v>
                </c:pt>
                <c:pt idx="11" formatCode="#,##0;[Red]\-#,##0;\ ">
                  <c:v>0</c:v>
                </c:pt>
                <c:pt idx="12" formatCode="#,##0;[Red]\-#,##0;\ ">
                  <c:v>0</c:v>
                </c:pt>
                <c:pt idx="13" formatCode="#,##0;[Red]\-#,##0;\ ">
                  <c:v>10.534501395713654</c:v>
                </c:pt>
                <c:pt idx="14" formatCode="#,##0;[Red]\-#,##0;\ ">
                  <c:v>13.63505941383838</c:v>
                </c:pt>
                <c:pt idx="15" formatCode="#,##0;[Red]\-#,##0;\ ">
                  <c:v>18.858391822202051</c:v>
                </c:pt>
                <c:pt idx="16" formatCode="#,##0;[Red]\-#,##0;\ ">
                  <c:v>17.736966609258339</c:v>
                </c:pt>
                <c:pt idx="17" formatCode="#,##0;[Red]\-#,##0;\ ">
                  <c:v>26.842965571849771</c:v>
                </c:pt>
                <c:pt idx="18" formatCode="#,##0;[Red]\-#,##0;\ ">
                  <c:v>31.26183854737436</c:v>
                </c:pt>
                <c:pt idx="19" formatCode="#,##0;[Red]\-#,##0;\ ">
                  <c:v>37.625850169823167</c:v>
                </c:pt>
                <c:pt idx="20" formatCode="#,##0;[Red]\-#,##0;\ ">
                  <c:v>41.851652648500483</c:v>
                </c:pt>
                <c:pt idx="21" formatCode="#,##0;[Red]\-#,##0;\ ">
                  <c:v>47.137156648585361</c:v>
                </c:pt>
                <c:pt idx="22" formatCode="#,##0;[Red]\-#,##0;\ ">
                  <c:v>51.694807106622143</c:v>
                </c:pt>
                <c:pt idx="23" formatCode="#,##0;[Red]\-#,##0;\ ">
                  <c:v>54.481033976695713</c:v>
                </c:pt>
                <c:pt idx="24" formatCode="#,##0;[Red]\-#,##0;\ ">
                  <c:v>57.918235506181105</c:v>
                </c:pt>
                <c:pt idx="25" formatCode="#,##0;[Red]\-#,##0;\ ">
                  <c:v>66.103433709128439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12-4DA1-A947-C7338D6FD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62439424"/>
        <c:axId val="362440960"/>
      </c:barChart>
      <c:catAx>
        <c:axId val="36243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440960"/>
        <c:crosses val="autoZero"/>
        <c:auto val="1"/>
        <c:lblAlgn val="ctr"/>
        <c:lblOffset val="100"/>
        <c:noMultiLvlLbl val="0"/>
      </c:catAx>
      <c:valAx>
        <c:axId val="36244096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2439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696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FF696D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1-4B93-9E20-19569D10D0C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1-4B93-9E20-19569D10D0C8}"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1-4B93-9E20-19569D10D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Sheet1!$B$2:$B$35</c:f>
              <c:numCache>
                <c:formatCode>_-* #,##0_-;\-* #,##0_-;_-* "-"??_-;_-@_-</c:formatCode>
                <c:ptCount val="33"/>
                <c:pt idx="0">
                  <c:v>37.566303108618214</c:v>
                </c:pt>
                <c:pt idx="1">
                  <c:v>39.895354474640584</c:v>
                </c:pt>
                <c:pt idx="2">
                  <c:v>43.689205898954619</c:v>
                </c:pt>
                <c:pt idx="3">
                  <c:v>43.745139253057758</c:v>
                </c:pt>
                <c:pt idx="4">
                  <c:v>42.099463130639194</c:v>
                </c:pt>
                <c:pt idx="5">
                  <c:v>41.497141629899581</c:v>
                </c:pt>
                <c:pt idx="6">
                  <c:v>47.719891406315192</c:v>
                </c:pt>
                <c:pt idx="7">
                  <c:v>53.777345359873905</c:v>
                </c:pt>
                <c:pt idx="8">
                  <c:v>58.18522966293741</c:v>
                </c:pt>
                <c:pt idx="9">
                  <c:v>62.032793704883495</c:v>
                </c:pt>
                <c:pt idx="10">
                  <c:v>68.575655108741344</c:v>
                </c:pt>
                <c:pt idx="11">
                  <c:v>70.92808729195751</c:v>
                </c:pt>
                <c:pt idx="12">
                  <c:v>72.364482508071177</c:v>
                </c:pt>
                <c:pt idx="13">
                  <c:v>70.809102908172747</c:v>
                </c:pt>
                <c:pt idx="14">
                  <c:v>70.080777020790237</c:v>
                </c:pt>
                <c:pt idx="15">
                  <c:v>66.544115421569671</c:v>
                </c:pt>
                <c:pt idx="16" formatCode="#,##0;[Red]\-#,##0;\ ">
                  <c:v>66.82052253530253</c:v>
                </c:pt>
                <c:pt idx="17" formatCode="#,##0;[Red]\-#,##0;\ ">
                  <c:v>70.474473652442512</c:v>
                </c:pt>
                <c:pt idx="18" formatCode="#,##0;[Red]\-#,##0;\ ">
                  <c:v>71.680145319589968</c:v>
                </c:pt>
                <c:pt idx="19" formatCode="#,##0;[Red]\-#,##0;\ ">
                  <c:v>71.855250620498083</c:v>
                </c:pt>
                <c:pt idx="20" formatCode="#,##0;[Red]\-#,##0;\ ">
                  <c:v>65.976828433569125</c:v>
                </c:pt>
                <c:pt idx="21" formatCode="#,##0;[Red]\-#,##0;\ ">
                  <c:v>66.506601883803611</c:v>
                </c:pt>
                <c:pt idx="22" formatCode="#,##0;[Red]\-#,##0;\ ">
                  <c:v>65.791563291425177</c:v>
                </c:pt>
                <c:pt idx="23" formatCode="#,##0;[Red]\-#,##0;\ ">
                  <c:v>64.676724352615295</c:v>
                </c:pt>
                <c:pt idx="24" formatCode="#,##0;[Red]\-#,##0;\ ">
                  <c:v>66.854300850313422</c:v>
                </c:pt>
                <c:pt idx="25" formatCode="#,##0;[Red]\-#,##0;\ ">
                  <c:v>63.184143511442137</c:v>
                </c:pt>
                <c:pt idx="26" formatCode="#,##0;[Red]\-#,##0;\ ">
                  <c:v>60.17142186876606</c:v>
                </c:pt>
                <c:pt idx="27" formatCode="#,##0;[Red]\-#,##0;\ ">
                  <c:v>56.873409693933866</c:v>
                </c:pt>
                <c:pt idx="28" formatCode="#,##0;[Red]\-#,##0;\ ">
                  <c:v>57.456696423707577</c:v>
                </c:pt>
                <c:pt idx="29" formatCode="#,##0;[Red]\-#,##0;\ ">
                  <c:v>55.26519646715554</c:v>
                </c:pt>
                <c:pt idx="30" formatCode="#,##0;[Red]\-#,##0;\ ">
                  <c:v>53.936011094883632</c:v>
                </c:pt>
                <c:pt idx="31" formatCode="#,##0;[Red]\-#,##0;\ ">
                  <c:v>53.112467450722555</c:v>
                </c:pt>
                <c:pt idx="32" formatCode="#,##0;[Red]\-#,##0;\ ">
                  <c:v>50.516165392612898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C1-4B93-9E20-19569D10D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Coal &amp; Lignite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1-4B93-9E20-19569D10D0C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C1-4B93-9E20-19569D10D0C8}"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C1-4B93-9E20-19569D10D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Sheet1!$C$2:$C$35</c:f>
              <c:numCache>
                <c:formatCode>_-* #,##0_-;\-* #,##0_-;_-* "-"??_-;_-@_-</c:formatCode>
                <c:ptCount val="33"/>
                <c:pt idx="0">
                  <c:v>27.182546689690916</c:v>
                </c:pt>
                <c:pt idx="1">
                  <c:v>25.761698158113479</c:v>
                </c:pt>
                <c:pt idx="2">
                  <c:v>21.105602690888325</c:v>
                </c:pt>
                <c:pt idx="3">
                  <c:v>19.633555795153836</c:v>
                </c:pt>
                <c:pt idx="4">
                  <c:v>18.853561589733442</c:v>
                </c:pt>
                <c:pt idx="5">
                  <c:v>20.023490989545714</c:v>
                </c:pt>
                <c:pt idx="6">
                  <c:v>20.36872380045137</c:v>
                </c:pt>
                <c:pt idx="7">
                  <c:v>18.20014989075343</c:v>
                </c:pt>
                <c:pt idx="8">
                  <c:v>17.987482049227353</c:v>
                </c:pt>
                <c:pt idx="9">
                  <c:v>18.476796917554562</c:v>
                </c:pt>
                <c:pt idx="10">
                  <c:v>19.540044146611308</c:v>
                </c:pt>
                <c:pt idx="11">
                  <c:v>17.340076359951144</c:v>
                </c:pt>
                <c:pt idx="12">
                  <c:v>16.300266039326385</c:v>
                </c:pt>
                <c:pt idx="13">
                  <c:v>16.002193409713652</c:v>
                </c:pt>
                <c:pt idx="14">
                  <c:v>15.292715643558877</c:v>
                </c:pt>
                <c:pt idx="15">
                  <c:v>17.241140271080379</c:v>
                </c:pt>
                <c:pt idx="16" formatCode="#,##0;[Red]\-#,##0;\ ">
                  <c:v>21.003859597004048</c:v>
                </c:pt>
                <c:pt idx="17" formatCode="#,##0;[Red]\-#,##0;\ ">
                  <c:v>20.80518567381014</c:v>
                </c:pt>
                <c:pt idx="18" formatCode="#,##0;[Red]\-#,##0;\ ">
                  <c:v>20.084577960253366</c:v>
                </c:pt>
                <c:pt idx="19" formatCode="#,##0;[Red]\-#,##0;\ ">
                  <c:v>18.057525797615021</c:v>
                </c:pt>
                <c:pt idx="20" formatCode="#,##0;[Red]\-#,##0;\ ">
                  <c:v>19.325824514211089</c:v>
                </c:pt>
                <c:pt idx="21" formatCode="#,##0;[Red]\-#,##0;\ ">
                  <c:v>19.26783608833237</c:v>
                </c:pt>
                <c:pt idx="22" formatCode="#,##0;[Red]\-#,##0;\ ">
                  <c:v>19.509453584345806</c:v>
                </c:pt>
                <c:pt idx="23" formatCode="#,##0;[Red]\-#,##0;\ ">
                  <c:v>20.197361157267206</c:v>
                </c:pt>
                <c:pt idx="24" formatCode="#,##0;[Red]\-#,##0;\ ">
                  <c:v>17.988429787413825</c:v>
                </c:pt>
                <c:pt idx="25" formatCode="#,##0;[Red]\-#,##0;\ ">
                  <c:v>18.585743154273192</c:v>
                </c:pt>
                <c:pt idx="26" formatCode="#,##0;[Red]\-#,##0;\ ">
                  <c:v>17.762709694643657</c:v>
                </c:pt>
                <c:pt idx="27" formatCode="#,##0;[Red]\-#,##0;\ ">
                  <c:v>17.510528416819295</c:v>
                </c:pt>
                <c:pt idx="28" formatCode="#,##0;[Red]\-#,##0;\ ">
                  <c:v>16.894191813868339</c:v>
                </c:pt>
                <c:pt idx="29" formatCode="#,##0;[Red]\-#,##0;\ ">
                  <c:v>17.873307135675464</c:v>
                </c:pt>
                <c:pt idx="30" formatCode="#,##0;[Red]\-#,##0;\ ">
                  <c:v>17.196824573457796</c:v>
                </c:pt>
                <c:pt idx="31" formatCode="#,##0;[Red]\-#,##0;\ ">
                  <c:v>16.458055246857676</c:v>
                </c:pt>
                <c:pt idx="32" formatCode="#,##0;[Red]\-#,##0;\ ">
                  <c:v>15.705385140567463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4C1-4B93-9E20-19569D10D0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C1-4B93-9E20-19569D10D0C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Sheet1!$D$2:$D$35</c:f>
              <c:numCache>
                <c:formatCode>_-* #,##0_-;\-* #,##0_-;_-* "-"??_-;_-@_-</c:formatCode>
                <c:ptCount val="33"/>
                <c:pt idx="0">
                  <c:v>25.139193221086693</c:v>
                </c:pt>
                <c:pt idx="1">
                  <c:v>26.240257255119186</c:v>
                </c:pt>
                <c:pt idx="2">
                  <c:v>28.505719083280567</c:v>
                </c:pt>
                <c:pt idx="3">
                  <c:v>29.222464307537376</c:v>
                </c:pt>
                <c:pt idx="4">
                  <c:v>29.803784677987792</c:v>
                </c:pt>
                <c:pt idx="5">
                  <c:v>29.108084242923464</c:v>
                </c:pt>
                <c:pt idx="6">
                  <c:v>23.254824905075274</c:v>
                </c:pt>
                <c:pt idx="7">
                  <c:v>20.362397510686193</c:v>
                </c:pt>
                <c:pt idx="8">
                  <c:v>17.226888583928254</c:v>
                </c:pt>
                <c:pt idx="9">
                  <c:v>9.901247538799792</c:v>
                </c:pt>
                <c:pt idx="10">
                  <c:v>2.6038318437585084</c:v>
                </c:pt>
                <c:pt idx="11">
                  <c:v>1.9394647785237931</c:v>
                </c:pt>
                <c:pt idx="12">
                  <c:v>2.1508284828659421</c:v>
                </c:pt>
                <c:pt idx="13">
                  <c:v>4.5978926302500822</c:v>
                </c:pt>
                <c:pt idx="14">
                  <c:v>5.8664648528861978</c:v>
                </c:pt>
                <c:pt idx="15">
                  <c:v>5.576233787983023</c:v>
                </c:pt>
                <c:pt idx="16" formatCode="#,##0;[Red]\-#,##0;\ ">
                  <c:v>2.0519406710766201</c:v>
                </c:pt>
                <c:pt idx="17" formatCode="#,##0;[Red]\-#,##0;\ ">
                  <c:v>0.70171517543632245</c:v>
                </c:pt>
                <c:pt idx="18" formatCode="#,##0;[Red]\-#,##0;\ ">
                  <c:v>0.35311838425120978</c:v>
                </c:pt>
                <c:pt idx="19" formatCode="#,##0;[Red]\-#,##0;\ ">
                  <c:v>0.37551305463837165</c:v>
                </c:pt>
                <c:pt idx="20" formatCode="#,##0;[Red]\-#,##0;\ ">
                  <c:v>0.82366757861067441</c:v>
                </c:pt>
                <c:pt idx="21" formatCode="#,##0;[Red]\-#,##0;\ ">
                  <c:v>0.77593965970889822</c:v>
                </c:pt>
                <c:pt idx="22" formatCode="#,##0;[Red]\-#,##0;\ ">
                  <c:v>0.79780325007383501</c:v>
                </c:pt>
                <c:pt idx="23" formatCode="#,##0;[Red]\-#,##0;\ ">
                  <c:v>0.89721024841250252</c:v>
                </c:pt>
                <c:pt idx="24" formatCode="#,##0;[Red]\-#,##0;\ ">
                  <c:v>0.47991221995882566</c:v>
                </c:pt>
                <c:pt idx="25" formatCode="#,##0;[Red]\-#,##0;\ ">
                  <c:v>0.24617456130285034</c:v>
                </c:pt>
                <c:pt idx="26" formatCode="#,##0;[Red]\-#,##0;\ ">
                  <c:v>0.16419286974804179</c:v>
                </c:pt>
                <c:pt idx="27" formatCode="#,##0;[Red]\-#,##0;\ ">
                  <c:v>8.6680186565424658E-2</c:v>
                </c:pt>
                <c:pt idx="28" formatCode="#,##0;[Red]\-#,##0;\ ">
                  <c:v>0.53042570640669218</c:v>
                </c:pt>
                <c:pt idx="29" formatCode="#,##0;[Red]\-#,##0;\ ">
                  <c:v>0.35023280297765802</c:v>
                </c:pt>
                <c:pt idx="30" formatCode="#,##0;[Red]\-#,##0;\ ">
                  <c:v>0.34159023400153571</c:v>
                </c:pt>
                <c:pt idx="31" formatCode="#,##0;[Red]\-#,##0;\ ">
                  <c:v>0.80229628227509509</c:v>
                </c:pt>
                <c:pt idx="32" formatCode="#,##0;[Red]\-#,##0;\ ">
                  <c:v>1.4118503760418799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4C1-4B93-9E20-19569D10D0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4C1-4B93-9E20-19569D10D0C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C1-4B93-9E20-19569D10D0C8}"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C1-4B93-9E20-19569D10D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Sheet1!$E$2:$E$35</c:f>
              <c:numCache>
                <c:formatCode>_-* #,##0_-;\-* #,##0_-;_-* "-"??_-;_-@_-</c:formatCode>
                <c:ptCount val="33"/>
                <c:pt idx="0">
                  <c:v>8.8839268962264661</c:v>
                </c:pt>
                <c:pt idx="1">
                  <c:v>7.2319267864573185</c:v>
                </c:pt>
                <c:pt idx="2">
                  <c:v>5.6461344620493525</c:v>
                </c:pt>
                <c:pt idx="3">
                  <c:v>6.1183871246384891</c:v>
                </c:pt>
                <c:pt idx="4">
                  <c:v>8.1965588981137998</c:v>
                </c:pt>
                <c:pt idx="5">
                  <c:v>8.2178006556424954</c:v>
                </c:pt>
                <c:pt idx="6">
                  <c:v>7.581880590091278</c:v>
                </c:pt>
                <c:pt idx="7">
                  <c:v>5.5825589798678905</c:v>
                </c:pt>
                <c:pt idx="8">
                  <c:v>3.6872855745507116</c:v>
                </c:pt>
                <c:pt idx="9">
                  <c:v>5.9819194550115471</c:v>
                </c:pt>
                <c:pt idx="10">
                  <c:v>5.9443634625536257</c:v>
                </c:pt>
                <c:pt idx="11">
                  <c:v>6.6217382516377956</c:v>
                </c:pt>
                <c:pt idx="12">
                  <c:v>6.0870427208127653</c:v>
                </c:pt>
                <c:pt idx="13">
                  <c:v>4.6241629925513434</c:v>
                </c:pt>
                <c:pt idx="14">
                  <c:v>4.2071639015641118</c:v>
                </c:pt>
                <c:pt idx="15">
                  <c:v>5.601839178634898</c:v>
                </c:pt>
                <c:pt idx="16" formatCode="#,##0;[Red]\-#,##0;\ ">
                  <c:v>5.4149352766390937</c:v>
                </c:pt>
                <c:pt idx="17" formatCode="#,##0;[Red]\-#,##0;\ ">
                  <c:v>4.6894119157840137</c:v>
                </c:pt>
                <c:pt idx="18" formatCode="#,##0;[Red]\-#,##0;\ ">
                  <c:v>4.6952174748624467</c:v>
                </c:pt>
                <c:pt idx="19" formatCode="#,##0;[Red]\-#,##0;\ ">
                  <c:v>3.2438219741791596</c:v>
                </c:pt>
                <c:pt idx="20" formatCode="#,##0;[Red]\-#,##0;\ ">
                  <c:v>4.8357158101834381</c:v>
                </c:pt>
                <c:pt idx="21" formatCode="#,##0;[Red]\-#,##0;\ ">
                  <c:v>4.6974857773759489</c:v>
                </c:pt>
                <c:pt idx="22" formatCode="#,##0;[Red]\-#,##0;\ ">
                  <c:v>2.9867114705203286</c:v>
                </c:pt>
                <c:pt idx="23" formatCode="#,##0;[Red]\-#,##0;\ ">
                  <c:v>2.7757579447855045</c:v>
                </c:pt>
                <c:pt idx="24" formatCode="#,##0;[Red]\-#,##0;\ ">
                  <c:v>1.9562044963694014</c:v>
                </c:pt>
                <c:pt idx="25" formatCode="#,##0;[Red]\-#,##0;\ ">
                  <c:v>1.7746101916306327</c:v>
                </c:pt>
                <c:pt idx="26" formatCode="#,##0;[Red]\-#,##0;\ ">
                  <c:v>2.3300144251000536</c:v>
                </c:pt>
                <c:pt idx="27" formatCode="#,##0;[Red]\-#,##0;\ ">
                  <c:v>3.7162291185465595</c:v>
                </c:pt>
                <c:pt idx="28" formatCode="#,##0;[Red]\-#,##0;\ ">
                  <c:v>2.9756032042964922</c:v>
                </c:pt>
                <c:pt idx="29" formatCode="#,##0;[Red]\-#,##0;\ ">
                  <c:v>2.2035610158150378</c:v>
                </c:pt>
                <c:pt idx="30" formatCode="#,##0;[Red]\-#,##0;\ ">
                  <c:v>2.1648206932223761</c:v>
                </c:pt>
                <c:pt idx="31" formatCode="#,##0;[Red]\-#,##0;\ ">
                  <c:v>3.0573049056995774</c:v>
                </c:pt>
                <c:pt idx="32" formatCode="#,##0;[Red]\-#,##0;\ ">
                  <c:v>4.409548533281372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B4C1-4B93-9E20-19569D10D0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Imported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2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4C1-4B93-9E20-19569D10D0C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C1-4B93-9E20-19569D10D0C8}"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C1-4B93-9E20-19569D10D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Sheet1!$F$2:$F$35</c:f>
              <c:numCache>
                <c:formatCode>_-* #,##0_-;\-* #,##0_-;_-* "-"??_-;_-@_-</c:formatCode>
                <c:ptCount val="33"/>
                <c:pt idx="0">
                  <c:v>1.1695308647321248</c:v>
                </c:pt>
                <c:pt idx="1">
                  <c:v>0.83448840352765219</c:v>
                </c:pt>
                <c:pt idx="2">
                  <c:v>1.0073420045952097</c:v>
                </c:pt>
                <c:pt idx="3">
                  <c:v>1.2099148115433835</c:v>
                </c:pt>
                <c:pt idx="4">
                  <c:v>0.86916076029726275</c:v>
                </c:pt>
                <c:pt idx="5">
                  <c:v>0.91757556200116475</c:v>
                </c:pt>
                <c:pt idx="6">
                  <c:v>0.79825790181143486</c:v>
                </c:pt>
                <c:pt idx="7">
                  <c:v>1.7801537266069405</c:v>
                </c:pt>
                <c:pt idx="8">
                  <c:v>2.4393185102997221</c:v>
                </c:pt>
                <c:pt idx="9">
                  <c:v>3.01180602398773</c:v>
                </c:pt>
                <c:pt idx="10">
                  <c:v>2.7743761340076167</c:v>
                </c:pt>
                <c:pt idx="11">
                  <c:v>2.5277098453088418</c:v>
                </c:pt>
                <c:pt idx="12">
                  <c:v>2.0888285617603457</c:v>
                </c:pt>
                <c:pt idx="13">
                  <c:v>2.649078804591753</c:v>
                </c:pt>
                <c:pt idx="14">
                  <c:v>3.2432815587775492</c:v>
                </c:pt>
                <c:pt idx="15">
                  <c:v>3.6301479336365072</c:v>
                </c:pt>
                <c:pt idx="16" formatCode="#,##0;[Red]\-#,##0;\ ">
                  <c:v>3.0527670180328923</c:v>
                </c:pt>
                <c:pt idx="17" formatCode="#,##0;[Red]\-#,##0;\ ">
                  <c:v>1.8779891485096667</c:v>
                </c:pt>
                <c:pt idx="18" formatCode="#,##0;[Red]\-#,##0;\ ">
                  <c:v>1.6523599329708383</c:v>
                </c:pt>
                <c:pt idx="19" formatCode="#,##0;[Red]\-#,##0;\ ">
                  <c:v>4.4007987530280914</c:v>
                </c:pt>
                <c:pt idx="20" formatCode="#,##0;[Red]\-#,##0;\ ">
                  <c:v>6.5661615762174756</c:v>
                </c:pt>
                <c:pt idx="21" formatCode="#,##0;[Red]\-#,##0;\ ">
                  <c:v>5.8653968824877571</c:v>
                </c:pt>
                <c:pt idx="22" formatCode="#,##0;[Red]\-#,##0;\ ">
                  <c:v>6.9378652286203923</c:v>
                </c:pt>
                <c:pt idx="23" formatCode="#,##0;[Red]\-#,##0;\ ">
                  <c:v>6.5903969519826937</c:v>
                </c:pt>
                <c:pt idx="24" formatCode="#,##0;[Red]\-#,##0;\ ">
                  <c:v>7.4979219014095904</c:v>
                </c:pt>
                <c:pt idx="25" formatCode="#,##0;[Red]\-#,##0;\ ">
                  <c:v>9.9298624065559125</c:v>
                </c:pt>
                <c:pt idx="26" formatCode="#,##0;[Red]\-#,##0;\ ">
                  <c:v>12.142946810311191</c:v>
                </c:pt>
                <c:pt idx="27" formatCode="#,##0;[Red]\-#,##0;\ ">
                  <c:v>13.045884378447091</c:v>
                </c:pt>
                <c:pt idx="28" formatCode="#,##0;[Red]\-#,##0;\ ">
                  <c:v>12.047102132384561</c:v>
                </c:pt>
                <c:pt idx="29" formatCode="#,##0;[Red]\-#,##0;\ ">
                  <c:v>14.343318112657821</c:v>
                </c:pt>
                <c:pt idx="30" formatCode="#,##0;[Red]\-#,##0;\ ">
                  <c:v>15.905398624377581</c:v>
                </c:pt>
                <c:pt idx="31" formatCode="#,##0;[Red]\-#,##0;\ ">
                  <c:v>16.43444694629213</c:v>
                </c:pt>
                <c:pt idx="32" formatCode="#,##0;[Red]\-#,##0;\ ">
                  <c:v>14.416427060315003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4C1-4B93-9E20-19569D10D0C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Renewable Energy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Pt>
            <c:idx val="2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4C1-4B93-9E20-19569D10D0C8}"/>
              </c:ext>
            </c:extLst>
          </c:dPt>
          <c:dLbls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4C1-4B93-9E20-19569D10D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4C1-4B93-9E20-19569D10D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Sheet1!$A$2:$A$35</c:f>
              <c:strCache>
                <c:ptCount val="33"/>
                <c:pt idx="0">
                  <c:v>2534</c:v>
                </c:pt>
                <c:pt idx="1">
                  <c:v>2535</c:v>
                </c:pt>
                <c:pt idx="2">
                  <c:v>2536</c:v>
                </c:pt>
                <c:pt idx="3">
                  <c:v>2537</c:v>
                </c:pt>
                <c:pt idx="4">
                  <c:v>2538</c:v>
                </c:pt>
                <c:pt idx="5">
                  <c:v>2539</c:v>
                </c:pt>
                <c:pt idx="6">
                  <c:v>2540</c:v>
                </c:pt>
                <c:pt idx="7">
                  <c:v>2541</c:v>
                </c:pt>
                <c:pt idx="8">
                  <c:v>2542</c:v>
                </c:pt>
                <c:pt idx="9">
                  <c:v>2543</c:v>
                </c:pt>
                <c:pt idx="10">
                  <c:v>2544</c:v>
                </c:pt>
                <c:pt idx="11">
                  <c:v>2545</c:v>
                </c:pt>
                <c:pt idx="12">
                  <c:v>2546</c:v>
                </c:pt>
                <c:pt idx="13">
                  <c:v>2547</c:v>
                </c:pt>
                <c:pt idx="14">
                  <c:v>2548</c:v>
                </c:pt>
                <c:pt idx="15">
                  <c:v>2549</c:v>
                </c:pt>
                <c:pt idx="16">
                  <c:v>2550</c:v>
                </c:pt>
                <c:pt idx="17">
                  <c:v>2551</c:v>
                </c:pt>
                <c:pt idx="18">
                  <c:v>2552</c:v>
                </c:pt>
                <c:pt idx="19">
                  <c:v>2553</c:v>
                </c:pt>
                <c:pt idx="20">
                  <c:v>2554</c:v>
                </c:pt>
                <c:pt idx="21">
                  <c:v>2555</c:v>
                </c:pt>
                <c:pt idx="22">
                  <c:v>2556</c:v>
                </c:pt>
                <c:pt idx="23">
                  <c:v>2557</c:v>
                </c:pt>
                <c:pt idx="24">
                  <c:v>2558</c:v>
                </c:pt>
                <c:pt idx="25">
                  <c:v>2559</c:v>
                </c:pt>
                <c:pt idx="26">
                  <c:v>2560</c:v>
                </c:pt>
                <c:pt idx="27">
                  <c:v>2561</c:v>
                </c:pt>
                <c:pt idx="28">
                  <c:v>2562</c:v>
                </c:pt>
                <c:pt idx="29">
                  <c:v>2563</c:v>
                </c:pt>
                <c:pt idx="30">
                  <c:v>2564</c:v>
                </c:pt>
                <c:pt idx="31">
                  <c:v>2565</c:v>
                </c:pt>
                <c:pt idx="32">
                  <c:v>2566*</c:v>
                </c:pt>
              </c:strCache>
            </c:strRef>
          </c:cat>
          <c:val>
            <c:numRef>
              <c:f>Sheet1!$G$2:$G$35</c:f>
              <c:numCache>
                <c:formatCode>_-* #,##0.0_-;\-* #,##0.0_-;_-* "-"??_-;_-@_-</c:formatCode>
                <c:ptCount val="33"/>
                <c:pt idx="0">
                  <c:v>5.8499219645610334E-2</c:v>
                </c:pt>
                <c:pt idx="1">
                  <c:v>3.6274922141768355E-2</c:v>
                </c:pt>
                <c:pt idx="2">
                  <c:v>4.5995860231914217E-2</c:v>
                </c:pt>
                <c:pt idx="3">
                  <c:v>7.0531121917255676E-2</c:v>
                </c:pt>
                <c:pt idx="4">
                  <c:v>0.1774683946288548</c:v>
                </c:pt>
                <c:pt idx="5">
                  <c:v>0.2359081159250136</c:v>
                </c:pt>
                <c:pt idx="6">
                  <c:v>0.27693890296440088</c:v>
                </c:pt>
                <c:pt idx="7">
                  <c:v>0.29739594517834034</c:v>
                </c:pt>
                <c:pt idx="8">
                  <c:v>0.43705483505901033</c:v>
                </c:pt>
                <c:pt idx="9" formatCode="_-* #,##0_-;\-* #,##0_-;_-* &quot;-&quot;??_-;_-@_-">
                  <c:v>0.50236877631539045</c:v>
                </c:pt>
                <c:pt idx="10" formatCode="_-* #,##0_-;\-* #,##0_-;_-* &quot;-&quot;??_-;_-@_-">
                  <c:v>0.5627674052313304</c:v>
                </c:pt>
                <c:pt idx="11" formatCode="_-* #,##0_-;\-* #,##0_-;_-* &quot;-&quot;??_-;_-@_-">
                  <c:v>0.64271073844631921</c:v>
                </c:pt>
                <c:pt idx="12" formatCode="_-* #,##0_-;\-* #,##0_-;_-* &quot;-&quot;??_-;_-@_-">
                  <c:v>1.0085523002798356</c:v>
                </c:pt>
                <c:pt idx="13" formatCode="_-* #,##0_-;\-* #,##0_-;_-* &quot;-&quot;??_-;_-@_-">
                  <c:v>1.3173363641213138</c:v>
                </c:pt>
                <c:pt idx="14" formatCode="_-* #,##0_-;\-* #,##0_-;_-* &quot;-&quot;??_-;_-@_-">
                  <c:v>1.3095348250026633</c:v>
                </c:pt>
                <c:pt idx="15" formatCode="_-* #,##0_-;\-* #,##0_-;_-* &quot;-&quot;??_-;_-@_-">
                  <c:v>1.4065232711020357</c:v>
                </c:pt>
                <c:pt idx="16" formatCode="#,##0;[Red]\-#,##0;\ ">
                  <c:v>1.6559747890395409</c:v>
                </c:pt>
                <c:pt idx="17" formatCode="#,##0;[Red]\-#,##0;\ ">
                  <c:v>1.4512265254898442</c:v>
                </c:pt>
                <c:pt idx="18" formatCode="#,##0;[Red]\-#,##0;\ ">
                  <c:v>1.5345817342296726</c:v>
                </c:pt>
                <c:pt idx="19" formatCode="#,##0;[Red]\-#,##0;\ ">
                  <c:v>2.0670882171868321</c:v>
                </c:pt>
                <c:pt idx="20" formatCode="#,##0;[Red]\-#,##0;\ ">
                  <c:v>2.4718026113111522</c:v>
                </c:pt>
                <c:pt idx="21" formatCode="#,##0;[Red]\-#,##0;\ ">
                  <c:v>2.8867390583713317</c:v>
                </c:pt>
                <c:pt idx="22" formatCode="#,##0;[Red]\-#,##0;\ ">
                  <c:v>3.9766080192065316</c:v>
                </c:pt>
                <c:pt idx="23" formatCode="#,##0;[Red]\-#,##0;\ ">
                  <c:v>4.862550169035238</c:v>
                </c:pt>
                <c:pt idx="24" formatCode="#,##0;[Red]\-#,##0;\ ">
                  <c:v>5.2232367301238511</c:v>
                </c:pt>
                <c:pt idx="25" formatCode="#,##0;[Red]\-#,##0;\ ">
                  <c:v>6.2794686004081264</c:v>
                </c:pt>
                <c:pt idx="26" formatCode="#,##0;[Red]\-#,##0;\ ">
                  <c:v>7.4287191389144693</c:v>
                </c:pt>
                <c:pt idx="27" formatCode="#,##0;[Red]\-#,##0;\ ">
                  <c:v>8.7672645701780283</c:v>
                </c:pt>
                <c:pt idx="28" formatCode="#,##0;[Red]\-#,##0;\ ">
                  <c:v>10.095982748513173</c:v>
                </c:pt>
                <c:pt idx="29" formatCode="#,##0;[Red]\-#,##0;\ ">
                  <c:v>9.9643837332769145</c:v>
                </c:pt>
                <c:pt idx="30" formatCode="#,##0;[Red]\-#,##0;\ ">
                  <c:v>10.455355836634531</c:v>
                </c:pt>
                <c:pt idx="31" formatCode="#,##0;[Red]\-#,##0;\ ">
                  <c:v>10.13542858298683</c:v>
                </c:pt>
                <c:pt idx="32" formatCode="#,##0;[Red]\-#,##0;\ ">
                  <c:v>13.540616707814507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B4C1-4B93-9E20-19569D10D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362997248"/>
        <c:axId val="362998784"/>
      </c:barChart>
      <c:catAx>
        <c:axId val="3629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2998784"/>
        <c:crosses val="autoZero"/>
        <c:auto val="1"/>
        <c:lblAlgn val="ctr"/>
        <c:lblOffset val="100"/>
        <c:noMultiLvlLbl val="0"/>
      </c:catAx>
      <c:valAx>
        <c:axId val="36299878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29972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71502559385068E-2"/>
          <c:y val="8.1885088405190959E-2"/>
          <c:w val="0.91480477578724928"/>
          <c:h val="0.79586129143709183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00CC"/>
              </a:solidFill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4925">
                <a:solidFill>
                  <a:srgbClr val="0000CC"/>
                </a:solidFill>
              </a:ln>
            </c:spPr>
          </c:marker>
          <c:cat>
            <c:strRef>
              <c:f>Sheet1!$A$81:$A$105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Sheet1!$B$81:$B$105</c:f>
              <c:numCache>
                <c:formatCode>0.00</c:formatCode>
                <c:ptCount val="25"/>
                <c:pt idx="0">
                  <c:v>4.3952</c:v>
                </c:pt>
                <c:pt idx="1">
                  <c:v>5.0968999999999998</c:v>
                </c:pt>
                <c:pt idx="2">
                  <c:v>5.1718999999999999</c:v>
                </c:pt>
                <c:pt idx="3">
                  <c:v>5.0260999999999996</c:v>
                </c:pt>
                <c:pt idx="4">
                  <c:v>4.6741999999999999</c:v>
                </c:pt>
                <c:pt idx="5">
                  <c:v>4.6910999999999996</c:v>
                </c:pt>
                <c:pt idx="6">
                  <c:v>4.4001000000000001</c:v>
                </c:pt>
                <c:pt idx="7">
                  <c:v>3.9308999999999998</c:v>
                </c:pt>
                <c:pt idx="8">
                  <c:v>4.1371000000000002</c:v>
                </c:pt>
                <c:pt idx="9">
                  <c:v>3.5459000000000001</c:v>
                </c:pt>
                <c:pt idx="10">
                  <c:v>4.7449000000000003</c:v>
                </c:pt>
                <c:pt idx="11">
                  <c:v>4.7618999999999998</c:v>
                </c:pt>
                <c:pt idx="12">
                  <c:v>4.4676999999999998</c:v>
                </c:pt>
                <c:pt idx="13">
                  <c:v>3.5720999999999998</c:v>
                </c:pt>
                <c:pt idx="14">
                  <c:v>3.7429999999999999</c:v>
                </c:pt>
                <c:pt idx="15">
                  <c:v>3.5421</c:v>
                </c:pt>
                <c:pt idx="16">
                  <c:v>3.4272</c:v>
                </c:pt>
                <c:pt idx="17">
                  <c:v>3.5240999999999998</c:v>
                </c:pt>
                <c:pt idx="18">
                  <c:v>3.3761000000000001</c:v>
                </c:pt>
                <c:pt idx="19">
                  <c:v>3.0560999999999998</c:v>
                </c:pt>
                <c:pt idx="20">
                  <c:v>3.3759999999999999</c:v>
                </c:pt>
                <c:pt idx="21">
                  <c:v>4.234</c:v>
                </c:pt>
                <c:pt idx="22">
                  <c:v>4.5429000000000004</c:v>
                </c:pt>
                <c:pt idx="23">
                  <c:v>4.8540999999999999</c:v>
                </c:pt>
                <c:pt idx="24">
                  <c:v>4.5599999999999996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57-46D9-9B82-436E209E2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05152"/>
        <c:axId val="363507072"/>
      </c:lineChart>
      <c:catAx>
        <c:axId val="36350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507072"/>
        <c:crossesAt val="0"/>
        <c:auto val="1"/>
        <c:lblAlgn val="ctr"/>
        <c:lblOffset val="100"/>
        <c:noMultiLvlLbl val="0"/>
      </c:catAx>
      <c:valAx>
        <c:axId val="363507072"/>
        <c:scaling>
          <c:orientation val="minMax"/>
          <c:max val="6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505152"/>
        <c:crosses val="autoZero"/>
        <c:crossBetween val="midCat"/>
        <c:majorUnit val="0.5"/>
        <c:minorUnit val="0.1"/>
      </c:valAx>
      <c:spPr>
        <a:noFill/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05991201283042E-2"/>
          <c:y val="4.9864528212681614E-2"/>
          <c:w val="0.87750171753543726"/>
          <c:h val="0.7958612914370918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34925">
                <a:solidFill>
                  <a:srgbClr val="0000FF"/>
                </a:solidFill>
              </a:ln>
            </c:spPr>
          </c:marker>
          <c:cat>
            <c:strRef>
              <c:f>Sheet1!$A$82:$A$106</c:f>
              <c:strCache>
                <c:ptCount val="25"/>
                <c:pt idx="0">
                  <c:v>ม.ค.64</c:v>
                </c:pt>
                <c:pt idx="1">
                  <c:v>ก.พ.64</c:v>
                </c:pt>
                <c:pt idx="2">
                  <c:v>มี.ค.64</c:v>
                </c:pt>
                <c:pt idx="3">
                  <c:v>เม.ย.64</c:v>
                </c:pt>
                <c:pt idx="4">
                  <c:v>พ.ค.64</c:v>
                </c:pt>
                <c:pt idx="5">
                  <c:v>มิ.ย.64</c:v>
                </c:pt>
                <c:pt idx="6">
                  <c:v>ก.ค.64</c:v>
                </c:pt>
                <c:pt idx="7">
                  <c:v>ส.ค.64</c:v>
                </c:pt>
                <c:pt idx="8">
                  <c:v>ก.ย.64</c:v>
                </c:pt>
                <c:pt idx="9">
                  <c:v>ต.ค.64</c:v>
                </c:pt>
                <c:pt idx="10">
                  <c:v>พ.ย.64</c:v>
                </c:pt>
                <c:pt idx="11">
                  <c:v>ธ.ค.64</c:v>
                </c:pt>
                <c:pt idx="12">
                  <c:v>ม.ค.65</c:v>
                </c:pt>
                <c:pt idx="13">
                  <c:v>ก.พ.65</c:v>
                </c:pt>
                <c:pt idx="14">
                  <c:v>มี.ค.65</c:v>
                </c:pt>
                <c:pt idx="15">
                  <c:v>เม.ย.65</c:v>
                </c:pt>
                <c:pt idx="16">
                  <c:v>พ.ค.65</c:v>
                </c:pt>
                <c:pt idx="17">
                  <c:v>มิ.ย.65</c:v>
                </c:pt>
                <c:pt idx="18">
                  <c:v>ก.ค.65</c:v>
                </c:pt>
                <c:pt idx="19">
                  <c:v>ส.ค.65</c:v>
                </c:pt>
                <c:pt idx="20">
                  <c:v>ก.ย.65</c:v>
                </c:pt>
                <c:pt idx="21">
                  <c:v>ต.ค.65</c:v>
                </c:pt>
                <c:pt idx="22">
                  <c:v>พ.ย.65</c:v>
                </c:pt>
                <c:pt idx="23">
                  <c:v>ธ.ค.65</c:v>
                </c:pt>
                <c:pt idx="24">
                  <c:v>ม.ค.66</c:v>
                </c:pt>
              </c:strCache>
            </c:strRef>
          </c:cat>
          <c:val>
            <c:numRef>
              <c:f>Sheet1!$B$82:$B$106</c:f>
              <c:numCache>
                <c:formatCode>0.00</c:formatCode>
                <c:ptCount val="25"/>
                <c:pt idx="0">
                  <c:v>5.141</c:v>
                </c:pt>
                <c:pt idx="1">
                  <c:v>4.8559999999999999</c:v>
                </c:pt>
                <c:pt idx="2">
                  <c:v>4.5110000000000001</c:v>
                </c:pt>
                <c:pt idx="3">
                  <c:v>4.2210000000000001</c:v>
                </c:pt>
                <c:pt idx="4">
                  <c:v>3.1589999999999998</c:v>
                </c:pt>
                <c:pt idx="5">
                  <c:v>3.278</c:v>
                </c:pt>
                <c:pt idx="6">
                  <c:v>3.1110000000000002</c:v>
                </c:pt>
                <c:pt idx="7">
                  <c:v>2.867</c:v>
                </c:pt>
                <c:pt idx="8">
                  <c:v>2.9689999999999999</c:v>
                </c:pt>
                <c:pt idx="9">
                  <c:v>2.907</c:v>
                </c:pt>
                <c:pt idx="10">
                  <c:v>2.7519999999999998</c:v>
                </c:pt>
                <c:pt idx="11">
                  <c:v>3.8959999999999999</c:v>
                </c:pt>
                <c:pt idx="12">
                  <c:v>4.5890000000000004</c:v>
                </c:pt>
                <c:pt idx="13">
                  <c:v>4.79</c:v>
                </c:pt>
                <c:pt idx="14">
                  <c:v>4.452</c:v>
                </c:pt>
                <c:pt idx="15">
                  <c:v>4.165</c:v>
                </c:pt>
                <c:pt idx="16">
                  <c:v>3.7570000000000001</c:v>
                </c:pt>
                <c:pt idx="17">
                  <c:v>3.8940000000000001</c:v>
                </c:pt>
                <c:pt idx="18">
                  <c:v>4.0960000000000001</c:v>
                </c:pt>
                <c:pt idx="19">
                  <c:v>3.9980000000000002</c:v>
                </c:pt>
                <c:pt idx="20">
                  <c:v>3.7050000000000001</c:v>
                </c:pt>
                <c:pt idx="21">
                  <c:v>3.48</c:v>
                </c:pt>
                <c:pt idx="22">
                  <c:v>2.738</c:v>
                </c:pt>
                <c:pt idx="23">
                  <c:v>3.2389999999999999</c:v>
                </c:pt>
                <c:pt idx="24">
                  <c:v>5.61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A5-4AFB-B311-4BA61D4AB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677568"/>
        <c:axId val="363687936"/>
      </c:lineChart>
      <c:catAx>
        <c:axId val="3636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687936"/>
        <c:crossesAt val="0"/>
        <c:auto val="1"/>
        <c:lblAlgn val="ctr"/>
        <c:lblOffset val="100"/>
        <c:noMultiLvlLbl val="0"/>
      </c:catAx>
      <c:valAx>
        <c:axId val="363687936"/>
        <c:scaling>
          <c:orientation val="minMax"/>
          <c:max val="7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63677568"/>
        <c:crosses val="autoZero"/>
        <c:crossBetween val="midCat"/>
        <c:majorUnit val="0.5"/>
        <c:minorUnit val="0.1"/>
      </c:valAx>
      <c:spPr>
        <a:noFill/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Imported Energy : Total Import</c:v>
                </c:pt>
              </c:strCache>
            </c:strRef>
          </c:tx>
          <c:spPr>
            <a:solidFill>
              <a:srgbClr val="0099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13.05</c:v>
                </c:pt>
                <c:pt idx="1">
                  <c:v>13.87</c:v>
                </c:pt>
                <c:pt idx="2">
                  <c:v>15.66</c:v>
                </c:pt>
                <c:pt idx="3">
                  <c:v>16.63</c:v>
                </c:pt>
                <c:pt idx="4">
                  <c:v>18.649999999999999</c:v>
                </c:pt>
                <c:pt idx="5">
                  <c:v>18.12</c:v>
                </c:pt>
                <c:pt idx="6">
                  <c:v>19.71</c:v>
                </c:pt>
                <c:pt idx="7">
                  <c:v>16.88</c:v>
                </c:pt>
                <c:pt idx="8">
                  <c:v>16.239999999999998</c:v>
                </c:pt>
                <c:pt idx="9">
                  <c:v>17.73</c:v>
                </c:pt>
                <c:pt idx="10">
                  <c:v>18.57</c:v>
                </c:pt>
                <c:pt idx="11">
                  <c:v>18.52</c:v>
                </c:pt>
                <c:pt idx="12">
                  <c:v>18.899999999999999</c:v>
                </c:pt>
                <c:pt idx="13">
                  <c:v>13.2</c:v>
                </c:pt>
                <c:pt idx="14">
                  <c:v>11.06</c:v>
                </c:pt>
                <c:pt idx="15">
                  <c:v>12.63</c:v>
                </c:pt>
                <c:pt idx="16">
                  <c:v>15.08</c:v>
                </c:pt>
                <c:pt idx="17">
                  <c:v>14.36</c:v>
                </c:pt>
                <c:pt idx="18">
                  <c:v>11.96</c:v>
                </c:pt>
                <c:pt idx="19" formatCode="#,##0.0;[Red]\-#,##0.0;\ ">
                  <c:v>14.61</c:v>
                </c:pt>
                <c:pt idx="20">
                  <c:v>19.82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A-4D1E-B6D5-B61519A7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85056"/>
        <c:axId val="368686592"/>
      </c:barChart>
      <c:catAx>
        <c:axId val="3686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8686592"/>
        <c:crosses val="autoZero"/>
        <c:auto val="1"/>
        <c:lblAlgn val="ctr"/>
        <c:lblOffset val="100"/>
        <c:noMultiLvlLbl val="0"/>
      </c:catAx>
      <c:valAx>
        <c:axId val="3686865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86850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th-TH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Exported Energy : Total Export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dirty="0"/>
                      <a:t>0.6</a:t>
                    </a:r>
                  </a:p>
                </c:rich>
              </c:tx>
              <c:numFmt formatCode="#,##0.0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A8-4530-B7C4-0B8667EF509C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2.7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8-4530-B7C4-0B8667EF50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0.63</c:v>
                </c:pt>
                <c:pt idx="1">
                  <c:v>0.9</c:v>
                </c:pt>
                <c:pt idx="2">
                  <c:v>3.12</c:v>
                </c:pt>
                <c:pt idx="3">
                  <c:v>3.73</c:v>
                </c:pt>
                <c:pt idx="4">
                  <c:v>4.45</c:v>
                </c:pt>
                <c:pt idx="5">
                  <c:v>3.9</c:v>
                </c:pt>
                <c:pt idx="6" formatCode="#,##0.0;[Red]\-#,##0.0;\ ">
                  <c:v>5.47</c:v>
                </c:pt>
                <c:pt idx="7" formatCode="#,##0.0;[Red]\-#,##0.0;\ ">
                  <c:v>4.5599999999999996</c:v>
                </c:pt>
                <c:pt idx="8" formatCode="#,##0.0;[Red]\-#,##0.0;\ ">
                  <c:v>4.29</c:v>
                </c:pt>
                <c:pt idx="9" formatCode="#,##0.0;[Red]\-#,##0.0;\ ">
                  <c:v>4.82</c:v>
                </c:pt>
                <c:pt idx="10" formatCode="#,##0.0;[Red]\-#,##0.0;\ ">
                  <c:v>5.69</c:v>
                </c:pt>
                <c:pt idx="11" formatCode="#,##0.0;[Red]\-#,##0.0;\ ">
                  <c:v>5.47</c:v>
                </c:pt>
                <c:pt idx="12" formatCode="#,##0.0;[Red]\-#,##0.0;\ ">
                  <c:v>4.3499999999999996</c:v>
                </c:pt>
                <c:pt idx="13" formatCode="#,##0.0;[Red]\-#,##0.0;\ ">
                  <c:v>3.03</c:v>
                </c:pt>
                <c:pt idx="14" formatCode="#,##0.0;[Red]\-#,##0.0;\ ">
                  <c:v>2.19</c:v>
                </c:pt>
                <c:pt idx="15" formatCode="#,##0.0;[Red]\-#,##0.0;\ ">
                  <c:v>2.72</c:v>
                </c:pt>
                <c:pt idx="16" formatCode="#,##0.0;[Red]\-#,##0.0;\ ">
                  <c:v>3.42</c:v>
                </c:pt>
                <c:pt idx="17" formatCode="#,##0.0;[Red]\-#,##0.0;\ ">
                  <c:v>2.63</c:v>
                </c:pt>
                <c:pt idx="18" formatCode="#,##0.0;[Red]\-#,##0.0;\ ">
                  <c:v>2.17</c:v>
                </c:pt>
                <c:pt idx="19" formatCode="#,##0.0;[Red]\-#,##0.0;\ ">
                  <c:v>3</c:v>
                </c:pt>
                <c:pt idx="20" formatCode="#,##0.0;[Red]\-#,##0.0;\ ">
                  <c:v>3.37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A8-4530-B7C4-0B8667EF5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715968"/>
        <c:axId val="368772224"/>
      </c:barChart>
      <c:catAx>
        <c:axId val="36371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8772224"/>
        <c:crosses val="autoZero"/>
        <c:auto val="1"/>
        <c:lblAlgn val="ctr"/>
        <c:lblOffset val="100"/>
        <c:noMultiLvlLbl val="0"/>
      </c:catAx>
      <c:valAx>
        <c:axId val="3687722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6371596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th-TH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(FEC:GDP0</c:v>
                </c:pt>
              </c:strCache>
            </c:strRef>
          </c:tx>
          <c:spPr>
            <a:solidFill>
              <a:srgbClr val="FF717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9.1164395587406144</c:v>
                </c:pt>
                <c:pt idx="1">
                  <c:v>9.0544432437466913</c:v>
                </c:pt>
                <c:pt idx="2">
                  <c:v>9.3305927610738131</c:v>
                </c:pt>
                <c:pt idx="3">
                  <c:v>9.149620578834476</c:v>
                </c:pt>
                <c:pt idx="4">
                  <c:v>8.7042162025312937</c:v>
                </c:pt>
                <c:pt idx="5" formatCode="#,##0.00;[Red]\-#,##0.00;\ ">
                  <c:v>8.6654358088843946</c:v>
                </c:pt>
                <c:pt idx="6" formatCode="#,##0.00;[Red]\-#,##0.00;\ ">
                  <c:v>8.6993592239406361</c:v>
                </c:pt>
                <c:pt idx="7" formatCode="#,##0.00;[Red]\-#,##0.00;\ ">
                  <c:v>8.9907535357105051</c:v>
                </c:pt>
                <c:pt idx="8" formatCode="#,##0.00;[Red]\-#,##0.00;\ ">
                  <c:v>8.8073994496863364</c:v>
                </c:pt>
                <c:pt idx="9" formatCode="#,##0.00;[Red]\-#,##0.00;\ ">
                  <c:v>8.989395847213757</c:v>
                </c:pt>
                <c:pt idx="10" formatCode="#,##0.00;[Red]\-#,##0.00;\ ">
                  <c:v>8.7986688268800997</c:v>
                </c:pt>
                <c:pt idx="11" formatCode="#,##0.00;[Red]\-#,##0.00;\ ">
                  <c:v>8.750627728657582</c:v>
                </c:pt>
                <c:pt idx="12" formatCode="#,##0.00;[Red]\-#,##0.00;\ ">
                  <c:v>8.9640610011516362</c:v>
                </c:pt>
                <c:pt idx="13" formatCode="#,##0.00;[Red]\-#,##0.00;\ ">
                  <c:v>8.9095898030400065</c:v>
                </c:pt>
                <c:pt idx="14" formatCode="#,##0.00;[Red]\-#,##0.00;\ ">
                  <c:v>8.694496787430209</c:v>
                </c:pt>
                <c:pt idx="15" formatCode="#,##0.00;[Red]\-#,##0.00;\ ">
                  <c:v>8.4904250424052155</c:v>
                </c:pt>
                <c:pt idx="16" formatCode="#,##0.00;[Red]\-#,##0.00;\ ">
                  <c:v>8.3944065413503246</c:v>
                </c:pt>
                <c:pt idx="17" formatCode="#,##0.00;[Red]\-#,##0.00;\ ">
                  <c:v>8.1884355608623576</c:v>
                </c:pt>
                <c:pt idx="18" formatCode="#,##0.00;[Red]\-#,##0.00;\ ">
                  <c:v>7.8872698952856091</c:v>
                </c:pt>
                <c:pt idx="19" formatCode="#,##0.00;[Red]\-#,##0.00;\ ">
                  <c:v>7.4579634528459167</c:v>
                </c:pt>
                <c:pt idx="20" formatCode="#,##0.00;[Red]\-#,##0.00;\ ">
                  <c:v>7.9138519904910138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5-44B5-A3A3-AD615837EA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 (FEC:GDP1</c:v>
                </c:pt>
              </c:strCache>
            </c:strRef>
          </c:tx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65-44B5-A3A3-AD615837EA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EI (FEC:GDP2</c:v>
                </c:pt>
              </c:strCache>
            </c:strRef>
          </c:tx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65-44B5-A3A3-AD615837E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943616"/>
        <c:axId val="384945152"/>
      </c:barChart>
      <c:catAx>
        <c:axId val="38494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84945152"/>
        <c:crosses val="autoZero"/>
        <c:auto val="1"/>
        <c:lblAlgn val="ctr"/>
        <c:lblOffset val="100"/>
        <c:noMultiLvlLbl val="0"/>
      </c:catAx>
      <c:valAx>
        <c:axId val="384945152"/>
        <c:scaling>
          <c:orientation val="minMax"/>
          <c:max val="12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849436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th-TH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: GDP</c:v>
                </c:pt>
              </c:strCache>
            </c:strRef>
          </c:tx>
          <c:spPr>
            <a:solidFill>
              <a:srgbClr val="80C53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  <c:pt idx="12">
                  <c:v>2557</c:v>
                </c:pt>
                <c:pt idx="13">
                  <c:v>2558</c:v>
                </c:pt>
                <c:pt idx="14">
                  <c:v>2559</c:v>
                </c:pt>
                <c:pt idx="15">
                  <c:v>2560</c:v>
                </c:pt>
                <c:pt idx="16">
                  <c:v>2561</c:v>
                </c:pt>
                <c:pt idx="17">
                  <c:v>2562</c:v>
                </c:pt>
                <c:pt idx="18">
                  <c:v>2563</c:v>
                </c:pt>
                <c:pt idx="19">
                  <c:v>2564</c:v>
                </c:pt>
                <c:pt idx="20">
                  <c:v>2565</c:v>
                </c:pt>
              </c:numCache>
            </c:numRef>
          </c:cat>
          <c:val>
            <c:numRef>
              <c:f>Sheet1!$B$2:$B$22</c:f>
              <c:numCache>
                <c:formatCode>0.0</c:formatCode>
                <c:ptCount val="21"/>
                <c:pt idx="0">
                  <c:v>17.344595279688608</c:v>
                </c:pt>
                <c:pt idx="1">
                  <c:v>17.266301142865544</c:v>
                </c:pt>
                <c:pt idx="2">
                  <c:v>17.518149648206848</c:v>
                </c:pt>
                <c:pt idx="3">
                  <c:v>17.704779962006779</c:v>
                </c:pt>
                <c:pt idx="4">
                  <c:v>17.78823018814645</c:v>
                </c:pt>
                <c:pt idx="5">
                  <c:v>17.560467933533676</c:v>
                </c:pt>
                <c:pt idx="6">
                  <c:v>17.576434262674336</c:v>
                </c:pt>
                <c:pt idx="7">
                  <c:v>17.654324639559498</c:v>
                </c:pt>
                <c:pt idx="8">
                  <c:v>18.135591387975026</c:v>
                </c:pt>
                <c:pt idx="9">
                  <c:v>17.931345546059482</c:v>
                </c:pt>
                <c:pt idx="10">
                  <c:v>18.171632282071393</c:v>
                </c:pt>
                <c:pt idx="11">
                  <c:v>17.9761099407608</c:v>
                </c:pt>
                <c:pt idx="12">
                  <c:v>18.272847594173712</c:v>
                </c:pt>
                <c:pt idx="13">
                  <c:v>18.361928559860676</c:v>
                </c:pt>
                <c:pt idx="14">
                  <c:v>18.565293077058826</c:v>
                </c:pt>
                <c:pt idx="15">
                  <c:v>18.037688618287383</c:v>
                </c:pt>
                <c:pt idx="16">
                  <c:v>17.565366884858186</c:v>
                </c:pt>
                <c:pt idx="17">
                  <c:v>17.671473651424609</c:v>
                </c:pt>
                <c:pt idx="18">
                  <c:v>18.236313441980052</c:v>
                </c:pt>
                <c:pt idx="19">
                  <c:v>18.296932418332013</c:v>
                </c:pt>
                <c:pt idx="20">
                  <c:v>18.469705017873117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9-47A1-BE20-F87D2D4A8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961152"/>
        <c:axId val="384979328"/>
      </c:barChart>
      <c:catAx>
        <c:axId val="3849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84979328"/>
        <c:crosses val="autoZero"/>
        <c:auto val="1"/>
        <c:lblAlgn val="ctr"/>
        <c:lblOffset val="100"/>
        <c:noMultiLvlLbl val="0"/>
      </c:catAx>
      <c:valAx>
        <c:axId val="384979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7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384961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th-TH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4512116594875E-2"/>
          <c:y val="4.6785378307570333E-2"/>
          <c:w val="0.90196084046545111"/>
          <c:h val="0.813120722056874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7030A0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030A0"/>
                </a:solidFill>
              </a:ln>
            </c:spPr>
          </c:marker>
          <c:dLbls>
            <c:dLbl>
              <c:idx val="25"/>
              <c:layout>
                <c:manualLayout>
                  <c:x val="-1.1869530594486646E-7"/>
                  <c:y val="-4.810646792463935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C2-42B9-9602-523C4E35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Sheet1!$A$18:$A$35</c:f>
              <c:strCache>
                <c:ptCount val="18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  <c:pt idx="6">
                  <c:v>2554</c:v>
                </c:pt>
                <c:pt idx="7">
                  <c:v>2555</c:v>
                </c:pt>
                <c:pt idx="8">
                  <c:v>2556</c:v>
                </c:pt>
                <c:pt idx="9">
                  <c:v>2557</c:v>
                </c:pt>
                <c:pt idx="10">
                  <c:v>2558</c:v>
                </c:pt>
                <c:pt idx="11">
                  <c:v>2559</c:v>
                </c:pt>
                <c:pt idx="12">
                  <c:v>2560</c:v>
                </c:pt>
                <c:pt idx="13">
                  <c:v>2561</c:v>
                </c:pt>
                <c:pt idx="14">
                  <c:v>2562</c:v>
                </c:pt>
                <c:pt idx="15">
                  <c:v>2563</c:v>
                </c:pt>
                <c:pt idx="16">
                  <c:v>2564</c:v>
                </c:pt>
                <c:pt idx="17">
                  <c:v>2565</c:v>
                </c:pt>
              </c:strCache>
            </c:strRef>
          </c:cat>
          <c:val>
            <c:numRef>
              <c:f>Sheet1!$B$18:$B$35</c:f>
              <c:numCache>
                <c:formatCode>#,##0.00;[Red]\-#,##0.00;\ </c:formatCode>
                <c:ptCount val="18"/>
                <c:pt idx="0">
                  <c:v>1.0039082602607252</c:v>
                </c:pt>
                <c:pt idx="1">
                  <c:v>0.99593010876270482</c:v>
                </c:pt>
                <c:pt idx="2">
                  <c:v>1.0419071456730071</c:v>
                </c:pt>
                <c:pt idx="3">
                  <c:v>1.0581367044787855</c:v>
                </c:pt>
                <c:pt idx="4">
                  <c:v>1.083714015107927</c:v>
                </c:pt>
                <c:pt idx="5">
                  <c:v>1.1350652327496611</c:v>
                </c:pt>
                <c:pt idx="6">
                  <c:v>1.1646476304174451</c:v>
                </c:pt>
                <c:pt idx="7">
                  <c:v>1.2152810503237872</c:v>
                </c:pt>
                <c:pt idx="8">
                  <c:v>1.2348209855325174</c:v>
                </c:pt>
                <c:pt idx="9">
                  <c:v>1.2707464244450599</c:v>
                </c:pt>
                <c:pt idx="10">
                  <c:v>1.2906308253309668</c:v>
                </c:pt>
                <c:pt idx="11">
                  <c:v>1.2987373874874775</c:v>
                </c:pt>
                <c:pt idx="12">
                  <c:v>1.3161086299232363</c:v>
                </c:pt>
                <c:pt idx="13">
                  <c:v>1.3515695242412746</c:v>
                </c:pt>
                <c:pt idx="14">
                  <c:v>1.3433529247425608</c:v>
                </c:pt>
                <c:pt idx="15">
                  <c:v>1.2222776932299431</c:v>
                </c:pt>
                <c:pt idx="16">
                  <c:v>1.1732646315882596</c:v>
                </c:pt>
                <c:pt idx="17">
                  <c:v>1.2788524064927662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C2-42B9-9602-523C4E353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085440"/>
        <c:axId val="385086976"/>
      </c:lineChart>
      <c:catAx>
        <c:axId val="38508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086976"/>
        <c:crossesAt val="0"/>
        <c:auto val="1"/>
        <c:lblAlgn val="ctr"/>
        <c:lblOffset val="100"/>
        <c:tickLblSkip val="1"/>
        <c:noMultiLvlLbl val="0"/>
      </c:catAx>
      <c:valAx>
        <c:axId val="385086976"/>
        <c:scaling>
          <c:orientation val="minMax"/>
          <c:max val="1.6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56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385085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3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0.37942</cdr:x>
      <cdr:y>0.11395</cdr:y>
    </cdr:from>
    <cdr:to>
      <cdr:x>0.50643</cdr:x>
      <cdr:y>0.16979</cdr:y>
    </cdr:to>
    <cdr:sp macro="" textlink="">
      <cdr:nvSpPr>
        <cdr:cNvPr id="2" name="TextBox 55"/>
        <cdr:cNvSpPr txBox="1"/>
      </cdr:nvSpPr>
      <cdr:spPr>
        <a:xfrm xmlns:a="http://schemas.openxmlformats.org/drawingml/2006/main">
          <a:off x="1835696" y="502437"/>
          <a:ext cx="614498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0.49818</cdr:x>
      <cdr:y>0.39032</cdr:y>
    </cdr:from>
    <cdr:to>
      <cdr:x>0.62519</cdr:x>
      <cdr:y>0.44616</cdr:y>
    </cdr:to>
    <cdr:sp macro="" textlink="">
      <cdr:nvSpPr>
        <cdr:cNvPr id="3" name="TextBox 55"/>
        <cdr:cNvSpPr txBox="1"/>
      </cdr:nvSpPr>
      <cdr:spPr>
        <a:xfrm xmlns:a="http://schemas.openxmlformats.org/drawingml/2006/main">
          <a:off x="2410310" y="1721085"/>
          <a:ext cx="614497" cy="2462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0.37901</cdr:x>
      <cdr:y>0.17374</cdr:y>
    </cdr:from>
    <cdr:to>
      <cdr:x>0.50603</cdr:x>
      <cdr:y>0.22958</cdr:y>
    </cdr:to>
    <cdr:sp macro="" textlink="">
      <cdr:nvSpPr>
        <cdr:cNvPr id="4" name="TextBox 55"/>
        <cdr:cNvSpPr txBox="1"/>
      </cdr:nvSpPr>
      <cdr:spPr>
        <a:xfrm xmlns:a="http://schemas.openxmlformats.org/drawingml/2006/main">
          <a:off x="1833726" y="766110"/>
          <a:ext cx="614546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0.61792</cdr:x>
      <cdr:y>0.25479</cdr:y>
    </cdr:from>
    <cdr:to>
      <cdr:x>0.74493</cdr:x>
      <cdr:y>0.31063</cdr:y>
    </cdr:to>
    <cdr:sp macro="" textlink="">
      <cdr:nvSpPr>
        <cdr:cNvPr id="5" name="TextBox 55"/>
        <cdr:cNvSpPr txBox="1"/>
      </cdr:nvSpPr>
      <cdr:spPr>
        <a:xfrm xmlns:a="http://schemas.openxmlformats.org/drawingml/2006/main">
          <a:off x="2989609" y="1123475"/>
          <a:ext cx="614497" cy="2462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0.49091</cdr:x>
      <cdr:y>0.34817</cdr:y>
    </cdr:from>
    <cdr:to>
      <cdr:x>0.61792</cdr:x>
      <cdr:y>0.40401</cdr:y>
    </cdr:to>
    <cdr:sp macro="" textlink="">
      <cdr:nvSpPr>
        <cdr:cNvPr id="6" name="TextBox 55"/>
        <cdr:cNvSpPr txBox="1"/>
      </cdr:nvSpPr>
      <cdr:spPr>
        <a:xfrm xmlns:a="http://schemas.openxmlformats.org/drawingml/2006/main">
          <a:off x="2375112" y="1535258"/>
          <a:ext cx="614497" cy="2462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0.25497</cdr:x>
      <cdr:y>0.12218</cdr:y>
    </cdr:from>
    <cdr:to>
      <cdr:x>0.38198</cdr:x>
      <cdr:y>0.17802</cdr:y>
    </cdr:to>
    <cdr:sp macro="" textlink="">
      <cdr:nvSpPr>
        <cdr:cNvPr id="7" name="TextBox 55"/>
        <cdr:cNvSpPr txBox="1"/>
      </cdr:nvSpPr>
      <cdr:spPr>
        <a:xfrm xmlns:a="http://schemas.openxmlformats.org/drawingml/2006/main">
          <a:off x="1233583" y="538756"/>
          <a:ext cx="614498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0.62345</cdr:x>
      <cdr:y>0.20594</cdr:y>
    </cdr:from>
    <cdr:to>
      <cdr:x>0.75046</cdr:x>
      <cdr:y>0.26178</cdr:y>
    </cdr:to>
    <cdr:sp macro="" textlink="">
      <cdr:nvSpPr>
        <cdr:cNvPr id="8" name="TextBox 55"/>
        <cdr:cNvSpPr txBox="1"/>
      </cdr:nvSpPr>
      <cdr:spPr>
        <a:xfrm xmlns:a="http://schemas.openxmlformats.org/drawingml/2006/main">
          <a:off x="3016376" y="908091"/>
          <a:ext cx="614498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0.7496</cdr:x>
      <cdr:y>0.70329</cdr:y>
    </cdr:from>
    <cdr:to>
      <cdr:x>0.87957</cdr:x>
      <cdr:y>0.75913</cdr:y>
    </cdr:to>
    <cdr:sp macro="" textlink="">
      <cdr:nvSpPr>
        <cdr:cNvPr id="9" name="TextBox 71"/>
        <cdr:cNvSpPr txBox="1"/>
      </cdr:nvSpPr>
      <cdr:spPr>
        <a:xfrm xmlns:a="http://schemas.openxmlformats.org/drawingml/2006/main">
          <a:off x="3626694" y="3101151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52%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0.74909</cdr:x>
      <cdr:y>0.4461</cdr:y>
    </cdr:from>
    <cdr:to>
      <cdr:x>0.87907</cdr:x>
      <cdr:y>0.50194</cdr:y>
    </cdr:to>
    <cdr:sp macro="" textlink="">
      <cdr:nvSpPr>
        <cdr:cNvPr id="10" name="TextBox 71"/>
        <cdr:cNvSpPr txBox="1"/>
      </cdr:nvSpPr>
      <cdr:spPr>
        <a:xfrm xmlns:a="http://schemas.openxmlformats.org/drawingml/2006/main">
          <a:off x="3624235" y="1967068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38%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0.74232</cdr:x>
      <cdr:y>0.26178</cdr:y>
    </cdr:from>
    <cdr:to>
      <cdr:x>0.86933</cdr:x>
      <cdr:y>0.31762</cdr:y>
    </cdr:to>
    <cdr:sp macro="" textlink="">
      <cdr:nvSpPr>
        <cdr:cNvPr id="11" name="TextBox 55"/>
        <cdr:cNvSpPr txBox="1"/>
      </cdr:nvSpPr>
      <cdr:spPr>
        <a:xfrm xmlns:a="http://schemas.openxmlformats.org/drawingml/2006/main">
          <a:off x="3591489" y="1154312"/>
          <a:ext cx="614498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0.7361</cdr:x>
      <cdr:y>0.31077</cdr:y>
    </cdr:from>
    <cdr:to>
      <cdr:x>0.86311</cdr:x>
      <cdr:y>0.36661</cdr:y>
    </cdr:to>
    <cdr:sp macro="" textlink="">
      <cdr:nvSpPr>
        <cdr:cNvPr id="12" name="TextBox 55"/>
        <cdr:cNvSpPr txBox="1"/>
      </cdr:nvSpPr>
      <cdr:spPr>
        <a:xfrm xmlns:a="http://schemas.openxmlformats.org/drawingml/2006/main">
          <a:off x="3561376" y="1370335"/>
          <a:ext cx="614498" cy="246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0.94856</cdr:x>
      <cdr:y>0.09537</cdr:y>
    </cdr:from>
    <cdr:to>
      <cdr:x>0.99575</cdr:x>
      <cdr:y>0.135</cdr:y>
    </cdr:to>
    <cdr:sp macro="" textlink="">
      <cdr:nvSpPr>
        <cdr:cNvPr id="2" name="Text Box 29">
          <a:extLst xmlns:a="http://schemas.openxmlformats.org/drawingml/2006/main">
            <a:ext uri="{FF2B5EF4-FFF2-40B4-BE49-F238E27FC236}">
              <a16:creationId xmlns:a16="http://schemas.microsoft.com/office/drawing/2014/main" xmlns="" id="{7D5E8924-24C6-4123-B61A-EA31D893A39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7249" y="518551"/>
          <a:ext cx="426720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th-TH"/>
          </a:defPPr>
          <a:lvl1pPr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defRPr>
          </a:lvl9pPr>
        </a:lstStyle>
        <a:p xmlns:a="http://schemas.openxmlformats.org/drawingml/2006/main">
          <a:pPr eaLnBrk="1" hangingPunct="1"/>
          <a:r>
            <a:rPr lang="en-US" sz="800" b="1" dirty="0">
              <a:solidFill>
                <a:srgbClr val="FF0000"/>
              </a:solidFill>
            </a:rPr>
            <a:t>-764</a:t>
          </a:r>
          <a:endParaRPr lang="th-TH" sz="8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0.9369</cdr:x>
      <cdr:y>0.60893</cdr:y>
    </cdr:from>
    <cdr:to>
      <cdr:x>1</cdr:x>
      <cdr:y>0.70352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0644" y="3082407"/>
          <a:ext cx="554332" cy="47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h-TH" sz="1200" b="1" dirty="0">
              <a:latin typeface="Tahoma" pitchFamily="34" charset="0"/>
              <a:ea typeface="Tahoma" pitchFamily="34" charset="0"/>
              <a:cs typeface="Tahoma" pitchFamily="34" charset="0"/>
            </a:rPr>
            <a:t> 65</a:t>
          </a:r>
          <a:endParaRPr lang="en-US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0.90877</cdr:x>
      <cdr:y>0.61592</cdr:y>
    </cdr:from>
    <cdr:to>
      <cdr:x>0.97187</cdr:x>
      <cdr:y>0.71051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83514" y="3117830"/>
          <a:ext cx="554332" cy="47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latin typeface="Tahoma" pitchFamily="34" charset="0"/>
              <a:ea typeface="Tahoma" pitchFamily="34" charset="0"/>
              <a:cs typeface="Tahoma" pitchFamily="34" charset="0"/>
            </a:rPr>
            <a:t>57</a:t>
          </a:r>
          <a:endParaRPr lang="en-US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0.87385</cdr:x>
      <cdr:y>0.12168</cdr:y>
    </cdr:from>
    <cdr:to>
      <cdr:x>0.91785</cdr:x>
      <cdr:y>0.17731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7550932" y="605888"/>
          <a:ext cx="38020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ahoma" pitchFamily="34" charset="0"/>
              <a:ea typeface="Tahoma" pitchFamily="34" charset="0"/>
              <a:cs typeface="Tahoma" pitchFamily="34" charset="0"/>
            </a:rPr>
            <a:t>54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0.73392</cdr:x>
      <cdr:y>0.19124</cdr:y>
    </cdr:from>
    <cdr:to>
      <cdr:x>0.84898</cdr:x>
      <cdr:y>0.41201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68B1B1C-E86C-09A2-B675-BAAE77190A11}"/>
            </a:ext>
          </a:extLst>
        </cdr:cNvPr>
        <cdr:cNvSpPr txBox="1"/>
      </cdr:nvSpPr>
      <cdr:spPr>
        <a:xfrm xmlns:a="http://schemas.openxmlformats.org/drawingml/2006/main">
          <a:off x="58326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0.9096</cdr:x>
      <cdr:y>0.02306</cdr:y>
    </cdr:from>
    <cdr:to>
      <cdr:x>1</cdr:x>
      <cdr:y>0.08622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169CABDE-2E28-4709-9B80-41D464187AD3}"/>
            </a:ext>
          </a:extLst>
        </cdr:cNvPr>
        <cdr:cNvSpPr txBox="1"/>
      </cdr:nvSpPr>
      <cdr:spPr>
        <a:xfrm xmlns:a="http://schemas.openxmlformats.org/drawingml/2006/main">
          <a:off x="7244768" y="95511"/>
          <a:ext cx="71846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*ม.ค. 66</a:t>
          </a:r>
          <a:endParaRPr lang="en-US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B99F-142C-44E7-AA88-DF35A7E464C8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413D-A33C-4532-8282-F340A8B0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3B8AE8E-3576-4182-9B1E-20F1D0BD585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D6354EF-8473-4BAC-AEA1-9B5E130A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6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354EF-8473-4BAC-AEA1-9B5E130A6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94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B0D7-9436-4AE7-AA30-EEC82ADE68A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5B0D7-9436-4AE7-AA30-EEC82ADE6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7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55B0D7-9436-4AE7-AA30-EEC82ADE6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84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7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หลักเกณฑ์การเปรียบเทียบดัชนีชี้วัดพลังงาน  (เปรียบเทียบกับช่วงเดียวกันของปีก่อนหน้า)</a:t>
            </a:r>
          </a:p>
          <a:p>
            <a:endParaRPr lang="th-TH" dirty="0"/>
          </a:p>
          <a:p>
            <a:r>
              <a:rPr lang="th-TH" dirty="0"/>
              <a:t>ความมั่นคงด้านพลังงาน</a:t>
            </a:r>
          </a:p>
          <a:p>
            <a:r>
              <a:rPr lang="en-US" dirty="0"/>
              <a:t>R/P ratio   </a:t>
            </a:r>
          </a:p>
          <a:p>
            <a:r>
              <a:rPr lang="en-US" dirty="0"/>
              <a:t>	: </a:t>
            </a:r>
            <a:r>
              <a:rPr lang="th-TH" dirty="0"/>
              <a:t>จำนวนปี </a:t>
            </a:r>
            <a:r>
              <a:rPr lang="en-US" dirty="0"/>
              <a:t>R/P ratio </a:t>
            </a:r>
            <a:r>
              <a:rPr lang="th-TH" dirty="0"/>
              <a:t>มากกว่าปีก่อนหน้า ดี (หน้ายิ้ม)</a:t>
            </a:r>
          </a:p>
          <a:p>
            <a:r>
              <a:rPr lang="th-TH" dirty="0"/>
              <a:t>	: จำนวนปี </a:t>
            </a:r>
            <a:r>
              <a:rPr lang="en-US" dirty="0"/>
              <a:t>R/P ratio </a:t>
            </a:r>
            <a:r>
              <a:rPr lang="th-TH" dirty="0"/>
              <a:t>น้อยกว่าปีก่อนหน้า แย่ (หน้าบึ้ง)</a:t>
            </a:r>
          </a:p>
          <a:p>
            <a:r>
              <a:rPr lang="th-TH" dirty="0"/>
              <a:t>อัตราส่วนการพึ่งพาตนเองในการจัดหาพลังงานขั้นต้น</a:t>
            </a:r>
          </a:p>
          <a:p>
            <a:r>
              <a:rPr lang="th-TH" dirty="0"/>
              <a:t>	: มากกว่าช่วงเดียวกันของปีก่อนหน้า ดี (หน้ายิ้ม)</a:t>
            </a:r>
          </a:p>
          <a:p>
            <a:r>
              <a:rPr lang="th-TH" dirty="0"/>
              <a:t>	: น้อยกว่าช่วงเดียวกันของปีก่อนหน้า แย่ (หน้าบึ้ง)</a:t>
            </a:r>
          </a:p>
          <a:p>
            <a:r>
              <a:rPr lang="th-TH" dirty="0"/>
              <a:t>                   : เท่ากับช่วงเดียวกันของปีก่อนหน้า ปกติ (หน้าปกติ)</a:t>
            </a:r>
          </a:p>
          <a:p>
            <a:r>
              <a:rPr lang="th-TH" dirty="0"/>
              <a:t>ปริมาณการผลิตไบโอดีเซล  </a:t>
            </a:r>
            <a:r>
              <a:rPr lang="en-US" dirty="0"/>
              <a:t>B100 </a:t>
            </a:r>
            <a:r>
              <a:rPr lang="th-TH" dirty="0"/>
              <a:t>และการผลิตเอทานอล</a:t>
            </a:r>
          </a:p>
          <a:p>
            <a:r>
              <a:rPr lang="th-TH" dirty="0"/>
              <a:t>	: ปริมาณการผลิตเพิ่มขึ้น ดี (หน้ายิ้ม)</a:t>
            </a:r>
          </a:p>
          <a:p>
            <a:r>
              <a:rPr lang="th-TH" dirty="0"/>
              <a:t>	: ปริมาณการผลิตลดลง แย่ (หน้าบึ้ง)</a:t>
            </a:r>
          </a:p>
          <a:p>
            <a:r>
              <a:rPr lang="th-TH" dirty="0"/>
              <a:t>สัดส่วนมูลค่าการนำเข้าพลังงานต่อมูลค่าการนำเข้าทั้งหมด 	</a:t>
            </a:r>
          </a:p>
          <a:p>
            <a:r>
              <a:rPr lang="th-TH" dirty="0"/>
              <a:t>	: สัดส่วนมูลค่าการนำเข้าพลังงานลดลง  ดี (หน้ายิ้ม)</a:t>
            </a:r>
          </a:p>
          <a:p>
            <a:r>
              <a:rPr lang="th-TH" dirty="0"/>
              <a:t>	: สัดส่วนมูลค่าการนำเข้าพลังงานสูงขึ้น แย่ (หน้าบึ้ง)</a:t>
            </a:r>
          </a:p>
          <a:p>
            <a:r>
              <a:rPr lang="th-TH" dirty="0"/>
              <a:t>สัดส่วนมูลค่าการส่งออกพลังงานต่อมูลค่าการส่งออกทั้งหมด 	</a:t>
            </a:r>
          </a:p>
          <a:p>
            <a:r>
              <a:rPr lang="th-TH" dirty="0"/>
              <a:t>	: สัดส่วนมูลค่าการส่งออกพลังงานสูงขึ้น  ดี (หน้ายิ้ม)</a:t>
            </a:r>
          </a:p>
          <a:p>
            <a:r>
              <a:rPr lang="th-TH" dirty="0"/>
              <a:t>	: สัดส่วนมูลค่าการส่งออกพลังงานลดลง แย่ (หน้าบึ้ง)</a:t>
            </a:r>
          </a:p>
          <a:p>
            <a:endParaRPr lang="th-TH" dirty="0"/>
          </a:p>
          <a:p>
            <a:r>
              <a:rPr lang="th-TH" dirty="0"/>
              <a:t>ประสิทธิภาพการใช้พลังงาน</a:t>
            </a:r>
          </a:p>
          <a:p>
            <a:r>
              <a:rPr lang="th-TH" dirty="0"/>
              <a:t>ความยืดหยุ่นการใช้พลังงาน / ความยืดหยุ่นการใช้ไฟฟ้า</a:t>
            </a:r>
          </a:p>
          <a:p>
            <a:r>
              <a:rPr lang="th-TH" dirty="0"/>
              <a:t>	: ค่าระหว่าง 0.95 – 1.05 คงที่ (หน้าปกติ)  </a:t>
            </a:r>
          </a:p>
          <a:p>
            <a:r>
              <a:rPr lang="th-TH" dirty="0"/>
              <a:t>	: ค่าต่ำกว่า 0.95 ดี (หน้ายิ้ม)</a:t>
            </a:r>
          </a:p>
          <a:p>
            <a:r>
              <a:rPr lang="th-TH" dirty="0"/>
              <a:t>	: ค่าสูงกว่า 1.05 แย่ (หน้าบึ้ง)</a:t>
            </a:r>
          </a:p>
          <a:p>
            <a:r>
              <a:rPr lang="th-TH" dirty="0"/>
              <a:t>ความเข้มข้นการใช้พลังงาน / การใช้ไฟฟ้าต่อ </a:t>
            </a:r>
            <a:r>
              <a:rPr lang="en-US" dirty="0"/>
              <a:t>GDP / </a:t>
            </a:r>
            <a:r>
              <a:rPr lang="th-TH" dirty="0"/>
              <a:t>การใช้พลังงานขั้นสุดท้ายต่อหัวประชากร / การใช้ไฟฟ้าต่อหัวประชากร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  <a:p>
            <a:endParaRPr lang="th-TH" dirty="0"/>
          </a:p>
          <a:p>
            <a:r>
              <a:rPr lang="th-TH" dirty="0"/>
              <a:t>พลังงานและสิ่งแวดล้อม</a:t>
            </a:r>
          </a:p>
          <a:p>
            <a:r>
              <a:rPr lang="th-TH" dirty="0"/>
              <a:t>การปล่อยก๊าซ </a:t>
            </a:r>
            <a:r>
              <a:rPr lang="en-US" dirty="0"/>
              <a:t>CO2 </a:t>
            </a:r>
            <a:r>
              <a:rPr lang="th-TH" dirty="0"/>
              <a:t>ต่อการใช้พลังงาน / ต่อหัวประชากร / ต่อ </a:t>
            </a:r>
            <a:r>
              <a:rPr lang="en-US" dirty="0"/>
              <a:t>GDP / </a:t>
            </a:r>
            <a:r>
              <a:rPr lang="th-TH" dirty="0"/>
              <a:t>ต่อหน่วยการผลิตไฟฟ้า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12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10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EB21E-C4D7-4D7F-8587-3A65EAB7EC06}" type="slidenum">
              <a:rPr lang="th-TH" smtClean="0"/>
              <a:pPr>
                <a:defRPr/>
              </a:pPr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15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EB21E-C4D7-4D7F-8587-3A65EAB7EC06}" type="slidenum">
              <a:rPr lang="th-TH" smtClean="0"/>
              <a:pPr>
                <a:defRPr/>
              </a:pPr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80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3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หลักเกณฑ์การเปรียบเทียบดัชนีชี้วัดพลังงาน</a:t>
            </a:r>
            <a:r>
              <a:rPr lang="en-US" baseline="0" dirty="0"/>
              <a:t> </a:t>
            </a:r>
            <a:r>
              <a:rPr lang="th-TH" dirty="0"/>
              <a:t>(เปรียบเทียบกับช่วงเดียวกันของปีก่อนหน้า)</a:t>
            </a:r>
          </a:p>
          <a:p>
            <a:r>
              <a:rPr lang="th-TH" dirty="0"/>
              <a:t>ความมั่นคงด้านพลังงาน</a:t>
            </a:r>
          </a:p>
          <a:p>
            <a:r>
              <a:rPr lang="en-US" dirty="0"/>
              <a:t>R/P ratio   </a:t>
            </a:r>
          </a:p>
          <a:p>
            <a:r>
              <a:rPr lang="en-US" dirty="0"/>
              <a:t>	: </a:t>
            </a:r>
            <a:r>
              <a:rPr lang="th-TH" dirty="0"/>
              <a:t>จำนวนปี </a:t>
            </a:r>
            <a:r>
              <a:rPr lang="en-US" dirty="0"/>
              <a:t>R/P ratio </a:t>
            </a:r>
            <a:r>
              <a:rPr lang="th-TH" dirty="0"/>
              <a:t>มากกว่าปีก่อนหน้า ดี (หน้ายิ้ม)</a:t>
            </a:r>
          </a:p>
          <a:p>
            <a:r>
              <a:rPr lang="th-TH" dirty="0"/>
              <a:t>	: จำนวนปี </a:t>
            </a:r>
            <a:r>
              <a:rPr lang="en-US" dirty="0"/>
              <a:t>R/P ratio </a:t>
            </a:r>
            <a:r>
              <a:rPr lang="th-TH" dirty="0"/>
              <a:t>น้อยกว่าปีก่อนหน้า แย่ (หน้าบึ้ง)</a:t>
            </a:r>
          </a:p>
          <a:p>
            <a:r>
              <a:rPr lang="th-TH" dirty="0"/>
              <a:t>อัตราส่วนการพึ่งพาตนเองในการจัดหาพลังงานขั้นต้น</a:t>
            </a:r>
          </a:p>
          <a:p>
            <a:r>
              <a:rPr lang="th-TH" dirty="0"/>
              <a:t>	: มากกว่าช่วงเดียวกันของปีก่อนหน้า ดี (หน้ายิ้ม)</a:t>
            </a:r>
          </a:p>
          <a:p>
            <a:r>
              <a:rPr lang="th-TH" dirty="0"/>
              <a:t>	: น้อยกว่าช่วงเดียวกันของปีก่อนหน้า แย่ (หน้าบึ้ง)</a:t>
            </a:r>
          </a:p>
          <a:p>
            <a:r>
              <a:rPr lang="th-TH" dirty="0"/>
              <a:t>                   : เท่ากับช่วงเดียวกันของปีก่อนหน้า ปกติ (หน้าปกติ)</a:t>
            </a:r>
          </a:p>
          <a:p>
            <a:r>
              <a:rPr lang="th-TH" dirty="0"/>
              <a:t>ปริมาณการผลิตไบโอดีเซล  </a:t>
            </a:r>
            <a:r>
              <a:rPr lang="en-US" dirty="0"/>
              <a:t>B100 </a:t>
            </a:r>
            <a:r>
              <a:rPr lang="th-TH" dirty="0"/>
              <a:t>และการผลิตเอทานอล</a:t>
            </a:r>
          </a:p>
          <a:p>
            <a:r>
              <a:rPr lang="th-TH" dirty="0"/>
              <a:t>	: ปริมาณการผลิตเพิ่มขึ้น ดี (หน้ายิ้ม)</a:t>
            </a:r>
          </a:p>
          <a:p>
            <a:r>
              <a:rPr lang="th-TH" dirty="0"/>
              <a:t>	: ปริมาณการผลิตลดลง แย่ (หน้าบึ้ง)</a:t>
            </a:r>
          </a:p>
          <a:p>
            <a:r>
              <a:rPr lang="th-TH" dirty="0"/>
              <a:t>สัดส่วนมูลค่าการนำเข้าพลังงานต่อมูลค่าการนำเข้าทั้งหมด 	</a:t>
            </a:r>
          </a:p>
          <a:p>
            <a:r>
              <a:rPr lang="th-TH" dirty="0"/>
              <a:t>	: สัดส่วนมูลค่าการนำเข้าพลังงานลดลง  ดี (หน้ายิ้ม)</a:t>
            </a:r>
          </a:p>
          <a:p>
            <a:r>
              <a:rPr lang="th-TH" dirty="0"/>
              <a:t>	: สัดส่วนมูลค่าการนำเข้าพลังงานสูงขึ้น แย่ (หน้าบึ้ง)</a:t>
            </a:r>
          </a:p>
          <a:p>
            <a:r>
              <a:rPr lang="th-TH" dirty="0"/>
              <a:t>สัดส่วนมูลค่าการส่งออกพลังงานต่อมูลค่าการส่งออกทั้งหมด 	</a:t>
            </a:r>
          </a:p>
          <a:p>
            <a:r>
              <a:rPr lang="th-TH" dirty="0"/>
              <a:t>	: สัดส่วนมูลค่าการส่งออกพลังงานสูงขึ้น  ดี (หน้ายิ้ม)</a:t>
            </a:r>
          </a:p>
          <a:p>
            <a:r>
              <a:rPr lang="th-TH" dirty="0"/>
              <a:t>	: สัดส่วนมูลค่าการส่งออกพลังงานลดลง แย่ (หน้าบึ้ง)</a:t>
            </a:r>
          </a:p>
          <a:p>
            <a:endParaRPr lang="th-TH" dirty="0"/>
          </a:p>
          <a:p>
            <a:r>
              <a:rPr lang="th-TH" dirty="0"/>
              <a:t>ประสิทธิภาพการใช้พลังงาน</a:t>
            </a:r>
          </a:p>
          <a:p>
            <a:r>
              <a:rPr lang="th-TH" dirty="0"/>
              <a:t>ความยืดหยุ่นการใช้พลังงาน / ความยืดหยุ่นการใช้ไฟฟ้า</a:t>
            </a:r>
          </a:p>
          <a:p>
            <a:r>
              <a:rPr lang="th-TH" dirty="0"/>
              <a:t>	: ค่าระหว่าง 0.95 – 1.05 คงที่ (หน้าปกติ)  </a:t>
            </a:r>
          </a:p>
          <a:p>
            <a:r>
              <a:rPr lang="th-TH" dirty="0"/>
              <a:t>	: ค่าต่ำกว่า 0.95 ดี (หน้ายิ้ม)</a:t>
            </a:r>
          </a:p>
          <a:p>
            <a:r>
              <a:rPr lang="th-TH" dirty="0"/>
              <a:t>	: ค่าสูงกว่า 1.05 แย่ (หน้าบึ้ง)</a:t>
            </a:r>
          </a:p>
          <a:p>
            <a:r>
              <a:rPr lang="th-TH" dirty="0"/>
              <a:t>ความเข้มข้นการใช้พลังงาน / การใช้ไฟฟ้าต่อ </a:t>
            </a:r>
            <a:r>
              <a:rPr lang="en-US" dirty="0"/>
              <a:t>GDP / </a:t>
            </a:r>
            <a:r>
              <a:rPr lang="th-TH" dirty="0"/>
              <a:t>การใช้พลังงานขั้นสุดท้ายต่อหัวประชากร / การใช้ไฟฟ้าต่อหัวประชากร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  <a:p>
            <a:endParaRPr lang="th-TH" dirty="0"/>
          </a:p>
          <a:p>
            <a:r>
              <a:rPr lang="th-TH" dirty="0"/>
              <a:t>พลังงานและสิ่งแวดล้อม</a:t>
            </a:r>
          </a:p>
          <a:p>
            <a:r>
              <a:rPr lang="th-TH" dirty="0"/>
              <a:t>การปล่อยก๊าซ </a:t>
            </a:r>
            <a:r>
              <a:rPr lang="en-US" dirty="0"/>
              <a:t>CO2 </a:t>
            </a:r>
            <a:r>
              <a:rPr lang="th-TH" dirty="0"/>
              <a:t>ต่อการใช้พลังงาน / ต่อหัวประชากร / ต่อ </a:t>
            </a:r>
            <a:r>
              <a:rPr lang="en-US" dirty="0"/>
              <a:t>GDP / </a:t>
            </a:r>
            <a:r>
              <a:rPr lang="th-TH" dirty="0"/>
              <a:t>ต่อหน่วยการผลิตไฟฟ้า</a:t>
            </a:r>
          </a:p>
          <a:p>
            <a:r>
              <a:rPr lang="th-TH" dirty="0"/>
              <a:t>	: ค่าต่อหน่วยลดลง ดี (หน้ายิ้ม)</a:t>
            </a:r>
          </a:p>
          <a:p>
            <a:r>
              <a:rPr lang="th-TH" dirty="0"/>
              <a:t>	: ค่าต่อหน่วยเพิ่มขึ้น แย่ (หน้าบึ้ง)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1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30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9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7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1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60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9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4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1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4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4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2387E398-E98F-4E13-98A4-7F621CACE2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7F184DCB-B73B-47FC-B9C1-6AE160AB8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h-TH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Energy Elasticity </a:t>
            </a:r>
            <a:r>
              <a:rPr lang="th-TH" altLang="th-TH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ช่วง 10 ปี</a:t>
            </a:r>
            <a:endParaRPr lang="en-US" altLang="th-TH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FFD44D80-1667-42B0-AA01-E9B718D22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D9548-EA65-42A2-AD2A-6AD794C660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9283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Electricity Elasticity</a:t>
            </a:r>
            <a:r>
              <a:rPr lang="th-TH" b="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ช่วง 10 ปี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354EF-8473-4BAC-AEA1-9B5E130A6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09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3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8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2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3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20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91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7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4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EB21E-C4D7-4D7F-8587-3A65EAB7EC06}" type="slidenum">
              <a:rPr lang="th-TH" smtClean="0"/>
              <a:pPr>
                <a:defRPr/>
              </a:pPr>
              <a:t>94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8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B0A-C650-417C-AAA9-4ADD3495CB09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354EF-8473-4BAC-AEA1-9B5E130A6C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E8575-AA10-4946-A978-2792ED378EA0}" type="slidenum">
              <a:rPr lang="en-US" sz="28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3677-A476-49C7-8DD0-232ABDBF5BD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E3BA-409C-4456-B372-031CB2B0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4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13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4.jpe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.jpeg"/><Relationship Id="rId7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chart" Target="../charts/char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jpeg"/><Relationship Id="rId4" Type="http://schemas.openxmlformats.org/officeDocument/2006/relationships/image" Target="../media/image4.jpe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chart" Target="../charts/chart49.xml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0.jpeg"/><Relationship Id="rId5" Type="http://schemas.openxmlformats.org/officeDocument/2006/relationships/chart" Target="../charts/chart51.xml"/><Relationship Id="rId10" Type="http://schemas.openxmlformats.org/officeDocument/2006/relationships/chart" Target="../charts/chart52.xml"/><Relationship Id="rId4" Type="http://schemas.openxmlformats.org/officeDocument/2006/relationships/chart" Target="../charts/chart50.xml"/><Relationship Id="rId9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104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gif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4.jpeg"/><Relationship Id="rId7" Type="http://schemas.openxmlformats.org/officeDocument/2006/relationships/image" Target="../media/image10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chart" Target="../charts/chart65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4.png"/><Relationship Id="rId4" Type="http://schemas.openxmlformats.org/officeDocument/2006/relationships/chart" Target="../charts/char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3.jpeg"/><Relationship Id="rId21" Type="http://schemas.openxmlformats.org/officeDocument/2006/relationships/image" Target="../media/image140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0.jpeg"/><Relationship Id="rId24" Type="http://schemas.openxmlformats.org/officeDocument/2006/relationships/image" Target="../media/image143.png"/><Relationship Id="rId5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4.jpeg"/><Relationship Id="rId9" Type="http://schemas.openxmlformats.org/officeDocument/2006/relationships/image" Target="../media/image110.jpe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3.jpe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61.png"/><Relationship Id="rId5" Type="http://schemas.openxmlformats.org/officeDocument/2006/relationships/image" Target="../media/image156.png"/><Relationship Id="rId15" Type="http://schemas.openxmlformats.org/officeDocument/2006/relationships/image" Target="../media/image165.jpeg"/><Relationship Id="rId10" Type="http://schemas.openxmlformats.org/officeDocument/2006/relationships/image" Target="../media/image160.png"/><Relationship Id="rId4" Type="http://schemas.openxmlformats.org/officeDocument/2006/relationships/image" Target="../media/image4.jpe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3.png"/><Relationship Id="rId4" Type="http://schemas.openxmlformats.org/officeDocument/2006/relationships/image" Target="../media/image17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.jpeg"/><Relationship Id="rId7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jpeg"/><Relationship Id="rId10" Type="http://schemas.openxmlformats.org/officeDocument/2006/relationships/image" Target="../media/image182.png"/><Relationship Id="rId4" Type="http://schemas.openxmlformats.org/officeDocument/2006/relationships/image" Target="../media/image4.jpeg"/><Relationship Id="rId9" Type="http://schemas.openxmlformats.org/officeDocument/2006/relationships/image" Target="../media/image1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chart" Target="../charts/chart99.xml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1.png"/><Relationship Id="rId9" Type="http://schemas.openxmlformats.org/officeDocument/2006/relationships/image" Target="../media/image19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5" Type="http://schemas.openxmlformats.org/officeDocument/2006/relationships/image" Target="../media/image172.jpeg"/><Relationship Id="rId4" Type="http://schemas.openxmlformats.org/officeDocument/2006/relationships/image" Target="../media/image19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08912" cy="1559466"/>
          </a:xfrm>
        </p:spPr>
        <p:txBody>
          <a:bodyPr>
            <a:noAutofit/>
          </a:bodyPr>
          <a:lstStyle/>
          <a:p>
            <a:pPr algn="ctr"/>
            <a:r>
              <a:rPr lang="th-TH" sz="50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ภาพรวมพลังงาน</a:t>
            </a:r>
            <a:br>
              <a:rPr lang="th-TH" sz="50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เดือนมกราคม ปี 2566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D:\1. EPPO\3. Energy Graph\Energy Graph_ปรับรูปแบบใหม่\Chapt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1" r="6468" b="27302"/>
          <a:stretch/>
        </p:blipFill>
        <p:spPr bwMode="auto">
          <a:xfrm>
            <a:off x="-15208" y="3219450"/>
            <a:ext cx="917129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9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328129" y="-11133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" y="35333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1929" y="-10573"/>
            <a:ext cx="6256761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น้ำมันดิบและคอนเดนเสท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39396" y="1965233"/>
            <a:ext cx="2389283" cy="970859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8241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065491"/>
            <a:ext cx="272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การจัดหาน้ำมันดิบเพิ่มขึ้น</a:t>
            </a:r>
            <a:endParaRPr lang="en-US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จากการนำเข้าน้ำมันดิบ</a:t>
            </a: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ในขณะที่การผลิตน้ำมันดิบ</a:t>
            </a:r>
          </a:p>
          <a:p>
            <a:pPr algn="ctr"/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ในประเทศลดลง</a:t>
            </a:r>
          </a:p>
        </p:txBody>
      </p:sp>
      <p:grpSp>
        <p:nvGrpSpPr>
          <p:cNvPr id="1034" name="Group 1033"/>
          <p:cNvGrpSpPr/>
          <p:nvPr/>
        </p:nvGrpSpPr>
        <p:grpSpPr>
          <a:xfrm>
            <a:off x="395536" y="979667"/>
            <a:ext cx="2803073" cy="480523"/>
            <a:chOff x="3016591" y="825292"/>
            <a:chExt cx="2803073" cy="480523"/>
          </a:xfrm>
        </p:grpSpPr>
        <p:sp>
          <p:nvSpPr>
            <p:cNvPr id="49" name="Rounded Rectangle 48"/>
            <p:cNvSpPr/>
            <p:nvPr/>
          </p:nvSpPr>
          <p:spPr>
            <a:xfrm>
              <a:off x="3016591" y="867057"/>
              <a:ext cx="2294381" cy="364533"/>
            </a:xfrm>
            <a:prstGeom prst="roundRect">
              <a:avLst>
                <a:gd name="adj" fmla="val 4354"/>
              </a:avLst>
            </a:prstGeom>
            <a:solidFill>
              <a:srgbClr val="CC99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385401" y="867057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9A72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72669" y="825292"/>
              <a:ext cx="71663" cy="480523"/>
              <a:chOff x="4995767" y="3928812"/>
              <a:chExt cx="71663" cy="7072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3251416" y="871830"/>
              <a:ext cx="19764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การจัดหาน้ำมันดิบ</a:t>
              </a:r>
            </a:p>
          </p:txBody>
        </p:sp>
      </p:grpSp>
      <p:sp>
        <p:nvSpPr>
          <p:cNvPr id="94" name="Plus 93"/>
          <p:cNvSpPr/>
          <p:nvPr/>
        </p:nvSpPr>
        <p:spPr>
          <a:xfrm>
            <a:off x="2224240" y="2210742"/>
            <a:ext cx="513557" cy="508232"/>
          </a:xfrm>
          <a:prstGeom prst="mathPlus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66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7956" y="2693287"/>
            <a:ext cx="1777658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 พันบาร์เรลต่อวัน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4200" y="2152374"/>
            <a:ext cx="674978" cy="44542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35" name="Group 1034"/>
          <p:cNvGrpSpPr/>
          <p:nvPr/>
        </p:nvGrpSpPr>
        <p:grpSpPr>
          <a:xfrm>
            <a:off x="362884" y="1655957"/>
            <a:ext cx="1711714" cy="379602"/>
            <a:chOff x="362884" y="1335332"/>
            <a:chExt cx="1711714" cy="379602"/>
          </a:xfrm>
        </p:grpSpPr>
        <p:sp>
          <p:nvSpPr>
            <p:cNvPr id="16" name="Rounded Rectangle 15"/>
            <p:cNvSpPr/>
            <p:nvPr/>
          </p:nvSpPr>
          <p:spPr>
            <a:xfrm>
              <a:off x="547350" y="1430322"/>
              <a:ext cx="1527248" cy="263773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0131" y="1431496"/>
              <a:ext cx="1219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ผลิตในประเทศ</a:t>
              </a:r>
            </a:p>
          </p:txBody>
        </p:sp>
        <p:pic>
          <p:nvPicPr>
            <p:cNvPr id="95" name="Picture 2" descr="D:\7. Infographic EPPO\Picture icon\Color Icon\10156-1-f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4" t="1527" r="18428" b="15504"/>
            <a:stretch/>
          </p:blipFill>
          <p:spPr bwMode="auto">
            <a:xfrm>
              <a:off x="362884" y="1335332"/>
              <a:ext cx="449003" cy="37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08"/>
          <p:cNvSpPr txBox="1"/>
          <p:nvPr/>
        </p:nvSpPr>
        <p:spPr>
          <a:xfrm>
            <a:off x="2895228" y="2677457"/>
            <a:ext cx="1777658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281472" y="2157810"/>
            <a:ext cx="904208" cy="44542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36" name="Group 1035"/>
          <p:cNvGrpSpPr/>
          <p:nvPr/>
        </p:nvGrpSpPr>
        <p:grpSpPr>
          <a:xfrm>
            <a:off x="3015777" y="1748931"/>
            <a:ext cx="1259698" cy="290717"/>
            <a:chOff x="3015777" y="1428306"/>
            <a:chExt cx="1259698" cy="290717"/>
          </a:xfrm>
        </p:grpSpPr>
        <p:sp>
          <p:nvSpPr>
            <p:cNvPr id="107" name="Rounded Rectangle 106"/>
            <p:cNvSpPr/>
            <p:nvPr/>
          </p:nvSpPr>
          <p:spPr>
            <a:xfrm>
              <a:off x="3107387" y="1435758"/>
              <a:ext cx="1168088" cy="263773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34541" y="1428306"/>
              <a:ext cx="816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นำเข้า</a:t>
              </a:r>
            </a:p>
          </p:txBody>
        </p:sp>
        <p:pic>
          <p:nvPicPr>
            <p:cNvPr id="114" name="Picture 3" descr="D:\7. Infographic EPPO\Picture icon\Color Icon\steame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37" b="4890"/>
            <a:stretch/>
          </p:blipFill>
          <p:spPr bwMode="auto">
            <a:xfrm flipH="1">
              <a:off x="3015777" y="1443053"/>
              <a:ext cx="372564" cy="275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8" name="Group 1037"/>
          <p:cNvGrpSpPr/>
          <p:nvPr/>
        </p:nvGrpSpPr>
        <p:grpSpPr>
          <a:xfrm>
            <a:off x="0" y="3301932"/>
            <a:ext cx="9144000" cy="1139625"/>
            <a:chOff x="0" y="3191662"/>
            <a:chExt cx="9144000" cy="1139625"/>
          </a:xfrm>
        </p:grpSpPr>
        <p:pic>
          <p:nvPicPr>
            <p:cNvPr id="1026" name="Picture 2" descr="C:\Users\User\Desktop\Energy Graph_New\Infographic EPPO\Picture icon\Monthly Report Info\EPPO 2016\banner EPPO-0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" t="5734" b="16983"/>
            <a:stretch/>
          </p:blipFill>
          <p:spPr bwMode="auto">
            <a:xfrm>
              <a:off x="0" y="3191662"/>
              <a:ext cx="4619100" cy="113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User\Desktop\Energy Graph_New\Infographic EPPO\Picture icon\Monthly Report Info\EPPO 2016\banner EPPO-0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" t="5734" b="16983"/>
            <a:stretch/>
          </p:blipFill>
          <p:spPr bwMode="auto">
            <a:xfrm flipH="1">
              <a:off x="4608383" y="3202975"/>
              <a:ext cx="4535617" cy="11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641023" y="5538498"/>
            <a:ext cx="2418809" cy="4454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68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607243" y="6119005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1.2%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25" name="Group 1024"/>
          <p:cNvGrpSpPr/>
          <p:nvPr/>
        </p:nvGrpSpPr>
        <p:grpSpPr>
          <a:xfrm>
            <a:off x="5981016" y="4723697"/>
            <a:ext cx="2803073" cy="480523"/>
            <a:chOff x="5945391" y="4581197"/>
            <a:chExt cx="2803073" cy="480523"/>
          </a:xfrm>
        </p:grpSpPr>
        <p:sp>
          <p:nvSpPr>
            <p:cNvPr id="122" name="Rounded Rectangle 121"/>
            <p:cNvSpPr/>
            <p:nvPr/>
          </p:nvSpPr>
          <p:spPr>
            <a:xfrm>
              <a:off x="5945391" y="4622962"/>
              <a:ext cx="2294381" cy="364533"/>
            </a:xfrm>
            <a:prstGeom prst="roundRect">
              <a:avLst>
                <a:gd name="adj" fmla="val 4354"/>
              </a:avLst>
            </a:prstGeom>
            <a:solidFill>
              <a:srgbClr val="9632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8314201" y="462296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71254B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8401469" y="4581197"/>
              <a:ext cx="71663" cy="480523"/>
              <a:chOff x="4995767" y="3928812"/>
              <a:chExt cx="71663" cy="707201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 Box 3"/>
            <p:cNvSpPr txBox="1">
              <a:spLocks noChangeArrowheads="1"/>
            </p:cNvSpPr>
            <p:nvPr/>
          </p:nvSpPr>
          <p:spPr bwMode="auto">
            <a:xfrm>
              <a:off x="6009945" y="4615860"/>
              <a:ext cx="2229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การใช้กำลังการกลั่น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952249" y="5322311"/>
            <a:ext cx="1154276" cy="56853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3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3917341" y="4899734"/>
            <a:ext cx="1806787" cy="845154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7125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978666" y="4939894"/>
            <a:ext cx="1715644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กำลังการกลั่น </a:t>
            </a:r>
          </a:p>
          <a:p>
            <a:pPr algn="ctr">
              <a:spcBef>
                <a:spcPts val="300"/>
              </a:spcBef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914652" y="5865560"/>
            <a:ext cx="2009499" cy="845154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7125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917340" y="5976513"/>
            <a:ext cx="206367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ใช้น้ำมันในการก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ลั่น</a:t>
            </a:r>
          </a:p>
          <a:p>
            <a:pPr algn="ctr">
              <a:spcBef>
                <a:spcPts val="300"/>
              </a:spcBef>
            </a:pP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021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</a:p>
        </p:txBody>
      </p:sp>
      <p:grpSp>
        <p:nvGrpSpPr>
          <p:cNvPr id="1033" name="Group 1032"/>
          <p:cNvGrpSpPr/>
          <p:nvPr/>
        </p:nvGrpSpPr>
        <p:grpSpPr>
          <a:xfrm>
            <a:off x="5940152" y="5873964"/>
            <a:ext cx="3181536" cy="978717"/>
            <a:chOff x="5891386" y="5924906"/>
            <a:chExt cx="3252614" cy="927775"/>
          </a:xfrm>
        </p:grpSpPr>
        <p:pic>
          <p:nvPicPr>
            <p:cNvPr id="1031" name="Picture 7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7578" y="5924906"/>
              <a:ext cx="1036422" cy="92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7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386" y="5963004"/>
              <a:ext cx="993860" cy="88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User\Desktop\Energy Graph_New\Infographic EPPO\Picture icon\Monthly Report Info\EPPO 2015\6-0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490" y="6355928"/>
              <a:ext cx="792088" cy="495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8" descr="C:\Users\User\Desktop\Energy Graph_New\Infographic EPPO\Picture icon\Monthly Report Info\EPPO 2015\6-0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8086" y="6351121"/>
              <a:ext cx="790873" cy="49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3207466" y="1101646"/>
            <a:ext cx="2709580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052 พันบาร์เรลต่อวัน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77986" y="2990100"/>
            <a:ext cx="800012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4.7%</a:t>
            </a:r>
            <a:endParaRPr lang="th-TH" dirty="0"/>
          </a:p>
        </p:txBody>
      </p:sp>
      <p:grpSp>
        <p:nvGrpSpPr>
          <p:cNvPr id="4" name="Group 3"/>
          <p:cNvGrpSpPr/>
          <p:nvPr/>
        </p:nvGrpSpPr>
        <p:grpSpPr>
          <a:xfrm>
            <a:off x="4860032" y="1828563"/>
            <a:ext cx="1584176" cy="1657538"/>
            <a:chOff x="4860032" y="1828563"/>
            <a:chExt cx="1584176" cy="1657538"/>
          </a:xfrm>
        </p:grpSpPr>
        <p:grpSp>
          <p:nvGrpSpPr>
            <p:cNvPr id="112" name="Group 111"/>
            <p:cNvGrpSpPr/>
            <p:nvPr/>
          </p:nvGrpSpPr>
          <p:grpSpPr>
            <a:xfrm>
              <a:off x="4860032" y="2065514"/>
              <a:ext cx="193381" cy="1238338"/>
              <a:chOff x="3562659" y="2034855"/>
              <a:chExt cx="141355" cy="1014009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567683" y="2034855"/>
                <a:ext cx="0" cy="1014009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562659" y="2036978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563888" y="2564904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563888" y="3048864"/>
                <a:ext cx="140126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5558731" y="1828563"/>
              <a:ext cx="885477" cy="438106"/>
              <a:chOff x="3908137" y="1845404"/>
              <a:chExt cx="885477" cy="438106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3908137" y="1845404"/>
                <a:ext cx="885477" cy="168429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ตะวันออกกลาง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68363" y="2022748"/>
                <a:ext cx="631622" cy="2607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en-US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0%</a:t>
                </a:r>
                <a:endPara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31" name="Picture 4" descr="D:\7. Infographic EPPO\Picture icon\Color Icon\Sheikh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8064" y="1885330"/>
              <a:ext cx="360368" cy="36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5569421" y="2412556"/>
              <a:ext cx="874787" cy="168429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ตะวันออกไกล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28112" y="2649275"/>
              <a:ext cx="623997" cy="26076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0%</a:t>
              </a:r>
              <a:endPara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4" name="Picture 5" descr="D:\7. Infographic EPPO\Picture icon\Color Icon\african_256_256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78"/>
            <a:stretch/>
          </p:blipFill>
          <p:spPr bwMode="auto">
            <a:xfrm>
              <a:off x="5229794" y="2476630"/>
              <a:ext cx="303129" cy="357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5" name="Group 134"/>
            <p:cNvGrpSpPr/>
            <p:nvPr/>
          </p:nvGrpSpPr>
          <p:grpSpPr>
            <a:xfrm>
              <a:off x="5569421" y="3067045"/>
              <a:ext cx="758754" cy="419056"/>
              <a:chOff x="3918827" y="2899519"/>
              <a:chExt cx="758754" cy="419056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3918827" y="2899519"/>
                <a:ext cx="758754" cy="168429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0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อื่นๆ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960002" y="3057813"/>
                <a:ext cx="631622" cy="2607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16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2%</a:t>
                </a:r>
                <a:endParaRPr lang="th-TH" sz="16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39" name="Picture 6" descr="D:\7. Infographic EPPO\Picture icon\Color Icon\man-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17" y="3049828"/>
              <a:ext cx="326006" cy="32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398718" y="660370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i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93" name="Plus 92"/>
          <p:cNvSpPr/>
          <p:nvPr/>
        </p:nvSpPr>
        <p:spPr>
          <a:xfrm>
            <a:off x="1468824" y="4420831"/>
            <a:ext cx="646122" cy="569753"/>
          </a:xfrm>
          <a:prstGeom prst="mathPlus">
            <a:avLst>
              <a:gd name="adj1" fmla="val 2749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62884" y="4917418"/>
            <a:ext cx="2848661" cy="644421"/>
            <a:chOff x="362884" y="5013176"/>
            <a:chExt cx="2848661" cy="644421"/>
          </a:xfrm>
        </p:grpSpPr>
        <p:sp>
          <p:nvSpPr>
            <p:cNvPr id="103" name="Rounded Rectangle 102"/>
            <p:cNvSpPr/>
            <p:nvPr/>
          </p:nvSpPr>
          <p:spPr>
            <a:xfrm>
              <a:off x="868653" y="5164816"/>
              <a:ext cx="2342892" cy="389209"/>
            </a:xfrm>
            <a:prstGeom prst="roundRect">
              <a:avLst>
                <a:gd name="adj" fmla="val 4354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62884" y="5168024"/>
              <a:ext cx="443445" cy="386001"/>
            </a:xfrm>
            <a:prstGeom prst="roundRect">
              <a:avLst>
                <a:gd name="adj" fmla="val 4354"/>
              </a:avLst>
            </a:prstGeom>
            <a:solidFill>
              <a:srgbClr val="8B333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59620" y="5013176"/>
              <a:ext cx="73178" cy="644421"/>
              <a:chOff x="4995767" y="3928812"/>
              <a:chExt cx="71663" cy="707201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 Box 3"/>
            <p:cNvSpPr txBox="1">
              <a:spLocks noChangeArrowheads="1"/>
            </p:cNvSpPr>
            <p:nvPr/>
          </p:nvSpPr>
          <p:spPr bwMode="auto">
            <a:xfrm>
              <a:off x="1015033" y="5183866"/>
              <a:ext cx="21228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การผลิตคอนเดนเสท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164288" y="620688"/>
            <a:ext cx="188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100" name="Striped Right Arrow 99"/>
          <p:cNvSpPr/>
          <p:nvPr/>
        </p:nvSpPr>
        <p:spPr>
          <a:xfrm rot="16200000" flipH="1">
            <a:off x="1202820" y="6092106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Striped Right Arrow 84"/>
          <p:cNvSpPr/>
          <p:nvPr/>
        </p:nvSpPr>
        <p:spPr>
          <a:xfrm rot="16200000" flipH="1">
            <a:off x="780821" y="2955107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1E929B8-2DA1-46E3-8250-8FEAA4734D0D}"/>
              </a:ext>
            </a:extLst>
          </p:cNvPr>
          <p:cNvSpPr txBox="1"/>
          <p:nvPr/>
        </p:nvSpPr>
        <p:spPr>
          <a:xfrm>
            <a:off x="6398726" y="1138456"/>
            <a:ext cx="729480" cy="32231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4.2%</a:t>
            </a:r>
            <a:endParaRPr lang="th-TH" sz="200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Striped Right Arrow 87">
            <a:extLst>
              <a:ext uri="{FF2B5EF4-FFF2-40B4-BE49-F238E27FC236}">
                <a16:creationId xmlns:a16="http://schemas.microsoft.com/office/drawing/2014/main" xmlns="" id="{781BB9E8-25DB-4CCE-9581-1465393D72D0}"/>
              </a:ext>
            </a:extLst>
          </p:cNvPr>
          <p:cNvSpPr/>
          <p:nvPr/>
        </p:nvSpPr>
        <p:spPr>
          <a:xfrm rot="16200000">
            <a:off x="6041630" y="1091329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1AA26B5-484A-4D5C-B081-1BF95A39210A}"/>
              </a:ext>
            </a:extLst>
          </p:cNvPr>
          <p:cNvSpPr txBox="1"/>
          <p:nvPr/>
        </p:nvSpPr>
        <p:spPr>
          <a:xfrm>
            <a:off x="3698504" y="2962667"/>
            <a:ext cx="729480" cy="32231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en-US" sz="200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th-TH" sz="200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Striped Right Arrow 87">
            <a:extLst>
              <a:ext uri="{FF2B5EF4-FFF2-40B4-BE49-F238E27FC236}">
                <a16:creationId xmlns:a16="http://schemas.microsoft.com/office/drawing/2014/main" xmlns="" id="{BD0E160B-BC27-4369-B983-02C997D26D46}"/>
              </a:ext>
            </a:extLst>
          </p:cNvPr>
          <p:cNvSpPr/>
          <p:nvPr/>
        </p:nvSpPr>
        <p:spPr>
          <a:xfrm rot="16200000">
            <a:off x="3287698" y="2913458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65927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น้ำมันสำเร็จรูป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05760" y="3778580"/>
            <a:ext cx="155092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541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พันตันต่อเดือน</a:t>
            </a:r>
            <a:endParaRPr lang="th-TH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70101" y="6433318"/>
            <a:ext cx="155092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520</a:t>
            </a: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พันตันต่อเดือน</a:t>
            </a:r>
          </a:p>
        </p:txBody>
      </p:sp>
      <p:grpSp>
        <p:nvGrpSpPr>
          <p:cNvPr id="2073" name="Group 2072"/>
          <p:cNvGrpSpPr/>
          <p:nvPr/>
        </p:nvGrpSpPr>
        <p:grpSpPr>
          <a:xfrm>
            <a:off x="4325018" y="3832941"/>
            <a:ext cx="4495454" cy="2461760"/>
            <a:chOff x="4469034" y="3822308"/>
            <a:chExt cx="4495454" cy="2461760"/>
          </a:xfrm>
        </p:grpSpPr>
        <p:pic>
          <p:nvPicPr>
            <p:cNvPr id="2063" name="Picture 10" descr="C:\Users\User\Desktop\Energy Graph_New\Infographic EPPO\Picture icon\Monthly Report Info\EPPO 2016\12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8" t="55014" r="57007" b="15717"/>
            <a:stretch/>
          </p:blipFill>
          <p:spPr bwMode="auto">
            <a:xfrm>
              <a:off x="4674355" y="5424656"/>
              <a:ext cx="1416163" cy="85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0" descr="C:\Users\User\Desktop\Energy Graph_New\Infographic EPPO\Picture icon\Monthly Report Info\EPPO 2016\12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 t="38240"/>
            <a:stretch/>
          </p:blipFill>
          <p:spPr bwMode="auto">
            <a:xfrm>
              <a:off x="6091455" y="4437112"/>
              <a:ext cx="2873033" cy="181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2" descr="C:\Users\User\Desktop\Energy Graph_New\Infographic EPPO\Picture icon\Monthly Report Info\EPPO 2015\7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114" y="5203248"/>
              <a:ext cx="954031" cy="85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TextBox 139"/>
            <p:cNvSpPr txBox="1"/>
            <p:nvPr/>
          </p:nvSpPr>
          <p:spPr>
            <a:xfrm>
              <a:off x="6334260" y="4754531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อุตสาหกรรม 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651698" y="4727512"/>
              <a:ext cx="611329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ใช้เอง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67" name="Picture 13" descr="C:\Users\User\Desktop\Energy Graph_New\Infographic EPPO\Picture icon\Color Icon\commercial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641" y="4637639"/>
              <a:ext cx="1082301" cy="83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4563950" y="4125039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ครัวเรือน 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4" name="Picture 26" descr="D:\7. Infographic EPPO\Picture icon\Color Icon\tetrahedral-3d-balls-14A1BFDD6B63FB1C51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55" y="5749819"/>
              <a:ext cx="508506" cy="53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TextBox 144"/>
            <p:cNvSpPr txBox="1"/>
            <p:nvPr/>
          </p:nvSpPr>
          <p:spPr>
            <a:xfrm>
              <a:off x="4469034" y="5727571"/>
              <a:ext cx="945796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ปิโตรเคมี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38%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68" name="Picture 14" descr="C:\Users\User\Desktop\Energy Graph_New\Infographic EPPO\Picture icon\Color Icon\hw01809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430" y="4170395"/>
              <a:ext cx="586794" cy="3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6362468" y="3822308"/>
              <a:ext cx="694620" cy="43773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ขนส่ง</a:t>
              </a:r>
              <a:endParaRPr lang="en-US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15%</a:t>
              </a:r>
              <a:endParaRPr lang="th-TH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70" name="Picture 16" descr="C:\Users\User\Desktop\Energy Graph_New\Infographic EPPO\Picture icon\Color Icon\pickup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86" b="28840"/>
            <a:stretch/>
          </p:blipFill>
          <p:spPr bwMode="auto">
            <a:xfrm>
              <a:off x="7652899" y="4125806"/>
              <a:ext cx="685240" cy="31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5" name="Group 2074"/>
          <p:cNvGrpSpPr/>
          <p:nvPr/>
        </p:nvGrpSpPr>
        <p:grpSpPr>
          <a:xfrm rot="21365433">
            <a:off x="3070931" y="5483390"/>
            <a:ext cx="1080277" cy="603257"/>
            <a:chOff x="3211179" y="5405108"/>
            <a:chExt cx="1080277" cy="603257"/>
          </a:xfrm>
        </p:grpSpPr>
        <p:sp>
          <p:nvSpPr>
            <p:cNvPr id="163" name="Striped Right Arrow 162"/>
            <p:cNvSpPr/>
            <p:nvPr/>
          </p:nvSpPr>
          <p:spPr>
            <a:xfrm rot="19913973">
              <a:off x="3211179" y="5405108"/>
              <a:ext cx="1080277" cy="603257"/>
            </a:xfrm>
            <a:prstGeom prst="striped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 rot="19963285">
              <a:off x="3290780" y="5599320"/>
              <a:ext cx="932060" cy="19920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ในประเทศ</a:t>
              </a:r>
              <a:endParaRPr lang="th-TH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 rot="3595138">
            <a:off x="3072482" y="4668234"/>
            <a:ext cx="1080277" cy="603257"/>
            <a:chOff x="3211179" y="5405108"/>
            <a:chExt cx="1080277" cy="603257"/>
          </a:xfrm>
        </p:grpSpPr>
        <p:sp>
          <p:nvSpPr>
            <p:cNvPr id="167" name="Striped Right Arrow 166"/>
            <p:cNvSpPr/>
            <p:nvPr/>
          </p:nvSpPr>
          <p:spPr>
            <a:xfrm rot="19913973">
              <a:off x="3211179" y="5405108"/>
              <a:ext cx="1080277" cy="603257"/>
            </a:xfrm>
            <a:prstGeom prst="striped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 rot="19963285">
              <a:off x="3290780" y="5599320"/>
              <a:ext cx="932060" cy="19920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นำเข้า</a:t>
              </a:r>
              <a:endParaRPr lang="th-TH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1940544" y="4469570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14134" y="5420696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โรงกลั่นน้ำมัน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914134" y="6159619"/>
            <a:ext cx="945796" cy="43773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  <a:endParaRPr lang="en-US" sz="11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39%</a:t>
            </a:r>
            <a:endParaRPr lang="th-TH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5"/>
          <a:stretch/>
        </p:blipFill>
        <p:spPr bwMode="auto">
          <a:xfrm>
            <a:off x="521481" y="5680627"/>
            <a:ext cx="1073921" cy="10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19" descr="C:\Users\User\Desktop\Energy Graph_New\Infographic EPPO\Picture icon\Monthly Report Info\EPPO 2015\7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8" y="5022757"/>
            <a:ext cx="820637" cy="7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0" descr="C:\Users\User\Desktop\Energy Graph_New\Infographic EPPO\Picture icon\Monthly Report Info\EPPO 2015\8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4" y="4366371"/>
            <a:ext cx="1238776" cy="4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Plus 178"/>
          <p:cNvSpPr/>
          <p:nvPr/>
        </p:nvSpPr>
        <p:spPr>
          <a:xfrm>
            <a:off x="1596029" y="5755819"/>
            <a:ext cx="403544" cy="399509"/>
          </a:xfrm>
          <a:prstGeom prst="mathPlus">
            <a:avLst/>
          </a:prstGeom>
          <a:solidFill>
            <a:srgbClr val="2A7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66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06348" y="934080"/>
            <a:ext cx="2185085" cy="446211"/>
          </a:xfrm>
          <a:prstGeom prst="roundRect">
            <a:avLst>
              <a:gd name="adj" fmla="val 50000"/>
            </a:avLst>
          </a:prstGeom>
          <a:solidFill>
            <a:srgbClr val="655E39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9542" y="992057"/>
            <a:ext cx="168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น้ำมันสำเร็จรูป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779547" y="3313885"/>
            <a:ext cx="2185085" cy="446211"/>
          </a:xfrm>
          <a:prstGeom prst="roundRect">
            <a:avLst>
              <a:gd name="adj" fmla="val 50000"/>
            </a:avLst>
          </a:prstGeom>
          <a:solidFill>
            <a:srgbClr val="655E39"/>
          </a:solidFill>
          <a:ln w="101600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42741" y="3371862"/>
            <a:ext cx="168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</a:t>
            </a:r>
            <a:endParaRPr lang="th-TH" sz="15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2740" y="3789697"/>
            <a:ext cx="1083844" cy="300081"/>
          </a:xfrm>
          <a:prstGeom prst="rect">
            <a:avLst/>
          </a:prstGeom>
          <a:solidFill>
            <a:srgbClr val="98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4006" y="3766767"/>
            <a:ext cx="977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691026" y="6444435"/>
            <a:ext cx="1083844" cy="300081"/>
          </a:xfrm>
          <a:prstGeom prst="rect">
            <a:avLst/>
          </a:prstGeom>
          <a:solidFill>
            <a:srgbClr val="988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2292" y="6421505"/>
            <a:ext cx="977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38750" y="1527979"/>
            <a:ext cx="1891589" cy="1510869"/>
            <a:chOff x="2661933" y="1519106"/>
            <a:chExt cx="1891589" cy="1510869"/>
          </a:xfrm>
        </p:grpSpPr>
        <p:sp>
          <p:nvSpPr>
            <p:cNvPr id="83" name="Rectangle 82"/>
            <p:cNvSpPr/>
            <p:nvPr/>
          </p:nvSpPr>
          <p:spPr>
            <a:xfrm>
              <a:off x="2808148" y="1519106"/>
              <a:ext cx="1542525" cy="3000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6423" y="1520386"/>
              <a:ext cx="1086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การนำเข้า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1933" y="2586758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18</a:t>
              </a:r>
              <a:r>
                <a:rPr lang="th-TH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701933" y="1980983"/>
              <a:ext cx="1843014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9844" y="1520386"/>
            <a:ext cx="1891589" cy="1510888"/>
            <a:chOff x="399844" y="1520386"/>
            <a:chExt cx="1891589" cy="1510888"/>
          </a:xfrm>
        </p:grpSpPr>
        <p:sp>
          <p:nvSpPr>
            <p:cNvPr id="81" name="Rectangle 80"/>
            <p:cNvSpPr/>
            <p:nvPr/>
          </p:nvSpPr>
          <p:spPr>
            <a:xfrm>
              <a:off x="582211" y="1520386"/>
              <a:ext cx="1541036" cy="3000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4741" y="1520386"/>
              <a:ext cx="1086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การผลิต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844" y="2595744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175</a:t>
              </a:r>
              <a:r>
                <a:rPr lang="th-TH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72412" y="1982282"/>
              <a:ext cx="1761977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8242" y="1508473"/>
            <a:ext cx="1761977" cy="1512939"/>
            <a:chOff x="7101027" y="1508473"/>
            <a:chExt cx="1761977" cy="1512939"/>
          </a:xfrm>
        </p:grpSpPr>
        <p:sp>
          <p:nvSpPr>
            <p:cNvPr id="86" name="Rectangle 85"/>
            <p:cNvSpPr/>
            <p:nvPr/>
          </p:nvSpPr>
          <p:spPr>
            <a:xfrm>
              <a:off x="7195901" y="1508473"/>
              <a:ext cx="1497258" cy="3000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52320" y="1509753"/>
              <a:ext cx="1000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15969" y="2595744"/>
              <a:ext cx="1741582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150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7101027" y="1972420"/>
              <a:ext cx="1761977" cy="1048992"/>
            </a:xfrm>
            <a:prstGeom prst="roundRect">
              <a:avLst>
                <a:gd name="adj" fmla="val 12710"/>
              </a:avLst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6984" y="1472514"/>
            <a:ext cx="1891589" cy="1512958"/>
            <a:chOff x="4856926" y="1509753"/>
            <a:chExt cx="1891589" cy="1512958"/>
          </a:xfrm>
        </p:grpSpPr>
        <p:sp>
          <p:nvSpPr>
            <p:cNvPr id="43" name="TextBox 42"/>
            <p:cNvSpPr txBox="1"/>
            <p:nvPr/>
          </p:nvSpPr>
          <p:spPr>
            <a:xfrm>
              <a:off x="4856926" y="2613860"/>
              <a:ext cx="1891589" cy="32231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 </a:t>
              </a:r>
              <a:r>
                <a:rPr lang="th-TH" sz="12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ล้านลิตรต่อวัน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81298" y="1509753"/>
              <a:ext cx="1761977" cy="1512958"/>
              <a:chOff x="4882139" y="1509753"/>
              <a:chExt cx="1761977" cy="151295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989154" y="1509753"/>
                <a:ext cx="1497258" cy="3000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35774" y="1509753"/>
                <a:ext cx="1086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การส่งออก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882139" y="1973719"/>
                <a:ext cx="1761977" cy="1048992"/>
              </a:xfrm>
              <a:prstGeom prst="roundRect">
                <a:avLst>
                  <a:gd name="adj" fmla="val 12710"/>
                </a:avLst>
              </a:prstGeom>
              <a:noFill/>
              <a:ln w="254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pic>
        <p:nvPicPr>
          <p:cNvPr id="3074" name="Picture 2" descr="C:\Users\User\Desktop\Energy Graph_New\Infographic EPPO\Picture icon\Color Icon\gas_pump_nozzle_400_clr_48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44" y="828701"/>
            <a:ext cx="808575" cy="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6630219" y="1113834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i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64288" y="620688"/>
            <a:ext cx="188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8495C28-BC38-451C-86BA-8668DAAB7CC4}"/>
              </a:ext>
            </a:extLst>
          </p:cNvPr>
          <p:cNvSpPr txBox="1"/>
          <p:nvPr/>
        </p:nvSpPr>
        <p:spPr>
          <a:xfrm>
            <a:off x="1109168" y="2080809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th-TH" dirty="0">
                <a:solidFill>
                  <a:srgbClr val="006600"/>
                </a:solidFill>
              </a:rPr>
              <a:t>3.</a:t>
            </a:r>
            <a:r>
              <a:rPr lang="en-US" dirty="0">
                <a:solidFill>
                  <a:srgbClr val="006600"/>
                </a:solidFill>
              </a:rPr>
              <a:t>1%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12" name="Striped Right Arrow 93">
            <a:extLst>
              <a:ext uri="{FF2B5EF4-FFF2-40B4-BE49-F238E27FC236}">
                <a16:creationId xmlns:a16="http://schemas.microsoft.com/office/drawing/2014/main" xmlns="" id="{83F4B1EF-6199-4279-A781-BD6D091D83F0}"/>
              </a:ext>
            </a:extLst>
          </p:cNvPr>
          <p:cNvSpPr/>
          <p:nvPr/>
        </p:nvSpPr>
        <p:spPr>
          <a:xfrm rot="5400000" flipH="1">
            <a:off x="673707" y="2010158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0A8BE21-8E91-4AC2-AB74-713FDD54ABAA}"/>
              </a:ext>
            </a:extLst>
          </p:cNvPr>
          <p:cNvSpPr txBox="1"/>
          <p:nvPr/>
        </p:nvSpPr>
        <p:spPr>
          <a:xfrm>
            <a:off x="3268461" y="2102078"/>
            <a:ext cx="77436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30%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18" name="Striped Right Arrow 93">
            <a:extLst>
              <a:ext uri="{FF2B5EF4-FFF2-40B4-BE49-F238E27FC236}">
                <a16:creationId xmlns:a16="http://schemas.microsoft.com/office/drawing/2014/main" xmlns="" id="{C3352171-2090-46E9-B0BD-486E96A92436}"/>
              </a:ext>
            </a:extLst>
          </p:cNvPr>
          <p:cNvSpPr/>
          <p:nvPr/>
        </p:nvSpPr>
        <p:spPr>
          <a:xfrm rot="5400000" flipH="1">
            <a:off x="2857478" y="2010158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2D4973D-FF48-4E22-B70D-E0B1ECD46409}"/>
              </a:ext>
            </a:extLst>
          </p:cNvPr>
          <p:cNvSpPr txBox="1"/>
          <p:nvPr/>
        </p:nvSpPr>
        <p:spPr>
          <a:xfrm>
            <a:off x="5450105" y="2152817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8.4%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20" name="Striped Right Arrow 93">
            <a:extLst>
              <a:ext uri="{FF2B5EF4-FFF2-40B4-BE49-F238E27FC236}">
                <a16:creationId xmlns:a16="http://schemas.microsoft.com/office/drawing/2014/main" xmlns="" id="{C60955FE-40B5-4D7E-90AA-CC241C06367A}"/>
              </a:ext>
            </a:extLst>
          </p:cNvPr>
          <p:cNvSpPr/>
          <p:nvPr/>
        </p:nvSpPr>
        <p:spPr>
          <a:xfrm rot="5400000" flipH="1">
            <a:off x="5014644" y="2082166"/>
            <a:ext cx="336290" cy="43767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F6C885C-0995-434F-A2C3-3583FD63A33F}"/>
              </a:ext>
            </a:extLst>
          </p:cNvPr>
          <p:cNvSpPr txBox="1"/>
          <p:nvPr/>
        </p:nvSpPr>
        <p:spPr>
          <a:xfrm>
            <a:off x="7876444" y="2132856"/>
            <a:ext cx="979548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18.6%</a:t>
            </a:r>
            <a:endParaRPr lang="th-TH" dirty="0"/>
          </a:p>
        </p:txBody>
      </p:sp>
      <p:sp>
        <p:nvSpPr>
          <p:cNvPr id="122" name="Striped Right Arrow 84">
            <a:extLst>
              <a:ext uri="{FF2B5EF4-FFF2-40B4-BE49-F238E27FC236}">
                <a16:creationId xmlns:a16="http://schemas.microsoft.com/office/drawing/2014/main" xmlns="" id="{FBAB323C-DE3D-4233-87E2-29A29EA7786D}"/>
              </a:ext>
            </a:extLst>
          </p:cNvPr>
          <p:cNvSpPr/>
          <p:nvPr/>
        </p:nvSpPr>
        <p:spPr>
          <a:xfrm rot="16200000" flipH="1">
            <a:off x="7453292" y="2097863"/>
            <a:ext cx="280464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36FEC7E-02D2-415C-ABAC-E774AA9FCF48}"/>
              </a:ext>
            </a:extLst>
          </p:cNvPr>
          <p:cNvSpPr txBox="1"/>
          <p:nvPr/>
        </p:nvSpPr>
        <p:spPr>
          <a:xfrm>
            <a:off x="3427077" y="3795960"/>
            <a:ext cx="979548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12.4%</a:t>
            </a:r>
            <a:endParaRPr lang="th-TH" dirty="0"/>
          </a:p>
        </p:txBody>
      </p:sp>
      <p:sp>
        <p:nvSpPr>
          <p:cNvPr id="79" name="Striped Right Arrow 84">
            <a:extLst>
              <a:ext uri="{FF2B5EF4-FFF2-40B4-BE49-F238E27FC236}">
                <a16:creationId xmlns:a16="http://schemas.microsoft.com/office/drawing/2014/main" xmlns="" id="{91820EC2-A3EE-4F6B-841D-1C1A66180FD6}"/>
              </a:ext>
            </a:extLst>
          </p:cNvPr>
          <p:cNvSpPr/>
          <p:nvPr/>
        </p:nvSpPr>
        <p:spPr>
          <a:xfrm rot="16200000" flipH="1">
            <a:off x="2999334" y="3745413"/>
            <a:ext cx="353291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714A69F-0A0F-4551-A152-6CA17012570E}"/>
              </a:ext>
            </a:extLst>
          </p:cNvPr>
          <p:cNvSpPr txBox="1"/>
          <p:nvPr/>
        </p:nvSpPr>
        <p:spPr>
          <a:xfrm>
            <a:off x="7984940" y="6388273"/>
            <a:ext cx="800012" cy="353095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3.6%</a:t>
            </a:r>
            <a:endParaRPr lang="th-TH" dirty="0"/>
          </a:p>
        </p:txBody>
      </p:sp>
      <p:sp>
        <p:nvSpPr>
          <p:cNvPr id="94" name="Striped Right Arrow 84">
            <a:extLst>
              <a:ext uri="{FF2B5EF4-FFF2-40B4-BE49-F238E27FC236}">
                <a16:creationId xmlns:a16="http://schemas.microsoft.com/office/drawing/2014/main" xmlns="" id="{9F38E1A6-7B38-4C7D-9AA3-8444236EA3DF}"/>
              </a:ext>
            </a:extLst>
          </p:cNvPr>
          <p:cNvSpPr/>
          <p:nvPr/>
        </p:nvSpPr>
        <p:spPr>
          <a:xfrm rot="16200000" flipH="1">
            <a:off x="7557197" y="6337726"/>
            <a:ext cx="353291" cy="437671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1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การจัดหาน้ำมันดิบ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29758257"/>
              </p:ext>
            </p:extLst>
          </p:nvPr>
        </p:nvGraphicFramePr>
        <p:xfrm>
          <a:off x="5715932" y="1289642"/>
          <a:ext cx="2934072" cy="233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0492925"/>
              </p:ext>
            </p:extLst>
          </p:nvPr>
        </p:nvGraphicFramePr>
        <p:xfrm>
          <a:off x="4913085" y="3361146"/>
          <a:ext cx="3771907" cy="321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rved Left Arrow 15"/>
          <p:cNvSpPr/>
          <p:nvPr/>
        </p:nvSpPr>
        <p:spPr>
          <a:xfrm rot="1141754">
            <a:off x="8372512" y="3273885"/>
            <a:ext cx="437512" cy="1458995"/>
          </a:xfrm>
          <a:prstGeom prst="curvedLeftArrow">
            <a:avLst>
              <a:gd name="adj1" fmla="val 25000"/>
              <a:gd name="adj2" fmla="val 50000"/>
              <a:gd name="adj3" fmla="val 26239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86624" y="1533142"/>
            <a:ext cx="648072" cy="98273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1130841"/>
            <a:ext cx="30598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สัดส่วนการจัดหาน้ำมันดิบ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1456" y="5241075"/>
            <a:ext cx="4585984" cy="246221"/>
            <a:chOff x="562081" y="5445224"/>
            <a:chExt cx="4585984" cy="246221"/>
          </a:xfrm>
        </p:grpSpPr>
        <p:grpSp>
          <p:nvGrpSpPr>
            <p:cNvPr id="20" name="Group 19"/>
            <p:cNvGrpSpPr/>
            <p:nvPr/>
          </p:nvGrpSpPr>
          <p:grpSpPr>
            <a:xfrm>
              <a:off x="562081" y="5445224"/>
              <a:ext cx="1313299" cy="246221"/>
              <a:chOff x="289121" y="5445224"/>
              <a:chExt cx="1313299" cy="24622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ผลิตในประเทศ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57063" y="5445224"/>
              <a:ext cx="1313299" cy="246221"/>
              <a:chOff x="289121" y="5445224"/>
              <a:chExt cx="1313299" cy="24622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ตะวันออกกลาง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41463" y="5445224"/>
              <a:ext cx="1313299" cy="246221"/>
              <a:chOff x="289121" y="5445224"/>
              <a:chExt cx="1313299" cy="24622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ตะวันออกไกล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070289" y="5445224"/>
              <a:ext cx="1077776" cy="246221"/>
              <a:chOff x="289121" y="5445224"/>
              <a:chExt cx="1313299" cy="24622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89121" y="5486168"/>
                <a:ext cx="166954" cy="144016"/>
              </a:xfrm>
              <a:prstGeom prst="rect">
                <a:avLst/>
              </a:prstGeom>
              <a:solidFill>
                <a:srgbClr val="B944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8823" y="5445224"/>
                <a:ext cx="11635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แหล่งอื่นๆ</a:t>
                </a: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578506" y="22513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91966" y="2899336"/>
            <a:ext cx="3415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89504398"/>
              </p:ext>
            </p:extLst>
          </p:nvPr>
        </p:nvGraphicFramePr>
        <p:xfrm>
          <a:off x="384473" y="1208159"/>
          <a:ext cx="4559442" cy="405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12005" y="242267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7791" y="464123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1521" y="367346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07754" y="297059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7658" y="460352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46934" y="365070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7658" y="295543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18837" y="238007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0362" y="459374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5777" y="351032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1851" y="246628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0746" y="196670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60175" y="5958017"/>
            <a:ext cx="5048279" cy="499636"/>
            <a:chOff x="605785" y="6093296"/>
            <a:chExt cx="3740914" cy="555562"/>
          </a:xfrm>
        </p:grpSpPr>
        <p:sp>
          <p:nvSpPr>
            <p:cNvPr id="62" name="Rounded Rectangle 61"/>
            <p:cNvSpPr/>
            <p:nvPr/>
          </p:nvSpPr>
          <p:spPr>
            <a:xfrm>
              <a:off x="605785" y="6093296"/>
              <a:ext cx="374091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7802" y="6149222"/>
              <a:ext cx="363553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55576" y="6076950"/>
            <a:ext cx="475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การจัดหาน้ำมันดิบ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1,052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        </a:t>
            </a:r>
            <a:r>
              <a:rPr lang="en-US" sz="1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4.2%</a:t>
            </a:r>
            <a:r>
              <a:rPr lang="th-TH" sz="1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69" name="Picture 2" descr="D:\7. Infographic EPPO\Picture icon\Color Icon\10156-1-f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1527" r="18428" b="15504"/>
          <a:stretch/>
        </p:blipFill>
        <p:spPr bwMode="auto">
          <a:xfrm>
            <a:off x="35496" y="5797660"/>
            <a:ext cx="860723" cy="7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476040" y="458484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73796" y="354264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75656" y="247660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90923" y="198884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2" descr="D:\7. Infographic EPPO\Picture icon\Color Icon\steamer.pn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69">
            <a:off x="5744939" y="1859036"/>
            <a:ext cx="448370" cy="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D:\7. Infographic EPPO\Picture icon\Black and White\refinery-clipart-24590955-pump-jack-oil-cran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48" y="2274449"/>
            <a:ext cx="457468" cy="4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076056" y="2631579"/>
            <a:ext cx="1192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973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พันบาร์เรล/วัน)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90771" y="2963127"/>
            <a:ext cx="790506" cy="23008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4.7%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945370" y="2721998"/>
            <a:ext cx="1085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 </a:t>
            </a:r>
            <a:r>
              <a:rPr lang="th-TH" sz="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พันบาร์เรล/วัน)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3363" y="460575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19928" y="357262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35343" y="275424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8510" y="227331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23614" y="2862411"/>
            <a:ext cx="790506" cy="230832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5.</a:t>
            </a:r>
            <a:r>
              <a:rPr lang="en-US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</a:t>
            </a:r>
            <a:r>
              <a:rPr lang="th-TH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</a:p>
        </p:txBody>
      </p:sp>
      <p:sp>
        <p:nvSpPr>
          <p:cNvPr id="79" name="Striped Right Arrow 34">
            <a:extLst>
              <a:ext uri="{FF2B5EF4-FFF2-40B4-BE49-F238E27FC236}">
                <a16:creationId xmlns:a16="http://schemas.microsoft.com/office/drawing/2014/main" xmlns="" id="{77300E02-9B8B-45E1-A561-F271E57FD7E0}"/>
              </a:ext>
            </a:extLst>
          </p:cNvPr>
          <p:cNvSpPr/>
          <p:nvPr/>
        </p:nvSpPr>
        <p:spPr>
          <a:xfrm rot="16200000">
            <a:off x="4231485" y="6028197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80C1719A-5CB1-4F42-AC3E-EB36F808D710}"/>
              </a:ext>
            </a:extLst>
          </p:cNvPr>
          <p:cNvSpPr/>
          <p:nvPr/>
        </p:nvSpPr>
        <p:spPr>
          <a:xfrm>
            <a:off x="5505190" y="2941543"/>
            <a:ext cx="121000" cy="86326"/>
          </a:xfrm>
          <a:prstGeom prst="triangl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BC137E3-5E87-42C0-8B90-318A758E92CE}"/>
              </a:ext>
            </a:extLst>
          </p:cNvPr>
          <p:cNvSpPr txBox="1"/>
          <p:nvPr/>
        </p:nvSpPr>
        <p:spPr>
          <a:xfrm>
            <a:off x="3683446" y="230689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4F94505-8BD5-4CE9-967A-252BD714170B}"/>
              </a:ext>
            </a:extLst>
          </p:cNvPr>
          <p:cNvSpPr txBox="1"/>
          <p:nvPr/>
        </p:nvSpPr>
        <p:spPr>
          <a:xfrm>
            <a:off x="3633680" y="468767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794031D-9354-4C9E-AB00-D97A4A07B048}"/>
              </a:ext>
            </a:extLst>
          </p:cNvPr>
          <p:cNvSpPr txBox="1"/>
          <p:nvPr/>
        </p:nvSpPr>
        <p:spPr>
          <a:xfrm>
            <a:off x="3669844" y="357262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BC30F7F-AA78-419A-9328-E32EB3ACB6BB}"/>
              </a:ext>
            </a:extLst>
          </p:cNvPr>
          <p:cNvSpPr txBox="1"/>
          <p:nvPr/>
        </p:nvSpPr>
        <p:spPr>
          <a:xfrm>
            <a:off x="3674100" y="274860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9B92C1A-B32A-418B-B8F7-8D3D45722EE6}"/>
              </a:ext>
            </a:extLst>
          </p:cNvPr>
          <p:cNvSpPr txBox="1"/>
          <p:nvPr/>
        </p:nvSpPr>
        <p:spPr>
          <a:xfrm>
            <a:off x="4231181" y="213306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FE4FDE1-3052-46F9-91AC-1042675E57B6}"/>
              </a:ext>
            </a:extLst>
          </p:cNvPr>
          <p:cNvSpPr txBox="1"/>
          <p:nvPr/>
        </p:nvSpPr>
        <p:spPr>
          <a:xfrm>
            <a:off x="4217579" y="339880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41AA24C-BE2D-4F29-81D9-ED714D4DF6D8}"/>
              </a:ext>
            </a:extLst>
          </p:cNvPr>
          <p:cNvSpPr txBox="1"/>
          <p:nvPr/>
        </p:nvSpPr>
        <p:spPr>
          <a:xfrm>
            <a:off x="4221835" y="257478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endParaRPr lang="th-TH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155DD37-B9E2-49D3-B088-D84EE3FEBD2D}"/>
              </a:ext>
            </a:extLst>
          </p:cNvPr>
          <p:cNvSpPr txBox="1"/>
          <p:nvPr/>
        </p:nvSpPr>
        <p:spPr>
          <a:xfrm>
            <a:off x="4213117" y="470093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704E1-0AA7-4EDF-BB04-11674FCEDD25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0912489"/>
              </p:ext>
            </p:extLst>
          </p:nvPr>
        </p:nvGraphicFramePr>
        <p:xfrm>
          <a:off x="-233084" y="741148"/>
          <a:ext cx="6852118" cy="47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03250457"/>
              </p:ext>
            </p:extLst>
          </p:nvPr>
        </p:nvGraphicFramePr>
        <p:xfrm>
          <a:off x="1568546" y="1032014"/>
          <a:ext cx="4497761" cy="413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59" y="0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819326" y="5736725"/>
            <a:ext cx="56605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รวมนำเข้า 973 พันบาร์เรล/วัน</a:t>
            </a:r>
          </a:p>
          <a:p>
            <a:pPr algn="ctr">
              <a:spcBef>
                <a:spcPts val="6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หรือคิดเป็น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4,795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26901" y="298512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9070" y="5589240"/>
            <a:ext cx="2892850" cy="883764"/>
            <a:chOff x="959070" y="5589240"/>
            <a:chExt cx="2634951" cy="883764"/>
          </a:xfrm>
        </p:grpSpPr>
        <p:sp>
          <p:nvSpPr>
            <p:cNvPr id="68" name="Rounded Rectangle 67"/>
            <p:cNvSpPr/>
            <p:nvPr/>
          </p:nvSpPr>
          <p:spPr>
            <a:xfrm>
              <a:off x="959070" y="5589240"/>
              <a:ext cx="2634951" cy="883764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997077" y="5657051"/>
              <a:ext cx="2551394" cy="751012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78179" y="5683113"/>
            <a:ext cx="23605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การนำเข้าน้ำมันดิบ</a:t>
            </a:r>
          </a:p>
          <a:p>
            <a:pPr algn="ctr">
              <a:spcBef>
                <a:spcPts val="600"/>
              </a:spcBef>
            </a:pPr>
            <a:r>
              <a:rPr lang="th-TH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</a:t>
            </a:r>
            <a:r>
              <a:rPr lang="en-US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User\Desktop\Energy Graph_Edit Pattern\Infographic\Color Icon\FreeGreatPicture.com-29364-barrels-of-oi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8" y="5506598"/>
            <a:ext cx="152823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ounded Rectangle 75"/>
          <p:cNvSpPr/>
          <p:nvPr/>
        </p:nvSpPr>
        <p:spPr>
          <a:xfrm>
            <a:off x="4110669" y="5645137"/>
            <a:ext cx="3252227" cy="786676"/>
          </a:xfrm>
          <a:prstGeom prst="roundRect">
            <a:avLst>
              <a:gd name="adj" fmla="val 25551"/>
            </a:avLst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66156" y="1117476"/>
            <a:ext cx="2219840" cy="4111724"/>
            <a:chOff x="6583031" y="1117476"/>
            <a:chExt cx="2219840" cy="4111724"/>
          </a:xfrm>
        </p:grpSpPr>
        <p:grpSp>
          <p:nvGrpSpPr>
            <p:cNvPr id="3" name="Group 2"/>
            <p:cNvGrpSpPr/>
            <p:nvPr/>
          </p:nvGrpSpPr>
          <p:grpSpPr>
            <a:xfrm>
              <a:off x="6850083" y="1124744"/>
              <a:ext cx="1952788" cy="4104456"/>
              <a:chOff x="6850083" y="1124744"/>
              <a:chExt cx="1952788" cy="410445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2506" y="1124744"/>
                <a:ext cx="1950365" cy="1613652"/>
                <a:chOff x="6876256" y="1196752"/>
                <a:chExt cx="1950365" cy="161365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025898" y="1437047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สหรัฐอาหรับเอมิเรตส์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00E6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7027316" y="169601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ซาอุดิอาระเบีย</a:t>
                    </a: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78B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022458" y="1956333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กาตาร์</a:t>
                    </a: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A9FF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7025585" y="223757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คูเวต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CC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7023712" y="2490311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อื่นๆ (ตะวันออกกลาง)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027316" y="2810404"/>
                  <a:ext cx="1584962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6876256" y="1196752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ตะวันออกกลาง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850083" y="2809773"/>
                <a:ext cx="1950602" cy="1332952"/>
                <a:chOff x="6873833" y="2881781"/>
                <a:chExt cx="1950602" cy="1332952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7025130" y="309976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มาเลเซีย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020272" y="3360082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เวียดนาม</a:t>
                    </a: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5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7023399" y="364132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อินโดนีเซีย</a:t>
                    </a: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7023712" y="389803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อื่นๆ (ตะวันออกไกล)</a:t>
                    </a: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FF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28103" y="4214733"/>
                  <a:ext cx="1584962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873833" y="2881781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ตะวันออกไกล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852506" y="4199822"/>
                <a:ext cx="1948179" cy="1029378"/>
                <a:chOff x="6876256" y="4271830"/>
                <a:chExt cx="1948179" cy="102937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7025130" y="449803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สหรัฐอเมริกา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5D9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7020272" y="4758360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แองโกลา</a:t>
                    </a: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rgbClr val="66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7023399" y="5039598"/>
                  <a:ext cx="1799305" cy="261610"/>
                  <a:chOff x="7332473" y="1149334"/>
                  <a:chExt cx="1799305" cy="26161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7584114" y="1149334"/>
                    <a:ext cx="154766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110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สหพันธรัฐรัสเซีย</a:t>
                    </a: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332473" y="1208131"/>
                    <a:ext cx="144016" cy="14401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6876256" y="4271830"/>
                  <a:ext cx="154766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1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แหล่งอื่นๆ</a:t>
                  </a:r>
                </a:p>
              </p:txBody>
            </p:sp>
          </p:grpSp>
        </p:grpSp>
        <p:pic>
          <p:nvPicPr>
            <p:cNvPr id="91" name="Picture 4" descr="D:\7. Infographic EPPO\Picture icon\Color Icon\Sheik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83031" y="1117476"/>
              <a:ext cx="313556" cy="31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5" descr="D:\7. Infographic EPPO\Picture icon\Color Icon\african_256_256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78"/>
            <a:stretch/>
          </p:blipFill>
          <p:spPr bwMode="auto">
            <a:xfrm>
              <a:off x="6607970" y="2726322"/>
              <a:ext cx="292395" cy="345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D:\7. Infographic EPPO\Picture icon\Color Icon\man-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58" y="4167624"/>
              <a:ext cx="326006" cy="32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91755" y="0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การนำเข้าน้ำมันดิบแยกตามแหล่งผลิต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42253" y="5241554"/>
            <a:ext cx="154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 (แหล่งอื่นๆ)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090612" y="5300351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Striped Right Arrow 34">
            <a:extLst>
              <a:ext uri="{FF2B5EF4-FFF2-40B4-BE49-F238E27FC236}">
                <a16:creationId xmlns:a16="http://schemas.microsoft.com/office/drawing/2014/main" xmlns="" id="{A3D54B82-44AD-4BB5-B1F6-686E0F69FDD4}"/>
              </a:ext>
            </a:extLst>
          </p:cNvPr>
          <p:cNvSpPr/>
          <p:nvPr/>
        </p:nvSpPr>
        <p:spPr>
          <a:xfrm rot="16200000">
            <a:off x="2915403" y="5952815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6A99989-2064-40F2-AB44-9BA18F19A387}"/>
              </a:ext>
            </a:extLst>
          </p:cNvPr>
          <p:cNvSpPr txBox="1"/>
          <p:nvPr/>
        </p:nvSpPr>
        <p:spPr>
          <a:xfrm>
            <a:off x="5269333" y="3375239"/>
            <a:ext cx="899905" cy="253916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14.5%</a:t>
            </a:r>
            <a:endParaRPr lang="en-US" sz="105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12E6115-3D32-4754-B8CB-648F02C039FB}"/>
              </a:ext>
            </a:extLst>
          </p:cNvPr>
          <p:cNvSpPr txBox="1"/>
          <p:nvPr/>
        </p:nvSpPr>
        <p:spPr>
          <a:xfrm>
            <a:off x="349489" y="2095086"/>
            <a:ext cx="928690" cy="2539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en-US" sz="10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20.0%</a:t>
            </a:r>
            <a:endParaRPr lang="en-US" sz="105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8837CE5-5AFA-41CD-9938-BB2A6A723635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A23EDA0-C087-4B5B-BA42-2E2F0CC2D5C7}"/>
              </a:ext>
            </a:extLst>
          </p:cNvPr>
          <p:cNvSpPr txBox="1"/>
          <p:nvPr/>
        </p:nvSpPr>
        <p:spPr>
          <a:xfrm>
            <a:off x="435905" y="4484827"/>
            <a:ext cx="899905" cy="253916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27.7%</a:t>
            </a:r>
            <a:endParaRPr lang="en-US" sz="1050" b="1" dirty="0">
              <a:solidFill>
                <a:srgbClr val="00823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การผลิตคอนเดนเสท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21007465"/>
              </p:ext>
            </p:extLst>
          </p:nvPr>
        </p:nvGraphicFramePr>
        <p:xfrm>
          <a:off x="343275" y="1359477"/>
          <a:ext cx="4919482" cy="430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718827" y="3113801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85839753"/>
              </p:ext>
            </p:extLst>
          </p:nvPr>
        </p:nvGraphicFramePr>
        <p:xfrm>
          <a:off x="5046290" y="1421403"/>
          <a:ext cx="4494262" cy="42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8104" y="1113627"/>
            <a:ext cx="3356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การผลิตคอนเดนเสท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9567" y="532269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827" y="4248571"/>
            <a:ext cx="63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บงกช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9637" y="3998728"/>
            <a:ext cx="76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ไพลิน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9064" y="3344451"/>
            <a:ext cx="93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เอราวัณ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3541" y="4704063"/>
            <a:ext cx="88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DEA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บงกชใต้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2220" y="326009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9950" y="4396772"/>
            <a:ext cx="729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rgbClr val="FF5D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อาทิตย์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12982" y="5115947"/>
            <a:ext cx="69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ภูฮ่อม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7233" y="6117046"/>
            <a:ext cx="4226682" cy="555562"/>
            <a:chOff x="605786" y="6093296"/>
            <a:chExt cx="3606174" cy="555562"/>
          </a:xfrm>
        </p:grpSpPr>
        <p:sp>
          <p:nvSpPr>
            <p:cNvPr id="35" name="Rounded Rectangle 34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03648" y="6243200"/>
            <a:ext cx="354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การผลิตคอนเดนเสท         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8" descr="D:\7. Infographic EPPO\Picture icon\Color Icon\Oil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5827295"/>
            <a:ext cx="882921" cy="8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triped Right Arrow 29"/>
          <p:cNvSpPr/>
          <p:nvPr/>
        </p:nvSpPr>
        <p:spPr>
          <a:xfrm rot="5400000">
            <a:off x="3626381" y="6275808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4286" y="4977448"/>
            <a:ext cx="695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F21F00-8AB4-4577-8CD0-2675C53527C7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2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92968305"/>
              </p:ext>
            </p:extLst>
          </p:nvPr>
        </p:nvGraphicFramePr>
        <p:xfrm>
          <a:off x="440285" y="1400294"/>
          <a:ext cx="8590763" cy="39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52543" y="2898147"/>
            <a:ext cx="360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(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KBD)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456" y="6490557"/>
            <a:ext cx="6192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กำลังการกลั่นของ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PTTGC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เป็นกำลังการกลั่นน้ำมันดิบ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145 KBD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และคอนเดนเสท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135 KBD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4729" y="6467672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15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36097" y="933103"/>
            <a:ext cx="3456383" cy="889358"/>
            <a:chOff x="5436097" y="933103"/>
            <a:chExt cx="3456383" cy="889358"/>
          </a:xfrm>
        </p:grpSpPr>
        <p:sp>
          <p:nvSpPr>
            <p:cNvPr id="36" name="Rectangle 35"/>
            <p:cNvSpPr/>
            <p:nvPr/>
          </p:nvSpPr>
          <p:spPr>
            <a:xfrm>
              <a:off x="5925327" y="1081311"/>
              <a:ext cx="2967153" cy="705325"/>
            </a:xfrm>
            <a:prstGeom prst="rect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272896" y="1124744"/>
              <a:ext cx="1136007" cy="276999"/>
              <a:chOff x="6272896" y="1138393"/>
              <a:chExt cx="1136007" cy="27699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72896" y="1184269"/>
                <a:ext cx="216024" cy="2160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36098" y="1138393"/>
                <a:ext cx="872805" cy="2769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Capacity</a:t>
                </a:r>
                <a:endPara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72896" y="1473510"/>
              <a:ext cx="903901" cy="276999"/>
              <a:chOff x="6272896" y="1487159"/>
              <a:chExt cx="903901" cy="27699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272896" y="1512722"/>
                <a:ext cx="216024" cy="216024"/>
              </a:xfrm>
              <a:prstGeom prst="rect">
                <a:avLst/>
              </a:prstGeom>
              <a:solidFill>
                <a:srgbClr val="AE1E7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21912" y="1487159"/>
                <a:ext cx="654885" cy="2769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Intake</a:t>
                </a:r>
                <a:endPara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281008" y="1121909"/>
              <a:ext cx="1611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1,244 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พันบาร์เรล/วัน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81008" y="1481063"/>
              <a:ext cx="1611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1,0</a:t>
              </a:r>
              <a:r>
                <a:rPr lang="th-TH" sz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 พันบาร์เรล/วัน</a:t>
              </a:r>
            </a:p>
          </p:txBody>
        </p:sp>
        <p:pic>
          <p:nvPicPr>
            <p:cNvPr id="45" name="Picture 7" descr="D:\7. Infographic EPPO\Picture icon\Color Icon\Small_Refiner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933103"/>
              <a:ext cx="648072" cy="889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79300" y="4990298"/>
            <a:ext cx="7704856" cy="46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0613" y="4994472"/>
            <a:ext cx="7443835" cy="543937"/>
            <a:chOff x="1160613" y="4994472"/>
            <a:chExt cx="7443835" cy="543937"/>
          </a:xfrm>
        </p:grpSpPr>
        <p:pic>
          <p:nvPicPr>
            <p:cNvPr id="49" name="Picture 3" descr="D:\7. Infographic EPPO\Picture icon\Refinerary Logo\thaio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814" y="5027419"/>
              <a:ext cx="836018" cy="37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7. Infographic EPPO\Picture icon\Refinerary Logo\Ima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945" y="5006410"/>
              <a:ext cx="531999" cy="53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7. Infographic EPPO\Picture icon\Refinerary Logo\esso_logo_28929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513" y="5035800"/>
              <a:ext cx="544559" cy="38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D:\7. Infographic EPPO\Picture icon\Refinerary Logo\logolog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24705"/>
            <a:stretch/>
          </p:blipFill>
          <p:spPr bwMode="auto">
            <a:xfrm>
              <a:off x="5740220" y="5053899"/>
              <a:ext cx="703988" cy="29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D:\7. Infographic EPPO\Picture icon\Refinerary Logo\1455590212_7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496" y="5076115"/>
              <a:ext cx="841856" cy="283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D:\7. Infographic EPPO\Picture icon\Refinerary Logo\55900000249440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723" y="5110651"/>
              <a:ext cx="579725" cy="18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D:\7. Infographic EPPO\Picture icon\Refinerary Logo\untitled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613" y="4994472"/>
              <a:ext cx="474741" cy="46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73015"/>
              </p:ext>
            </p:extLst>
          </p:nvPr>
        </p:nvGraphicFramePr>
        <p:xfrm>
          <a:off x="703323" y="5657789"/>
          <a:ext cx="8010308" cy="67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4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4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5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13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339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256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5*</a:t>
                      </a:r>
                    </a:p>
                  </a:txBody>
                  <a:tcPr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FANG</a:t>
                      </a: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BCP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ESSO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IRPC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PTTGC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kumimoji="0" lang="en-GB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743" marB="45743" anchor="ctr" horzOverflow="overflow">
                    <a:solidFill>
                      <a:srgbClr val="676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99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สัดส่วนการใช้</a:t>
                      </a:r>
                    </a:p>
                    <a:p>
                      <a:pPr algn="ctr"/>
                      <a:r>
                        <a:rPr lang="th-TH" sz="105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กำลังการกลั่น (%)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404936" y="147696"/>
            <a:ext cx="5867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2800" dirty="0">
                <a:solidFill>
                  <a:prstClr val="white"/>
                </a:solidFill>
              </a:rPr>
              <a:t>การใช้กำลังการกลั่นของประเทศ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270491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การผลิตน้ำมันสำเร็จรูป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83462471"/>
              </p:ext>
            </p:extLst>
          </p:nvPr>
        </p:nvGraphicFramePr>
        <p:xfrm>
          <a:off x="444606" y="1589715"/>
          <a:ext cx="4919482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98700463"/>
              </p:ext>
            </p:extLst>
          </p:nvPr>
        </p:nvGraphicFramePr>
        <p:xfrm>
          <a:off x="5094526" y="1844824"/>
          <a:ext cx="4302010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08104" y="1373287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การผลิตน้ำมันสำเร็จรูป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8983" y="3540270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9234" y="421673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5200" y="443228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7467" y="408599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9470" y="175031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3085" y="5070186"/>
            <a:ext cx="1014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srgbClr val="00A7E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8840" y="5647600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175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0666" y="3482672"/>
            <a:ext cx="151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16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7233" y="6021288"/>
            <a:ext cx="4226682" cy="555562"/>
            <a:chOff x="605786" y="6093296"/>
            <a:chExt cx="3606174" cy="555562"/>
          </a:xfrm>
        </p:grpSpPr>
        <p:sp>
          <p:nvSpPr>
            <p:cNvPr id="31" name="Rounded Rectangle 3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31640" y="6147442"/>
            <a:ext cx="364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การผลิตน้ำมันสำเร็จรูป       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9" descr="D:\7. Infographic EPPO\Picture icon\Black and White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55"/>
          <a:stretch/>
        </p:blipFill>
        <p:spPr bwMode="auto">
          <a:xfrm>
            <a:off x="458434" y="5816877"/>
            <a:ext cx="840858" cy="7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iped Right Arrow 34">
            <a:extLst>
              <a:ext uri="{FF2B5EF4-FFF2-40B4-BE49-F238E27FC236}">
                <a16:creationId xmlns:a16="http://schemas.microsoft.com/office/drawing/2014/main" xmlns="" id="{0EE1A10F-F244-45A6-A4B5-6AA6F8C09E32}"/>
              </a:ext>
            </a:extLst>
          </p:cNvPr>
          <p:cNvSpPr/>
          <p:nvPr/>
        </p:nvSpPr>
        <p:spPr>
          <a:xfrm rot="16200000">
            <a:off x="3656039" y="6119514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5791B6-0486-4724-B933-725E42E395EC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1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 </a:t>
            </a:r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(ล้านลิตร/วัน)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2216" y="1294778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4128" y="5683225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426217099"/>
              </p:ext>
            </p:extLst>
          </p:nvPr>
        </p:nvGraphicFramePr>
        <p:xfrm>
          <a:off x="5103909" y="1887158"/>
          <a:ext cx="4590042" cy="396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10884" y="6465462"/>
            <a:ext cx="3537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LPG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ไม่รวมที่ใช้เป็นวัตถุดิบในปิโตรเคมี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3688" y="363422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2566*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17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3579" y="6021288"/>
            <a:ext cx="3910646" cy="555562"/>
            <a:chOff x="605786" y="6093296"/>
            <a:chExt cx="3606174" cy="555562"/>
          </a:xfrm>
        </p:grpSpPr>
        <p:sp>
          <p:nvSpPr>
            <p:cNvPr id="35" name="Rounded Rectangle 34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16827" y="6147441"/>
            <a:ext cx="340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         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</a:t>
            </a:r>
            <a:r>
              <a:rPr lang="en-US" sz="1600" b="1" dirty="0">
                <a:solidFill>
                  <a:srgbClr val="0082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82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126" y="5706975"/>
            <a:ext cx="784907" cy="889292"/>
            <a:chOff x="343626" y="5683225"/>
            <a:chExt cx="784907" cy="889292"/>
          </a:xfrm>
        </p:grpSpPr>
        <p:pic>
          <p:nvPicPr>
            <p:cNvPr id="40" name="Picture 12" descr="D:\7. Infographic EPPO\Picture icon\Black and White\15642-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26" y="5683225"/>
              <a:ext cx="784907" cy="75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D:\7. Infographic EPPO\Picture icon\Black and White\car_silhouet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510" y="6374191"/>
              <a:ext cx="600023" cy="1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80091568"/>
              </p:ext>
            </p:extLst>
          </p:nvPr>
        </p:nvGraphicFramePr>
        <p:xfrm>
          <a:off x="391126" y="1588728"/>
          <a:ext cx="5188986" cy="409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149335" y="3659289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7515" y="4717193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52821" y="47913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1212" y="423293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2984" y="192774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4226" y="5054015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31" name="Striped Right Arrow 34">
            <a:extLst>
              <a:ext uri="{FF2B5EF4-FFF2-40B4-BE49-F238E27FC236}">
                <a16:creationId xmlns:a16="http://schemas.microsoft.com/office/drawing/2014/main" xmlns="" id="{DC966AC3-2525-4EB9-9159-996C75BB8AD4}"/>
              </a:ext>
            </a:extLst>
          </p:cNvPr>
          <p:cNvSpPr/>
          <p:nvPr/>
        </p:nvSpPr>
        <p:spPr>
          <a:xfrm rot="16200000">
            <a:off x="3448412" y="6109761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133B63-A25D-4105-9E51-0E6361BE0D2B}"/>
              </a:ext>
            </a:extLst>
          </p:cNvPr>
          <p:cNvSpPr txBox="1"/>
          <p:nvPr/>
        </p:nvSpPr>
        <p:spPr>
          <a:xfrm>
            <a:off x="7956800" y="6207751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6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60031" y="6309320"/>
            <a:ext cx="3321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LPG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ไม่รวมที่ใช้เป็นวัตถุดิบในปิโตรเคมี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18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89529766"/>
              </p:ext>
            </p:extLst>
          </p:nvPr>
        </p:nvGraphicFramePr>
        <p:xfrm>
          <a:off x="391126" y="1588728"/>
          <a:ext cx="5068210" cy="409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216938" y="3530581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3553" y="459777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34021" y="477653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412094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4394" y="198844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97759" y="5061424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  </a:t>
            </a:r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(พันบาร์เรลต่อวัน)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164" y="1229271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24128" y="5519449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ทั้งสิ้น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944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537492105"/>
              </p:ext>
            </p:extLst>
          </p:nvPr>
        </p:nvGraphicFramePr>
        <p:xfrm>
          <a:off x="5053885" y="1686820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570808" y="342056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83579" y="6021288"/>
            <a:ext cx="3910646" cy="555562"/>
            <a:chOff x="605786" y="6093296"/>
            <a:chExt cx="3606174" cy="555562"/>
          </a:xfrm>
        </p:grpSpPr>
        <p:sp>
          <p:nvSpPr>
            <p:cNvPr id="51" name="Rounded Rectangle 5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1126" y="5706975"/>
            <a:ext cx="784907" cy="889292"/>
            <a:chOff x="343626" y="5683225"/>
            <a:chExt cx="784907" cy="889292"/>
          </a:xfrm>
        </p:grpSpPr>
        <p:pic>
          <p:nvPicPr>
            <p:cNvPr id="55" name="Picture 12" descr="D:\7. Infographic EPPO\Picture icon\Black and White\15642-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26" y="5683225"/>
              <a:ext cx="784907" cy="75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" descr="D:\7. Infographic EPPO\Picture icon\Black and White\car_silhouet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510" y="6374191"/>
              <a:ext cx="600023" cy="1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248201" y="6147442"/>
            <a:ext cx="340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triped Right Arrow 34">
            <a:extLst>
              <a:ext uri="{FF2B5EF4-FFF2-40B4-BE49-F238E27FC236}">
                <a16:creationId xmlns:a16="http://schemas.microsoft.com/office/drawing/2014/main" xmlns="" id="{6869585D-106B-4225-881C-0DA9E907AD06}"/>
              </a:ext>
            </a:extLst>
          </p:cNvPr>
          <p:cNvSpPr/>
          <p:nvPr/>
        </p:nvSpPr>
        <p:spPr>
          <a:xfrm rot="16200000">
            <a:off x="3328712" y="6103104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604150F-86C3-44CC-9740-0A19511A07A9}"/>
              </a:ext>
            </a:extLst>
          </p:cNvPr>
          <p:cNvSpPr txBox="1"/>
          <p:nvPr/>
        </p:nvSpPr>
        <p:spPr>
          <a:xfrm>
            <a:off x="3574369" y="6160273"/>
            <a:ext cx="105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8.4%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580928F-33E6-4AFD-A9E7-CB0DAE662019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5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การนำเข้าน้ำมันสำเร็จรูป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50631303"/>
              </p:ext>
            </p:extLst>
          </p:nvPr>
        </p:nvGraphicFramePr>
        <p:xfrm>
          <a:off x="4856941" y="1755459"/>
          <a:ext cx="4590042" cy="383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08104" y="1301279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128" y="554118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5787" y="352220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6165304"/>
            <a:ext cx="38437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การนำเข้าน้ำมันสำเร็จรูปส่วนใหญ่ลดลง </a:t>
            </a:r>
            <a:b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เนื่องจากการผลิตในประเทศมีเพียงพอกับความต้องการใช้ที่ชะลอตัวลง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7810" y="6045038"/>
            <a:ext cx="4344230" cy="555562"/>
            <a:chOff x="605786" y="6093296"/>
            <a:chExt cx="3606174" cy="555562"/>
          </a:xfrm>
        </p:grpSpPr>
        <p:sp>
          <p:nvSpPr>
            <p:cNvPr id="32" name="Rounded Rectangle 3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25136" y="6147442"/>
            <a:ext cx="3879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การนำเข้าน้ำมันสำเร็จรูป       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14" descr="D:\7. Infographic EPPO\Picture icon\Black and White\silhouette-transatlantic-ship_279-102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0" y="5995706"/>
            <a:ext cx="894223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37749794"/>
              </p:ext>
            </p:extLst>
          </p:nvPr>
        </p:nvGraphicFramePr>
        <p:xfrm>
          <a:off x="408782" y="1576536"/>
          <a:ext cx="4889280" cy="401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14102" y="4095105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2374" y="47350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3385" y="493558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8587" y="2986724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3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9910" y="3445583"/>
            <a:ext cx="7311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40" name="Striped Right Arrow 34">
            <a:extLst>
              <a:ext uri="{FF2B5EF4-FFF2-40B4-BE49-F238E27FC236}">
                <a16:creationId xmlns:a16="http://schemas.microsoft.com/office/drawing/2014/main" xmlns="" id="{D957804B-1A8F-4569-BD6B-6249F63A24CF}"/>
              </a:ext>
            </a:extLst>
          </p:cNvPr>
          <p:cNvSpPr/>
          <p:nvPr/>
        </p:nvSpPr>
        <p:spPr>
          <a:xfrm rot="16200000">
            <a:off x="3486822" y="6110348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046D0-D5E1-4AD9-802B-2BAE27457A2F}"/>
              </a:ext>
            </a:extLst>
          </p:cNvPr>
          <p:cNvSpPr txBox="1"/>
          <p:nvPr/>
        </p:nvSpPr>
        <p:spPr>
          <a:xfrm>
            <a:off x="6620035" y="4850943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เครื่องบิน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1F1B75-BAE0-461A-B3CD-9BFB73B554BC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D:\7. Infographic EPPO\Picture icon\Monthly Report Info\EPPO 2016\banner EPPO_Artboard 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567267" y="1070159"/>
            <a:ext cx="1611499" cy="606960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226255" y="3133330"/>
            <a:ext cx="2617554" cy="794152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283" y="3140968"/>
            <a:ext cx="248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การผลิตพลังงานขั้นต้น ลดลง</a:t>
            </a:r>
            <a:b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เกือบทุกประเภท ยกเว้นไฟฟ้า</a:t>
            </a:r>
            <a:b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พลังน้ำที่มีการผลิตเพิ่มขึ้นร้อยละ4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5567" y="1732037"/>
            <a:ext cx="1630169" cy="371682"/>
            <a:chOff x="611560" y="1124744"/>
            <a:chExt cx="1630169" cy="371682"/>
          </a:xfrm>
        </p:grpSpPr>
        <p:sp>
          <p:nvSpPr>
            <p:cNvPr id="18" name="Rounded Rectangle 17"/>
            <p:cNvSpPr/>
            <p:nvPr/>
          </p:nvSpPr>
          <p:spPr>
            <a:xfrm>
              <a:off x="611560" y="1124744"/>
              <a:ext cx="1630169" cy="371682"/>
            </a:xfrm>
            <a:prstGeom prst="roundRect">
              <a:avLst>
                <a:gd name="adj" fmla="val 50000"/>
              </a:avLst>
            </a:prstGeom>
            <a:solidFill>
              <a:srgbClr val="E2AC00"/>
            </a:solidFill>
            <a:ln w="1016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930" y="1156842"/>
              <a:ext cx="1324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การผลิต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8129" y="2719331"/>
            <a:ext cx="2418809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704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51520" y="4437111"/>
            <a:ext cx="2609816" cy="1303225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857B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0138" y="4481594"/>
            <a:ext cx="25951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11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การใช้พลังงานขั้นสุดท้ายเพิ่มขึ้น ตามการใช้น้ำมันสำเร็จรูป โดยเฉพาะการใช้น้ำมันเครื่องบินที่เพิ่มขึ้นถึงร้อยละ 102.5 จากการฟื้นตัวของภาคการท่องเที่ยว และการใช้ก๊าซธรรมชาติ เพิ่มขึ้นร้อยละ 8.5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464089" y="5767442"/>
            <a:ext cx="2418809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,476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 rot="5400000">
            <a:off x="7364803" y="3790606"/>
            <a:ext cx="261374" cy="2391153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6420969" y="4899827"/>
            <a:ext cx="886139" cy="17612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น้ำมันสำเร็จรูป </a:t>
            </a:r>
          </a:p>
        </p:txBody>
      </p:sp>
      <p:sp>
        <p:nvSpPr>
          <p:cNvPr id="149" name="Rectangle 148"/>
          <p:cNvSpPr/>
          <p:nvPr/>
        </p:nvSpPr>
        <p:spPr>
          <a:xfrm rot="5400000">
            <a:off x="6884871" y="4662027"/>
            <a:ext cx="261374" cy="14304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 rot="5400000">
            <a:off x="6565705" y="5383980"/>
            <a:ext cx="261374" cy="7920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4" name="Group 1023"/>
          <p:cNvGrpSpPr/>
          <p:nvPr/>
        </p:nvGrpSpPr>
        <p:grpSpPr>
          <a:xfrm>
            <a:off x="7020272" y="5550005"/>
            <a:ext cx="405559" cy="402826"/>
            <a:chOff x="6730004" y="5589202"/>
            <a:chExt cx="405559" cy="402826"/>
          </a:xfrm>
        </p:grpSpPr>
        <p:sp>
          <p:nvSpPr>
            <p:cNvPr id="156" name="Oval 155"/>
            <p:cNvSpPr/>
            <p:nvPr/>
          </p:nvSpPr>
          <p:spPr>
            <a:xfrm>
              <a:off x="6730004" y="5589202"/>
              <a:ext cx="402826" cy="402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803627" y="5693134"/>
              <a:ext cx="331936" cy="168429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pPr algn="ctr"/>
              <a:r>
                <a:rPr lang="th-TH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 rot="5400000">
            <a:off x="6598008" y="5754465"/>
            <a:ext cx="261373" cy="8566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5" name="Group 1024"/>
          <p:cNvGrpSpPr/>
          <p:nvPr/>
        </p:nvGrpSpPr>
        <p:grpSpPr>
          <a:xfrm>
            <a:off x="7092280" y="5985986"/>
            <a:ext cx="402826" cy="402826"/>
            <a:chOff x="6614602" y="6028565"/>
            <a:chExt cx="402826" cy="402826"/>
          </a:xfrm>
        </p:grpSpPr>
        <p:sp>
          <p:nvSpPr>
            <p:cNvPr id="159" name="Oval 158"/>
            <p:cNvSpPr/>
            <p:nvPr/>
          </p:nvSpPr>
          <p:spPr>
            <a:xfrm>
              <a:off x="6614602" y="6028565"/>
              <a:ext cx="402826" cy="402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673721" y="6125182"/>
              <a:ext cx="331936" cy="168429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pPr algn="ctr"/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69418" y="5140883"/>
            <a:ext cx="402826" cy="402826"/>
            <a:chOff x="6680437" y="5589202"/>
            <a:chExt cx="402826" cy="402826"/>
          </a:xfrm>
        </p:grpSpPr>
        <p:sp>
          <p:nvSpPr>
            <p:cNvPr id="163" name="Oval 162"/>
            <p:cNvSpPr/>
            <p:nvPr/>
          </p:nvSpPr>
          <p:spPr>
            <a:xfrm>
              <a:off x="6680437" y="5589202"/>
              <a:ext cx="402826" cy="402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732241" y="5693134"/>
              <a:ext cx="331936" cy="168429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pPr algn="ctr"/>
              <a:r>
                <a:rPr lang="th-TH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19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489654" y="4778236"/>
            <a:ext cx="402826" cy="402826"/>
            <a:chOff x="6680437" y="5589202"/>
            <a:chExt cx="402826" cy="402826"/>
          </a:xfrm>
        </p:grpSpPr>
        <p:sp>
          <p:nvSpPr>
            <p:cNvPr id="166" name="Oval 165"/>
            <p:cNvSpPr/>
            <p:nvPr/>
          </p:nvSpPr>
          <p:spPr>
            <a:xfrm>
              <a:off x="6680437" y="5589202"/>
              <a:ext cx="402826" cy="402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751327" y="5693134"/>
              <a:ext cx="331936" cy="168429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pPr algn="ctr"/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60%</a:t>
              </a:r>
              <a:endParaRPr lang="th-TH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 rot="5400000">
            <a:off x="6241669" y="6514734"/>
            <a:ext cx="261374" cy="1440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6372200" y="6388605"/>
            <a:ext cx="411092" cy="402826"/>
            <a:chOff x="6614602" y="6028565"/>
            <a:chExt cx="411092" cy="402826"/>
          </a:xfrm>
        </p:grpSpPr>
        <p:sp>
          <p:nvSpPr>
            <p:cNvPr id="171" name="Oval 170"/>
            <p:cNvSpPr/>
            <p:nvPr/>
          </p:nvSpPr>
          <p:spPr>
            <a:xfrm>
              <a:off x="6614602" y="6028565"/>
              <a:ext cx="402826" cy="402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653683" y="6125182"/>
              <a:ext cx="372011" cy="168429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pPr algn="ctr"/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0.1%</a:t>
              </a:r>
              <a:endParaRPr lang="th-TH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6400143" y="5298740"/>
            <a:ext cx="372011" cy="17612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407458" y="5708843"/>
            <a:ext cx="219725" cy="17612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</a:t>
            </a:r>
            <a:endParaRPr lang="th-TH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407458" y="6104316"/>
            <a:ext cx="432925" cy="168429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955403" y="6511672"/>
            <a:ext cx="424909" cy="168429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000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grpSp>
        <p:nvGrpSpPr>
          <p:cNvPr id="1037" name="Group 1036"/>
          <p:cNvGrpSpPr/>
          <p:nvPr/>
        </p:nvGrpSpPr>
        <p:grpSpPr>
          <a:xfrm>
            <a:off x="6135704" y="4778236"/>
            <a:ext cx="122135" cy="2005577"/>
            <a:chOff x="6135704" y="4778236"/>
            <a:chExt cx="122135" cy="2005577"/>
          </a:xfrm>
        </p:grpSpPr>
        <p:sp>
          <p:nvSpPr>
            <p:cNvPr id="182" name="Rectangle 181"/>
            <p:cNvSpPr/>
            <p:nvPr/>
          </p:nvSpPr>
          <p:spPr>
            <a:xfrm rot="5400000">
              <a:off x="6064604" y="4926613"/>
              <a:ext cx="261374" cy="119173"/>
            </a:xfrm>
            <a:prstGeom prst="rect">
              <a:avLst/>
            </a:prstGeom>
            <a:solidFill>
              <a:srgbClr val="F2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 rot="5400000">
              <a:off x="6066085" y="5320397"/>
              <a:ext cx="261374" cy="1191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6066085" y="5730688"/>
              <a:ext cx="261374" cy="1191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Rectangle 186"/>
            <p:cNvSpPr/>
            <p:nvPr/>
          </p:nvSpPr>
          <p:spPr>
            <a:xfrm rot="5400000">
              <a:off x="6067566" y="6124472"/>
              <a:ext cx="261374" cy="1191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Rectangle 187"/>
            <p:cNvSpPr/>
            <p:nvPr/>
          </p:nvSpPr>
          <p:spPr>
            <a:xfrm rot="5400000">
              <a:off x="6067566" y="6523498"/>
              <a:ext cx="261374" cy="1191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36" name="Straight Connector 1035"/>
            <p:cNvCxnSpPr/>
            <p:nvPr/>
          </p:nvCxnSpPr>
          <p:spPr>
            <a:xfrm>
              <a:off x="6215763" y="4778236"/>
              <a:ext cx="2962" cy="2005577"/>
            </a:xfrm>
            <a:prstGeom prst="line">
              <a:avLst/>
            </a:prstGeom>
            <a:ln w="19050">
              <a:solidFill>
                <a:schemeClr val="bg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1037"/>
          <p:cNvGrpSpPr/>
          <p:nvPr/>
        </p:nvGrpSpPr>
        <p:grpSpPr>
          <a:xfrm>
            <a:off x="-36512" y="6146396"/>
            <a:ext cx="6057264" cy="705237"/>
            <a:chOff x="-36512" y="6146396"/>
            <a:chExt cx="6057264" cy="705237"/>
          </a:xfrm>
        </p:grpSpPr>
        <p:pic>
          <p:nvPicPr>
            <p:cNvPr id="1029" name="Picture 5" descr="D:\7. Infographic EPPO\Picture icon\Monthly Report Info\EPPO 2014\11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226124"/>
              <a:ext cx="1700144" cy="62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5" descr="D:\7. Infographic EPPO\Picture icon\Monthly Report Info\EPPO 2014\11-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85198" y="6264130"/>
              <a:ext cx="1603439" cy="58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6" descr="D:\7. Infographic EPPO\Picture icon\Monthly Report Info\EPPO 2014\6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5742" y="6146396"/>
              <a:ext cx="2185342" cy="69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6" descr="D:\7. Infographic EPPO\Picture icon\Monthly Report Info\EPPO 2014\6-0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3" t="50000" b="163"/>
            <a:stretch/>
          </p:blipFill>
          <p:spPr bwMode="auto">
            <a:xfrm>
              <a:off x="4940250" y="6507063"/>
              <a:ext cx="1080502" cy="33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Rectangle 2"/>
          <p:cNvSpPr txBox="1">
            <a:spLocks noChangeArrowheads="1"/>
          </p:cNvSpPr>
          <p:nvPr/>
        </p:nvSpPr>
        <p:spPr>
          <a:xfrm>
            <a:off x="2548511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ภาพรวมพลังงาน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17300" y="4404116"/>
            <a:ext cx="3242812" cy="480523"/>
            <a:chOff x="3017300" y="4244621"/>
            <a:chExt cx="3242812" cy="480523"/>
          </a:xfrm>
        </p:grpSpPr>
        <p:sp>
          <p:nvSpPr>
            <p:cNvPr id="98" name="Rounded Rectangle 97"/>
            <p:cNvSpPr/>
            <p:nvPr/>
          </p:nvSpPr>
          <p:spPr>
            <a:xfrm>
              <a:off x="3017300" y="4286386"/>
              <a:ext cx="2715067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825849" y="4244621"/>
              <a:ext cx="434263" cy="480523"/>
              <a:chOff x="2841593" y="4302981"/>
              <a:chExt cx="434263" cy="480523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2841593" y="4344746"/>
                <a:ext cx="434263" cy="361528"/>
              </a:xfrm>
              <a:prstGeom prst="roundRect">
                <a:avLst>
                  <a:gd name="adj" fmla="val 4354"/>
                </a:avLst>
              </a:prstGeom>
              <a:solidFill>
                <a:srgbClr val="454027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928861" y="4302981"/>
                <a:ext cx="71663" cy="480523"/>
                <a:chOff x="4995767" y="3928812"/>
                <a:chExt cx="71663" cy="707201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995767" y="3928812"/>
                  <a:ext cx="0" cy="70295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067430" y="3933056"/>
                  <a:ext cx="0" cy="70295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 Box 3"/>
            <p:cNvSpPr txBox="1">
              <a:spLocks noChangeArrowheads="1"/>
            </p:cNvSpPr>
            <p:nvPr/>
          </p:nvSpPr>
          <p:spPr bwMode="auto">
            <a:xfrm>
              <a:off x="3149205" y="4291159"/>
              <a:ext cx="23206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พลังงานขั้นสุดท้าย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36172" y="991361"/>
            <a:ext cx="3193619" cy="480523"/>
            <a:chOff x="3036172" y="927563"/>
            <a:chExt cx="3193619" cy="480523"/>
          </a:xfrm>
        </p:grpSpPr>
        <p:sp>
          <p:nvSpPr>
            <p:cNvPr id="106" name="Rounded Rectangle 105"/>
            <p:cNvSpPr/>
            <p:nvPr/>
          </p:nvSpPr>
          <p:spPr>
            <a:xfrm>
              <a:off x="3537658" y="969328"/>
              <a:ext cx="2692133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36172" y="927563"/>
              <a:ext cx="434263" cy="480523"/>
              <a:chOff x="3052378" y="4221088"/>
              <a:chExt cx="434263" cy="480523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3052378" y="4262853"/>
                <a:ext cx="434263" cy="361528"/>
              </a:xfrm>
              <a:prstGeom prst="roundRect">
                <a:avLst>
                  <a:gd name="adj" fmla="val 4354"/>
                </a:avLst>
              </a:prstGeom>
              <a:solidFill>
                <a:srgbClr val="454027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318733" y="4221088"/>
                <a:ext cx="71663" cy="480523"/>
                <a:chOff x="4995767" y="3928812"/>
                <a:chExt cx="71663" cy="707201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4995767" y="3928812"/>
                  <a:ext cx="0" cy="70295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067430" y="3933056"/>
                  <a:ext cx="0" cy="70295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Text Box 3"/>
            <p:cNvSpPr txBox="1">
              <a:spLocks noChangeArrowheads="1"/>
            </p:cNvSpPr>
            <p:nvPr/>
          </p:nvSpPr>
          <p:spPr bwMode="auto">
            <a:xfrm>
              <a:off x="3711568" y="974101"/>
              <a:ext cx="21802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พลังงานขั้นต้น</a:t>
              </a:r>
            </a:p>
          </p:txBody>
        </p:sp>
      </p:grpSp>
      <p:pic>
        <p:nvPicPr>
          <p:cNvPr id="115" name="Picture 2" descr="D:\7. Infographic EPPO\Picture icon\Community-Banner\banner EPPO-02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t="20099" b="14801"/>
          <a:stretch/>
        </p:blipFill>
        <p:spPr bwMode="auto">
          <a:xfrm>
            <a:off x="6861649" y="1064586"/>
            <a:ext cx="1551863" cy="7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ounded Rectangle 116"/>
          <p:cNvSpPr/>
          <p:nvPr/>
        </p:nvSpPr>
        <p:spPr>
          <a:xfrm>
            <a:off x="6331360" y="3186702"/>
            <a:ext cx="2705136" cy="870008"/>
          </a:xfrm>
          <a:prstGeom prst="roundRect">
            <a:avLst>
              <a:gd name="adj" fmla="val 12710"/>
            </a:avLst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31360" y="3204646"/>
            <a:ext cx="266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การใช้พลังงานเพิ่มขึ้น ตามการใช้น้ำมันสำเร็จรูป ก๊าซธรรมชาติ และพลังน้ำ/ไฟฟ้านำเข้า ในขณะที่ </a:t>
            </a:r>
            <a:b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การใช้ถ่านหินและลิกไนต์ลดลง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47390" y="2766286"/>
            <a:ext cx="2418809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1,99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บาร์เรลต่อวัน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857583" y="1778992"/>
            <a:ext cx="1563341" cy="371682"/>
            <a:chOff x="6857583" y="1647643"/>
            <a:chExt cx="1563341" cy="371682"/>
          </a:xfrm>
        </p:grpSpPr>
        <p:sp>
          <p:nvSpPr>
            <p:cNvPr id="122" name="Rounded Rectangle 121"/>
            <p:cNvSpPr/>
            <p:nvPr/>
          </p:nvSpPr>
          <p:spPr>
            <a:xfrm>
              <a:off x="6857583" y="1647643"/>
              <a:ext cx="1563341" cy="37168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016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81647" y="1674749"/>
              <a:ext cx="1153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36172" y="2880490"/>
            <a:ext cx="3085129" cy="794152"/>
          </a:xfrm>
          <a:prstGeom prst="roundRect">
            <a:avLst>
              <a:gd name="adj" fmla="val 12710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40199" y="1559215"/>
            <a:ext cx="1920955" cy="400846"/>
            <a:chOff x="3714501" y="1582671"/>
            <a:chExt cx="1920955" cy="400846"/>
          </a:xfrm>
        </p:grpSpPr>
        <p:sp>
          <p:nvSpPr>
            <p:cNvPr id="23" name="Rounded Rectangle 22"/>
            <p:cNvSpPr/>
            <p:nvPr/>
          </p:nvSpPr>
          <p:spPr>
            <a:xfrm>
              <a:off x="3714501" y="1582671"/>
              <a:ext cx="1920955" cy="400846"/>
            </a:xfrm>
            <a:prstGeom prst="roundRect">
              <a:avLst>
                <a:gd name="adj" fmla="val 50000"/>
              </a:avLst>
            </a:prstGeom>
            <a:solidFill>
              <a:srgbClr val="F57913"/>
            </a:solidFill>
            <a:ln w="1016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61313" y="1639147"/>
              <a:ext cx="16066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การนำเข้า (สุทธิ)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371491" y="2572650"/>
            <a:ext cx="2418809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585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พันบาร์เรลต่อวัน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059832" y="2852936"/>
            <a:ext cx="312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การนำเข้าพลังงาน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สุทธิ) เพิ่มขึ้น เกือบทุกประเภท ยกเว้นการนำเข้าน้ำมันดิบ โดยเป็นการเพิ่มขึ้นของการนำเข้าก๊าซธรรมชาติ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การนำเข้าไฟฟ้า และถ่านหิน</a:t>
            </a:r>
          </a:p>
        </p:txBody>
      </p:sp>
      <p:pic>
        <p:nvPicPr>
          <p:cNvPr id="29" name="Picture 2" descr="D:\7. Infographic EPPO\Picture icon\Monthly Report Info\EPPO 2015\8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8875" y="3870629"/>
            <a:ext cx="1583285" cy="5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7458497" y="6410007"/>
            <a:ext cx="1611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*เทียบเท่าน้ำมันดิบ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663414" y="6630537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253184" y="2232246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74494" y="2226453"/>
            <a:ext cx="1066111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14.6</a:t>
            </a:r>
            <a:r>
              <a:rPr lang="en-US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Striped Right Arrow 93"/>
          <p:cNvSpPr/>
          <p:nvPr/>
        </p:nvSpPr>
        <p:spPr>
          <a:xfrm rot="16200000">
            <a:off x="3881139" y="2103637"/>
            <a:ext cx="414481" cy="47291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4349903" y="5139210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Striped Right Arrow 95"/>
          <p:cNvSpPr/>
          <p:nvPr/>
        </p:nvSpPr>
        <p:spPr>
          <a:xfrm rot="5400000">
            <a:off x="625873" y="2187722"/>
            <a:ext cx="414481" cy="472919"/>
          </a:xfrm>
          <a:prstGeom prst="striped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569418" y="2355087"/>
            <a:ext cx="87054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.6%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Striped Right Arrow 127"/>
          <p:cNvSpPr/>
          <p:nvPr/>
        </p:nvSpPr>
        <p:spPr>
          <a:xfrm rot="16200000">
            <a:off x="3797079" y="5050232"/>
            <a:ext cx="414481" cy="47291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highlight>
                <a:srgbClr val="006600"/>
              </a:highlight>
            </a:endParaRPr>
          </a:p>
        </p:txBody>
      </p:sp>
      <p:sp>
        <p:nvSpPr>
          <p:cNvPr id="116" name="TextBox 107"/>
          <p:cNvSpPr txBox="1"/>
          <p:nvPr/>
        </p:nvSpPr>
        <p:spPr>
          <a:xfrm>
            <a:off x="6194560" y="571608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95" name="Striped Right Arrow 93">
            <a:extLst>
              <a:ext uri="{FF2B5EF4-FFF2-40B4-BE49-F238E27FC236}">
                <a16:creationId xmlns:a16="http://schemas.microsoft.com/office/drawing/2014/main" xmlns="" id="{2B0D6218-872C-48F3-B8FE-38D9AA2795F8}"/>
              </a:ext>
            </a:extLst>
          </p:cNvPr>
          <p:cNvSpPr/>
          <p:nvPr/>
        </p:nvSpPr>
        <p:spPr>
          <a:xfrm rot="16200000">
            <a:off x="6964322" y="2243079"/>
            <a:ext cx="414481" cy="47291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5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การส่งออกน้ำมันสำเร็จรูป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92724639"/>
              </p:ext>
            </p:extLst>
          </p:nvPr>
        </p:nvGraphicFramePr>
        <p:xfrm>
          <a:off x="444606" y="1589715"/>
          <a:ext cx="4847474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253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1373287"/>
            <a:ext cx="3617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การส่งออกน้ำมันสำเร็จรูป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421673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เบนซิน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4123" y="469436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เครื่องบิน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4123" y="380465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9549" y="4986754"/>
            <a:ext cx="954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EEECE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1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5739" y="332711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9120" y="5067331"/>
            <a:ext cx="15293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น้ำมันก๊าด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6520" y="5501851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ล้านลิตร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364509294"/>
              </p:ext>
            </p:extLst>
          </p:nvPr>
        </p:nvGraphicFramePr>
        <p:xfrm>
          <a:off x="5026918" y="1726636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52266" y="342900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187" y="642457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15818" y="6045038"/>
            <a:ext cx="4404254" cy="555562"/>
            <a:chOff x="605786" y="6093296"/>
            <a:chExt cx="3606174" cy="555562"/>
          </a:xfrm>
        </p:grpSpPr>
        <p:sp>
          <p:nvSpPr>
            <p:cNvPr id="32" name="Rounded Rectangle 3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0198" y="6147442"/>
            <a:ext cx="392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การส่งออกน้ำมัน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สำเร็จรูป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18.6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11" descr="D:\7. Infographic EPPO\Picture icon\Black and White\13688061101795900188boat%20silhouette-h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0" y="6060446"/>
            <a:ext cx="785918" cy="5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triped Right Arrow 29">
            <a:extLst>
              <a:ext uri="{FF2B5EF4-FFF2-40B4-BE49-F238E27FC236}">
                <a16:creationId xmlns:a16="http://schemas.microsoft.com/office/drawing/2014/main" xmlns="" id="{D2862315-090F-49A4-A45D-ACD9475647BA}"/>
              </a:ext>
            </a:extLst>
          </p:cNvPr>
          <p:cNvSpPr/>
          <p:nvPr/>
        </p:nvSpPr>
        <p:spPr>
          <a:xfrm rot="5400000">
            <a:off x="3770764" y="6173809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E62725D-D2A5-4008-853B-00418C624838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4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293861448"/>
              </p:ext>
            </p:extLst>
          </p:nvPr>
        </p:nvGraphicFramePr>
        <p:xfrm>
          <a:off x="423324" y="1393322"/>
          <a:ext cx="4792717" cy="438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7C8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80393964"/>
              </p:ext>
            </p:extLst>
          </p:nvPr>
        </p:nvGraphicFramePr>
        <p:xfrm>
          <a:off x="5254160" y="1957324"/>
          <a:ext cx="3943920" cy="343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1"/>
          <p:cNvSpPr txBox="1">
            <a:spLocks noChangeArrowheads="1"/>
          </p:cNvSpPr>
          <p:nvPr/>
        </p:nvSpPr>
        <p:spPr>
          <a:xfrm>
            <a:off x="374848" y="188640"/>
            <a:ext cx="8229600" cy="536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การส่งออกน้ำมันสำเร็จรูปของไทยแยกรายประเทศ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5517232"/>
            <a:ext cx="30963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เขตต่อเนื่อง หมายถึงพื้นที่เขตต่อเนื่องที่เกินกว่า 12 ไมล์ทะเล</a:t>
            </a:r>
            <a:endParaRPr lang="en-US" sz="8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</a:t>
            </a:r>
            <a:r>
              <a:rPr lang="th-TH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ได้แก่ จีน เกาหลีใต้ ฯลฯ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8818" y="1340768"/>
            <a:ext cx="3386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สัดส่วนการส่งออก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น้ำมันสำเร็จรูปรายประเทศ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9109" y="4217193"/>
            <a:ext cx="667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สิงคโปร์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4798" y="4732342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มาเลเซีย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9862" y="4326529"/>
            <a:ext cx="69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r>
              <a:rPr lang="en-US" sz="8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th-TH" sz="8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589134" y="3256183"/>
            <a:ext cx="373385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9862" y="4824448"/>
            <a:ext cx="869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เขตต่อเนื่อง**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3545" y="3404448"/>
            <a:ext cx="64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4FC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กัมพูชา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1536" y="3819139"/>
            <a:ext cx="585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ลาว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9862" y="4457864"/>
            <a:ext cx="550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BC8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เมียนมา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5049" y="4606807"/>
            <a:ext cx="65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เวียดนาม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17397" y="342900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0355" y="6033163"/>
            <a:ext cx="5484374" cy="662437"/>
            <a:chOff x="605786" y="6093296"/>
            <a:chExt cx="3606174" cy="555562"/>
          </a:xfrm>
        </p:grpSpPr>
        <p:sp>
          <p:nvSpPr>
            <p:cNvPr id="34" name="Rounded Rectangle 33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9716" y="6111817"/>
            <a:ext cx="4680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ส่งออกประเทศในอาเซียน ได้แก่ กัมพูชา สิงคโปร์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มาเลเซีย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เวียดนาม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ลาว เมียนมา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ฟิลิปปินส์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และอินโดนีเซีย</a:t>
            </a:r>
          </a:p>
        </p:txBody>
      </p:sp>
      <p:pic>
        <p:nvPicPr>
          <p:cNvPr id="3074" name="Picture 2" descr="C:\Users\User\Desktop\Energy Graph_Edit Pattern\Infographic\Color Icon\d0f04558e66455938fec9e0a2dec52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6780"/>
            <a:ext cx="732915" cy="7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3545" y="4949983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ฟิลิปปินส์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0972" y="5065119"/>
            <a:ext cx="869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อินโดนีเซีย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4FCAF1-0514-4B7C-9E24-759CD7069B59}"/>
              </a:ext>
            </a:extLst>
          </p:cNvPr>
          <p:cNvSpPr txBox="1"/>
          <p:nvPr/>
        </p:nvSpPr>
        <p:spPr>
          <a:xfrm>
            <a:off x="8047758" y="606309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ม.ค.66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9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7241"/>
            <a:ext cx="334974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38635661"/>
              </p:ext>
            </p:extLst>
          </p:nvPr>
        </p:nvGraphicFramePr>
        <p:xfrm>
          <a:off x="444606" y="1482840"/>
          <a:ext cx="4919482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36056" y="3226594"/>
            <a:ext cx="362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07385553"/>
              </p:ext>
            </p:extLst>
          </p:nvPr>
        </p:nvGraphicFramePr>
        <p:xfrm>
          <a:off x="5021825" y="1319610"/>
          <a:ext cx="4590042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91020" y="1274857"/>
            <a:ext cx="36174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สัดส่วนการจัดหา 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988840"/>
            <a:ext cx="12556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9809" y="2912313"/>
            <a:ext cx="12450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โรงกลั่นน้ำมัน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2718" y="4530676"/>
            <a:ext cx="10830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7942" y="5283503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541 พันตัน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6756" y="305850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7539" y="6490333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4780" y="6045038"/>
            <a:ext cx="3633203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3182" y="6179476"/>
            <a:ext cx="314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      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12.4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5"/>
          <a:stretch/>
        </p:blipFill>
        <p:spPr bwMode="auto">
          <a:xfrm>
            <a:off x="219621" y="5653362"/>
            <a:ext cx="1043974" cy="9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riped Right Arrow 29">
            <a:extLst>
              <a:ext uri="{FF2B5EF4-FFF2-40B4-BE49-F238E27FC236}">
                <a16:creationId xmlns:a16="http://schemas.microsoft.com/office/drawing/2014/main" xmlns="" id="{E7F13CB5-1A23-4A96-821D-621F8EFBF238}"/>
              </a:ext>
            </a:extLst>
          </p:cNvPr>
          <p:cNvSpPr/>
          <p:nvPr/>
        </p:nvSpPr>
        <p:spPr>
          <a:xfrm rot="5400000">
            <a:off x="3113626" y="6180594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01A57A-5E3C-4E31-8C94-14537A9C937E}"/>
              </a:ext>
            </a:extLst>
          </p:cNvPr>
          <p:cNvSpPr txBox="1"/>
          <p:nvPr/>
        </p:nvSpPr>
        <p:spPr>
          <a:xfrm>
            <a:off x="7956376" y="6348753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3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-20055"/>
            <a:ext cx="2913584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56735493"/>
              </p:ext>
            </p:extLst>
          </p:nvPr>
        </p:nvGraphicFramePr>
        <p:xfrm>
          <a:off x="444606" y="1494715"/>
          <a:ext cx="4847474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455712" y="3158126"/>
            <a:ext cx="346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90704989"/>
              </p:ext>
            </p:extLst>
          </p:nvPr>
        </p:nvGraphicFramePr>
        <p:xfrm>
          <a:off x="4870270" y="1167293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56549" y="1167671"/>
            <a:ext cx="36174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 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7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5458" y="2821872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A6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5198" y="417298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ขนส่ง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9480" y="2027506"/>
            <a:ext cx="9545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8064A2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ปิโตรเคมี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052" y="4585900"/>
            <a:ext cx="1271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75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8864" y="4911075"/>
            <a:ext cx="1014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ใช้เอง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128" y="5157192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พันตัน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4748" y="312765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62564" y="6440913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82813" y="6045038"/>
            <a:ext cx="3273163" cy="555562"/>
            <a:chOff x="605786" y="6093296"/>
            <a:chExt cx="3606174" cy="555562"/>
          </a:xfrm>
        </p:grpSpPr>
        <p:sp>
          <p:nvSpPr>
            <p:cNvPr id="31" name="Rounded Rectangle 30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05413" y="6147442"/>
            <a:ext cx="257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9882" y="5903550"/>
            <a:ext cx="549790" cy="725990"/>
            <a:chOff x="493818" y="5903550"/>
            <a:chExt cx="549790" cy="725990"/>
          </a:xfrm>
        </p:grpSpPr>
        <p:pic>
          <p:nvPicPr>
            <p:cNvPr id="4098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prstClr val="white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92080" y="62100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1. LPG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</a:t>
            </a:r>
            <a:r>
              <a:rPr lang="th-TH" sz="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รเพน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และบิ</a:t>
            </a:r>
            <a:r>
              <a:rPr lang="th-TH" sz="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วเทน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ใช้เอง หมายถึง ผู้ผลิตใช้เป็นเชื้อเพลิงในกระบวนการผลิตเอง</a:t>
            </a: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endParaRPr lang="th-TH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triped Right Arrow 29">
            <a:extLst>
              <a:ext uri="{FF2B5EF4-FFF2-40B4-BE49-F238E27FC236}">
                <a16:creationId xmlns:a16="http://schemas.microsoft.com/office/drawing/2014/main" xmlns="" id="{4C3AC79C-CC99-4F09-89AF-919B99EC156D}"/>
              </a:ext>
            </a:extLst>
          </p:cNvPr>
          <p:cNvSpPr/>
          <p:nvPr/>
        </p:nvSpPr>
        <p:spPr>
          <a:xfrm rot="5400000">
            <a:off x="3113626" y="6180594"/>
            <a:ext cx="274320" cy="32004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659E5D-3872-4962-A8B8-F7112048481E}"/>
              </a:ext>
            </a:extLst>
          </p:cNvPr>
          <p:cNvSpPr/>
          <p:nvPr/>
        </p:nvSpPr>
        <p:spPr>
          <a:xfrm>
            <a:off x="3410806" y="6174533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69C4D5-4E4A-4285-B264-A74B5F228F0A}"/>
              </a:ext>
            </a:extLst>
          </p:cNvPr>
          <p:cNvSpPr txBox="1"/>
          <p:nvPr/>
        </p:nvSpPr>
        <p:spPr>
          <a:xfrm>
            <a:off x="8340914" y="5784129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4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36A4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36A4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D:\1. EPPO\3. Energy Graph\Energy Graph_ปรับรูปแบบใหม่\Chapter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1" r="6468" b="27663"/>
          <a:stretch/>
        </p:blipFill>
        <p:spPr bwMode="auto">
          <a:xfrm>
            <a:off x="-27296" y="3231976"/>
            <a:ext cx="917129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3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65927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51" y="1008453"/>
            <a:ext cx="3091105" cy="480523"/>
            <a:chOff x="184751" y="884667"/>
            <a:chExt cx="3091105" cy="480523"/>
          </a:xfrm>
        </p:grpSpPr>
        <p:sp>
          <p:nvSpPr>
            <p:cNvPr id="49" name="Rounded Rectangle 48"/>
            <p:cNvSpPr/>
            <p:nvPr/>
          </p:nvSpPr>
          <p:spPr>
            <a:xfrm>
              <a:off x="184751" y="926432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 dirty="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41593" y="92643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928861" y="884667"/>
              <a:ext cx="71663" cy="480523"/>
              <a:chOff x="4995767" y="3928812"/>
              <a:chExt cx="71663" cy="7072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291633" y="931205"/>
              <a:ext cx="2406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การจัดหาก๊าซธรรมชาติ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517129" y="1038488"/>
            <a:ext cx="1918967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178 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MMSCFD</a:t>
            </a:r>
            <a:endParaRPr lang="th-TH" sz="1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73335" y="1943166"/>
            <a:ext cx="193381" cy="840198"/>
            <a:chOff x="4355976" y="1796714"/>
            <a:chExt cx="193381" cy="840198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4362849" y="1796714"/>
              <a:ext cx="0" cy="840198"/>
            </a:xfrm>
            <a:prstGeom prst="line">
              <a:avLst/>
            </a:prstGeom>
            <a:ln w="222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355976" y="1799307"/>
              <a:ext cx="191700" cy="0"/>
            </a:xfrm>
            <a:prstGeom prst="line">
              <a:avLst/>
            </a:prstGeom>
            <a:ln w="222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57657" y="2636912"/>
              <a:ext cx="191700" cy="0"/>
            </a:xfrm>
            <a:prstGeom prst="line">
              <a:avLst/>
            </a:prstGeom>
            <a:ln w="222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4996418" y="1770022"/>
            <a:ext cx="769444" cy="18381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เมียนมา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26157" y="2599640"/>
            <a:ext cx="615655" cy="18381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LNG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057807" y="2805558"/>
            <a:ext cx="6316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0" name="Picture 4" descr="D:\7. Infographic EPPO\Picture icon\Color Icon\Myanma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50" y="1801929"/>
            <a:ext cx="353650" cy="3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D:\7. Infographic EPPO\Picture icon\Color Icon\4720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2367"/>
          <a:stretch/>
        </p:blipFill>
        <p:spPr bwMode="auto">
          <a:xfrm flipH="1">
            <a:off x="4511880" y="2620684"/>
            <a:ext cx="539247" cy="3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2407683" y="2471714"/>
            <a:ext cx="1876285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487 </a:t>
            </a:r>
            <a:r>
              <a:rPr lang="en-US" sz="105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MMSCFD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30787" y="2011091"/>
            <a:ext cx="77436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214" y="1616691"/>
            <a:ext cx="1168460" cy="276999"/>
            <a:chOff x="2872307" y="1616691"/>
            <a:chExt cx="1168460" cy="276999"/>
          </a:xfrm>
        </p:grpSpPr>
        <p:sp>
          <p:nvSpPr>
            <p:cNvPr id="136" name="Rounded Rectangle 135"/>
            <p:cNvSpPr/>
            <p:nvPr/>
          </p:nvSpPr>
          <p:spPr>
            <a:xfrm>
              <a:off x="2872307" y="1640747"/>
              <a:ext cx="1168460" cy="251042"/>
            </a:xfrm>
            <a:prstGeom prst="roundRect">
              <a:avLst>
                <a:gd name="adj" fmla="val 50000"/>
              </a:avLst>
            </a:prstGeom>
            <a:solidFill>
              <a:srgbClr val="963264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54185" y="1616691"/>
              <a:ext cx="949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นำเข้า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5536" y="2463032"/>
            <a:ext cx="1876285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692 </a:t>
            </a:r>
            <a:r>
              <a:rPr lang="en-US" sz="105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MMSCFD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18640" y="2002409"/>
            <a:ext cx="774364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1732" y="1617986"/>
            <a:ext cx="1386391" cy="276999"/>
            <a:chOff x="735748" y="1617986"/>
            <a:chExt cx="1386391" cy="276999"/>
          </a:xfrm>
        </p:grpSpPr>
        <p:sp>
          <p:nvSpPr>
            <p:cNvPr id="139" name="Rounded Rectangle 138"/>
            <p:cNvSpPr/>
            <p:nvPr/>
          </p:nvSpPr>
          <p:spPr>
            <a:xfrm>
              <a:off x="735748" y="1631222"/>
              <a:ext cx="1386391" cy="251042"/>
            </a:xfrm>
            <a:prstGeom prst="roundRect">
              <a:avLst>
                <a:gd name="adj" fmla="val 50000"/>
              </a:avLst>
            </a:prstGeom>
            <a:solidFill>
              <a:srgbClr val="963264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3373" y="1617986"/>
              <a:ext cx="130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ผลิตในประเทศ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5718828" y="1766822"/>
            <a:ext cx="920672" cy="476205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marL="171450" indent="-171450" algn="ctr">
              <a:buFont typeface="Symbol" pitchFamily="18" charset="2"/>
              <a:buChar char="·"/>
            </a:pPr>
            <a:r>
              <a:rPr lang="th-TH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ยาดานา 6</a:t>
            </a:r>
            <a:r>
              <a:rPr lang="en-US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 </a:t>
            </a:r>
            <a:endParaRPr lang="th-TH" sz="1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Symbol" pitchFamily="18" charset="2"/>
              <a:buChar char="·"/>
            </a:pPr>
            <a:r>
              <a:rPr lang="th-TH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เยตากุน </a:t>
            </a:r>
            <a:r>
              <a:rPr lang="th-TH" sz="9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9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 </a:t>
            </a:r>
            <a:endParaRPr lang="th-TH" sz="1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Symbol" pitchFamily="18" charset="2"/>
              <a:buChar char="·"/>
            </a:pPr>
            <a:r>
              <a:rPr lang="th-TH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ซอติก้า</a:t>
            </a:r>
            <a:r>
              <a:rPr lang="en-US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en-US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27485" y="4089705"/>
            <a:ext cx="3067735" cy="480523"/>
            <a:chOff x="-119153" y="4221088"/>
            <a:chExt cx="3067735" cy="480523"/>
          </a:xfrm>
        </p:grpSpPr>
        <p:sp>
          <p:nvSpPr>
            <p:cNvPr id="154" name="Rounded Rectangle 153"/>
            <p:cNvSpPr/>
            <p:nvPr/>
          </p:nvSpPr>
          <p:spPr>
            <a:xfrm>
              <a:off x="395536" y="4262853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119153" y="4221088"/>
              <a:ext cx="434263" cy="480523"/>
              <a:chOff x="3052378" y="4221088"/>
              <a:chExt cx="434263" cy="480523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3052378" y="4262853"/>
                <a:ext cx="434263" cy="361528"/>
              </a:xfrm>
              <a:prstGeom prst="roundRect">
                <a:avLst>
                  <a:gd name="adj" fmla="val 4354"/>
                </a:avLst>
              </a:prstGeom>
              <a:solidFill>
                <a:srgbClr val="454027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318733" y="4221088"/>
                <a:ext cx="71663" cy="480523"/>
                <a:chOff x="4995767" y="3928812"/>
                <a:chExt cx="71663" cy="707201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995767" y="3928812"/>
                  <a:ext cx="0" cy="70295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067430" y="3933056"/>
                  <a:ext cx="0" cy="70295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" name="Text Box 3"/>
            <p:cNvSpPr txBox="1">
              <a:spLocks noChangeArrowheads="1"/>
            </p:cNvSpPr>
            <p:nvPr/>
          </p:nvSpPr>
          <p:spPr bwMode="auto">
            <a:xfrm>
              <a:off x="502418" y="4267626"/>
              <a:ext cx="2406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การใช้ก๊าซธรรมชาติ</a:t>
              </a: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1979712" y="4087841"/>
            <a:ext cx="1918967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3,588 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MMSCFD</a:t>
            </a:r>
            <a:endParaRPr lang="th-TH" sz="1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917026" y="4562335"/>
            <a:ext cx="139418" cy="2218269"/>
            <a:chOff x="3483877" y="4562335"/>
            <a:chExt cx="139418" cy="2218269"/>
          </a:xfrm>
        </p:grpSpPr>
        <p:sp>
          <p:nvSpPr>
            <p:cNvPr id="190" name="Rectangle 189"/>
            <p:cNvSpPr/>
            <p:nvPr/>
          </p:nvSpPr>
          <p:spPr>
            <a:xfrm rot="5400000">
              <a:off x="3370188" y="4853637"/>
              <a:ext cx="363638" cy="13625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90"/>
            <p:cNvSpPr/>
            <p:nvPr/>
          </p:nvSpPr>
          <p:spPr>
            <a:xfrm rot="5400000">
              <a:off x="3371770" y="5365646"/>
              <a:ext cx="363634" cy="136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/>
            <p:cNvSpPr/>
            <p:nvPr/>
          </p:nvSpPr>
          <p:spPr>
            <a:xfrm rot="5400000">
              <a:off x="3371770" y="5898017"/>
              <a:ext cx="363634" cy="1362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/>
            <p:cNvSpPr/>
            <p:nvPr/>
          </p:nvSpPr>
          <p:spPr>
            <a:xfrm rot="5400000">
              <a:off x="3373349" y="6459168"/>
              <a:ext cx="363634" cy="136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3570174" y="4562335"/>
              <a:ext cx="3158" cy="2199476"/>
            </a:xfrm>
            <a:prstGeom prst="line">
              <a:avLst/>
            </a:prstGeom>
            <a:ln w="19050">
              <a:solidFill>
                <a:schemeClr val="bg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526000" y="4581128"/>
              <a:ext cx="3158" cy="2199476"/>
            </a:xfrm>
            <a:prstGeom prst="line">
              <a:avLst/>
            </a:prstGeom>
            <a:ln w="19050">
              <a:solidFill>
                <a:schemeClr val="bg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ounded Rectangle 160"/>
          <p:cNvSpPr/>
          <p:nvPr/>
        </p:nvSpPr>
        <p:spPr>
          <a:xfrm>
            <a:off x="273565" y="4793808"/>
            <a:ext cx="2567964" cy="1299488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19289" y="4851634"/>
            <a:ext cx="260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การใช้ก๊าซธรรมชาติลดลง</a:t>
            </a:r>
            <a:b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โดยเฉพาะการใช้ในโรงแยกก๊าซ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ลดลงถึงร้อยละ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21.4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และการใช้ในการผลิตไฟฟ้าลดลงร้อยละ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14.4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ในขณะที่การใช้ใน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ในภาคขนส่งเพิ่มขึ้นร้อยละ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9.0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352808" y="4683823"/>
            <a:ext cx="1611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1 ภาพ = </a:t>
            </a:r>
            <a:r>
              <a:rPr lang="en-US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00 </a:t>
            </a:r>
            <a:r>
              <a:rPr lang="en-US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MMSCFD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09877" y="4780202"/>
            <a:ext cx="352775" cy="19920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893355" y="5297951"/>
            <a:ext cx="875354" cy="19920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891493" y="5832547"/>
            <a:ext cx="860926" cy="19920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082865" y="6415578"/>
            <a:ext cx="679787" cy="183818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r"/>
            <a:r>
              <a:rPr lang="th-TH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168666" y="6396916"/>
            <a:ext cx="64807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6%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508104" y="5832534"/>
            <a:ext cx="618554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8%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292080" y="5285241"/>
            <a:ext cx="609847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23%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871737" y="4800039"/>
            <a:ext cx="533681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3%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2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6294456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13" y="6288603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48" y="6287632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1" y="6288603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16" y="6287632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6" descr="D:\7. Infographic EPPO\Picture icon\Color Icon\Icon-Bioma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64" y="5756097"/>
            <a:ext cx="423265" cy="4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6" descr="D:\7. Infographic EPPO\Picture icon\Color Icon\Icon-Biomas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2" b="8526"/>
          <a:stretch/>
        </p:blipFill>
        <p:spPr bwMode="auto">
          <a:xfrm>
            <a:off x="4826723" y="5760785"/>
            <a:ext cx="272191" cy="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Energy Graph_New\Infographic EPPO\Picture icon\Color Icon\Car-gree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8391" b="-16990"/>
          <a:stretch/>
        </p:blipFill>
        <p:spPr bwMode="auto">
          <a:xfrm>
            <a:off x="4283365" y="4716752"/>
            <a:ext cx="181669" cy="49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7. Infographic EPPO\Picture icon\Color Icon\Industry-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207" b="358"/>
          <a:stretch/>
        </p:blipFill>
        <p:spPr bwMode="auto">
          <a:xfrm>
            <a:off x="4779173" y="5218241"/>
            <a:ext cx="423265" cy="4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D:\7. Infographic EPPO\Picture icon\Color Icon\Industry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19" y="5216694"/>
            <a:ext cx="441431" cy="4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77452" y="6585110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95884" y="1486093"/>
            <a:ext cx="2376500" cy="985621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16964" y="1580599"/>
            <a:ext cx="23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การจัดหาก๊าซธรรมชาติเพิ่มขึ้นโดยหลักๆ เป็นการเพิ่มขึ้นจากการนำเข้า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LNG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เพิ่มขึ้นร้อยละ 34.0</a:t>
            </a:r>
            <a:endParaRPr lang="th-TH" sz="1200" b="1" spc="-3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-7036" y="3121652"/>
            <a:ext cx="9115540" cy="848998"/>
            <a:chOff x="14230" y="3140968"/>
            <a:chExt cx="9115540" cy="848998"/>
          </a:xfrm>
        </p:grpSpPr>
        <p:pic>
          <p:nvPicPr>
            <p:cNvPr id="105" name="Picture 2" descr="D:\7. Infographic EPPO\Picture icon\Monthly Report Info\EPPO 2016\banner EPPO_Artboard 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0" y="3140968"/>
              <a:ext cx="4303097" cy="81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D:\7. Infographic EPPO\Picture icon\Monthly Report Info\EPPO 2016\banner EPPO_Artboard 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26673" y="3179599"/>
              <a:ext cx="4303097" cy="81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D:\7. Infographic EPPO\Picture icon\Monthly Report Info\EPPO 2016\banner EPPO_Artboard 5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003"/>
            <a:stretch/>
          </p:blipFill>
          <p:spPr bwMode="auto">
            <a:xfrm>
              <a:off x="4289492" y="3159811"/>
              <a:ext cx="572963" cy="83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" name="TextBox 94"/>
          <p:cNvSpPr txBox="1"/>
          <p:nvPr/>
        </p:nvSpPr>
        <p:spPr>
          <a:xfrm>
            <a:off x="5004048" y="1999835"/>
            <a:ext cx="6316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923928" y="4087840"/>
            <a:ext cx="1965405" cy="383873"/>
            <a:chOff x="5430715" y="1088376"/>
            <a:chExt cx="1965405" cy="383873"/>
          </a:xfrm>
        </p:grpSpPr>
        <p:sp>
          <p:nvSpPr>
            <p:cNvPr id="117" name="TextBox 116"/>
            <p:cNvSpPr txBox="1"/>
            <p:nvPr/>
          </p:nvSpPr>
          <p:spPr>
            <a:xfrm>
              <a:off x="5977851" y="1088376"/>
              <a:ext cx="1418269" cy="38387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11.2%</a:t>
              </a:r>
              <a:endPara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Striped Right Arrow 117"/>
            <p:cNvSpPr/>
            <p:nvPr/>
          </p:nvSpPr>
          <p:spPr>
            <a:xfrm rot="16200000" flipH="1">
              <a:off x="5485664" y="1033427"/>
              <a:ext cx="365231" cy="475129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05418" y="1052736"/>
            <a:ext cx="1643491" cy="383873"/>
            <a:chOff x="5515464" y="1088376"/>
            <a:chExt cx="1643491" cy="383873"/>
          </a:xfrm>
        </p:grpSpPr>
        <p:sp>
          <p:nvSpPr>
            <p:cNvPr id="99" name="TextBox 98"/>
            <p:cNvSpPr txBox="1"/>
            <p:nvPr/>
          </p:nvSpPr>
          <p:spPr>
            <a:xfrm>
              <a:off x="6062601" y="1088376"/>
              <a:ext cx="1096354" cy="38387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2.5</a:t>
              </a:r>
              <a:r>
                <a:rPr lang="en-US" sz="24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Striped Right Arrow 113"/>
            <p:cNvSpPr/>
            <p:nvPr/>
          </p:nvSpPr>
          <p:spPr>
            <a:xfrm rot="5400000" flipH="1">
              <a:off x="5570413" y="1033427"/>
              <a:ext cx="365231" cy="475129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816738" y="586741"/>
            <a:ext cx="124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ม.ค. </a:t>
            </a:r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95825" y="2721676"/>
            <a:ext cx="1765191" cy="365231"/>
            <a:chOff x="5630929" y="1066050"/>
            <a:chExt cx="1765191" cy="365231"/>
          </a:xfrm>
        </p:grpSpPr>
        <p:sp>
          <p:nvSpPr>
            <p:cNvPr id="96" name="TextBox 95"/>
            <p:cNvSpPr txBox="1"/>
            <p:nvPr/>
          </p:nvSpPr>
          <p:spPr>
            <a:xfrm>
              <a:off x="5977851" y="1088376"/>
              <a:ext cx="1418269" cy="291540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1.2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Striped Right Arrow 109"/>
            <p:cNvSpPr/>
            <p:nvPr/>
          </p:nvSpPr>
          <p:spPr>
            <a:xfrm rot="16200000" flipH="1">
              <a:off x="5628296" y="1068683"/>
              <a:ext cx="365231" cy="359965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722898" y="2708920"/>
            <a:ext cx="1363295" cy="365231"/>
            <a:chOff x="5619028" y="1057973"/>
            <a:chExt cx="1334836" cy="365231"/>
          </a:xfrm>
        </p:grpSpPr>
        <p:sp>
          <p:nvSpPr>
            <p:cNvPr id="119" name="TextBox 118"/>
            <p:cNvSpPr txBox="1"/>
            <p:nvPr/>
          </p:nvSpPr>
          <p:spPr>
            <a:xfrm>
              <a:off x="6079668" y="1087483"/>
              <a:ext cx="874196" cy="301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b="1" dirty="0">
                  <a:solidFill>
                    <a:srgbClr val="00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10.0</a:t>
              </a:r>
              <a:r>
                <a:rPr lang="en-US" b="1" dirty="0">
                  <a:solidFill>
                    <a:srgbClr val="00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b="1" dirty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triped Right Arrow 119"/>
            <p:cNvSpPr/>
            <p:nvPr/>
          </p:nvSpPr>
          <p:spPr>
            <a:xfrm rot="5400000" flipH="1">
              <a:off x="5616395" y="1060606"/>
              <a:ext cx="365231" cy="359965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  <a:highlight>
                  <a:srgbClr val="FF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2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การจัดหาก๊าซธรรมชาติ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19629599"/>
              </p:ext>
            </p:extLst>
          </p:nvPr>
        </p:nvGraphicFramePr>
        <p:xfrm>
          <a:off x="416750" y="1451828"/>
          <a:ext cx="4515290" cy="418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33725" y="3238964"/>
            <a:ext cx="35594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(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MMSCFD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8648" y="1889763"/>
            <a:ext cx="15390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ผลิตในประเทศ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0687" y="4925275"/>
            <a:ext cx="17738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นำเข้าจากเมียนมา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9891" y="4043143"/>
            <a:ext cx="12233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8A3C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 </a:t>
            </a:r>
            <a:r>
              <a:rPr lang="en-US" sz="1300" b="1" dirty="0">
                <a:solidFill>
                  <a:srgbClr val="8A3C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  <a:endParaRPr lang="th-TH" sz="1300" b="1" dirty="0">
              <a:solidFill>
                <a:srgbClr val="8A3C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529" y="6348286"/>
            <a:ext cx="34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ตั้งแต่เดือนพฤษภาคม 2554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จากแหล่งซอติกา ตั้งแต่เดือนสิงหาคม 2557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460180603"/>
              </p:ext>
            </p:extLst>
          </p:nvPr>
        </p:nvGraphicFramePr>
        <p:xfrm>
          <a:off x="4835053" y="1450500"/>
          <a:ext cx="4298543" cy="40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240828202"/>
              </p:ext>
            </p:extLst>
          </p:nvPr>
        </p:nvGraphicFramePr>
        <p:xfrm>
          <a:off x="5327517" y="1921395"/>
          <a:ext cx="3570983" cy="328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09439" y="5464287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 4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178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MMSCFD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33435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1559" y="6045038"/>
            <a:ext cx="4176465" cy="555562"/>
            <a:chOff x="605786" y="6093296"/>
            <a:chExt cx="3606174" cy="555562"/>
          </a:xfrm>
        </p:grpSpPr>
        <p:sp>
          <p:nvSpPr>
            <p:cNvPr id="30" name="Rounded Rectangle 29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6182" y="6171192"/>
            <a:ext cx="394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การจัดหาก๊าซธรรมชาติ        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1995" y="1096557"/>
            <a:ext cx="3456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สัดส่วนการจัดหาก๊าซธรรมชาติ</a:t>
            </a:r>
          </a:p>
        </p:txBody>
      </p:sp>
      <p:pic>
        <p:nvPicPr>
          <p:cNvPr id="35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4939" r="26434"/>
          <a:stretch/>
        </p:blipFill>
        <p:spPr bwMode="auto">
          <a:xfrm>
            <a:off x="71011" y="5715537"/>
            <a:ext cx="1005171" cy="9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13009" y="6032321"/>
            <a:ext cx="199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Striped Right Arrow 32"/>
          <p:cNvSpPr/>
          <p:nvPr/>
        </p:nvSpPr>
        <p:spPr>
          <a:xfrm rot="16200000">
            <a:off x="3503961" y="6150462"/>
            <a:ext cx="298811" cy="348450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037915" y="5063775"/>
            <a:ext cx="975123" cy="30777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</a:t>
            </a:r>
            <a:r>
              <a:rPr lang="en-US" sz="9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.2</a:t>
            </a:r>
            <a:r>
              <a:rPr lang="en-US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A8D9DD-5340-41A1-A9C1-09028D1E3C4B}"/>
              </a:ext>
            </a:extLst>
          </p:cNvPr>
          <p:cNvSpPr txBox="1"/>
          <p:nvPr/>
        </p:nvSpPr>
        <p:spPr>
          <a:xfrm>
            <a:off x="5509854" y="1643049"/>
            <a:ext cx="975123" cy="230832"/>
          </a:xfrm>
          <a:prstGeom prst="rect">
            <a:avLst/>
          </a:prstGeom>
          <a:noFill/>
          <a:ln>
            <a:solidFill>
              <a:srgbClr val="00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 panose="05040102010807070707" pitchFamily="18" charset="2"/>
              </a:rPr>
              <a:t> </a:t>
            </a:r>
            <a:r>
              <a:rPr lang="en-US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10.0</a:t>
            </a:r>
            <a:r>
              <a:rPr lang="en-US" sz="9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FD4B05-83D4-45E8-81B9-7C330A5C01F5}"/>
              </a:ext>
            </a:extLst>
          </p:cNvPr>
          <p:cNvSpPr txBox="1"/>
          <p:nvPr/>
        </p:nvSpPr>
        <p:spPr>
          <a:xfrm>
            <a:off x="7816738" y="476672"/>
            <a:ext cx="124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*ม.ค. 2566</a:t>
            </a:r>
          </a:p>
        </p:txBody>
      </p:sp>
    </p:spTree>
    <p:extLst>
      <p:ext uri="{BB962C8B-B14F-4D97-AF65-F5344CB8AC3E}">
        <p14:creationId xmlns:p14="http://schemas.microsoft.com/office/powerpoint/2010/main" val="793207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62324940"/>
              </p:ext>
            </p:extLst>
          </p:nvPr>
        </p:nvGraphicFramePr>
        <p:xfrm>
          <a:off x="444606" y="1589715"/>
          <a:ext cx="4863069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2556" y="4480202"/>
            <a:ext cx="13435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5B5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3545" y="4710839"/>
            <a:ext cx="11167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</a:t>
            </a:r>
            <a:endParaRPr lang="th-TH" sz="13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0976" y="3689481"/>
            <a:ext cx="1369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โรงแยกก๊าซ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5916" y="1768460"/>
            <a:ext cx="11167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06288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การใช้ก๊าซธรรมชาติรายสาขา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49505" y="3332842"/>
            <a:ext cx="351571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(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MMSCFD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5062" y="580526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3,588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MMSCFD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7567" y="1203343"/>
            <a:ext cx="38179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</a:t>
            </a:r>
          </a:p>
          <a:p>
            <a:pPr algn="ctr"/>
            <a:r>
              <a:rPr lang="th-TH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การใช้ก๊าซธรรมชาติรายสาขา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522" y="6045038"/>
            <a:ext cx="4131510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59142" y="6171192"/>
            <a:ext cx="360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การใช้ก๊าซธรรมชาติ        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11.2%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6161" y="5877272"/>
            <a:ext cx="880639" cy="946693"/>
            <a:chOff x="336161" y="5877272"/>
            <a:chExt cx="880639" cy="946693"/>
          </a:xfrm>
        </p:grpSpPr>
        <p:pic>
          <p:nvPicPr>
            <p:cNvPr id="3075" name="Picture 3" descr="D:\7. Infographic EPPO\Picture icon\Color Icon\industr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99" r="2935" b="16263"/>
            <a:stretch/>
          </p:blipFill>
          <p:spPr bwMode="auto">
            <a:xfrm flipH="1">
              <a:off x="606202" y="5905720"/>
              <a:ext cx="610598" cy="44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D:\7. Infographic EPPO\Picture icon\Color Icon\fire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1" y="5877272"/>
              <a:ext cx="368753" cy="50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User\Desktop\Energy Graph_Edit Pattern\Infographic\Color Icon\tru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99" y="6116040"/>
              <a:ext cx="705586" cy="70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triped Right Arrow 32"/>
          <p:cNvSpPr/>
          <p:nvPr/>
        </p:nvSpPr>
        <p:spPr>
          <a:xfrm rot="5400000">
            <a:off x="3431570" y="6140486"/>
            <a:ext cx="298811" cy="34845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34088188"/>
              </p:ext>
            </p:extLst>
          </p:nvPr>
        </p:nvGraphicFramePr>
        <p:xfrm>
          <a:off x="5044001" y="1967138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91190" y="3689481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8A0CC79-0348-4589-8225-FC39743320D8}"/>
              </a:ext>
            </a:extLst>
          </p:cNvPr>
          <p:cNvSpPr txBox="1"/>
          <p:nvPr/>
        </p:nvSpPr>
        <p:spPr>
          <a:xfrm>
            <a:off x="7816738" y="476672"/>
            <a:ext cx="1245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ม.ค. 2566</a:t>
            </a:r>
          </a:p>
        </p:txBody>
      </p:sp>
    </p:spTree>
    <p:extLst>
      <p:ext uri="{BB962C8B-B14F-4D97-AF65-F5344CB8AC3E}">
        <p14:creationId xmlns:p14="http://schemas.microsoft.com/office/powerpoint/2010/main" val="1315771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317968676"/>
              </p:ext>
            </p:extLst>
          </p:nvPr>
        </p:nvGraphicFramePr>
        <p:xfrm>
          <a:off x="4663380" y="1844824"/>
          <a:ext cx="45463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</a:t>
            </a:r>
            <a:r>
              <a:rPr lang="en-US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endParaRPr lang="th-TH" alt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75894227"/>
              </p:ext>
            </p:extLst>
          </p:nvPr>
        </p:nvGraphicFramePr>
        <p:xfrm>
          <a:off x="46460" y="1808820"/>
          <a:ext cx="45463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13700" y="402069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2565</a:t>
            </a:r>
            <a:endParaRPr lang="th-TH" sz="1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06" y="4153515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</a:t>
            </a:r>
            <a:endParaRPr lang="th-TH" sz="9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0204" y="300006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th-TH" sz="1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3708" y="36359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1200" b="1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7426" y="449476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98379" y="6452573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28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2865" y="5824889"/>
            <a:ext cx="7909615" cy="868100"/>
            <a:chOff x="858610" y="6063213"/>
            <a:chExt cx="7253658" cy="678155"/>
          </a:xfrm>
        </p:grpSpPr>
        <p:sp>
          <p:nvSpPr>
            <p:cNvPr id="37" name="Rounded Rectangle 36"/>
            <p:cNvSpPr/>
            <p:nvPr/>
          </p:nvSpPr>
          <p:spPr>
            <a:xfrm>
              <a:off x="858610" y="6063213"/>
              <a:ext cx="7253658" cy="678155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28340" y="6143355"/>
              <a:ext cx="7104588" cy="544092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22042" y="6085513"/>
            <a:ext cx="7556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เดือนมกราคม ปี 25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 </a:t>
            </a:r>
            <a:r>
              <a:rPr lang="th-TH" sz="11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ปรับตัว เพิ่มขึ้นร้อยละ 9.0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เนื่องจากผู้ใช้รถยนต์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บางส่วนเปลี่ยนกลับไปใช้น้ำมันในช่วงก่อนหน้านี้ หันกลับมาใช้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เนื่องจากผลกระทบจากราคาขายปลีกน้ำมันมีการปรับตัวเพิ่มขึ้น</a:t>
            </a:r>
          </a:p>
        </p:txBody>
      </p:sp>
      <p:pic>
        <p:nvPicPr>
          <p:cNvPr id="2050" name="Picture 2" descr="C:\Users\User\Desktop\Energy Graph_Edit Pattern\Infographic\Color Icon\tru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3268"/>
            <a:ext cx="1086681" cy="10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38201" y="1283618"/>
            <a:ext cx="2081671" cy="457644"/>
            <a:chOff x="1338201" y="1283618"/>
            <a:chExt cx="2081671" cy="457644"/>
          </a:xfrm>
        </p:grpSpPr>
        <p:sp>
          <p:nvSpPr>
            <p:cNvPr id="42" name="Rounded Rectangle 41"/>
            <p:cNvSpPr/>
            <p:nvPr/>
          </p:nvSpPr>
          <p:spPr>
            <a:xfrm>
              <a:off x="1338201" y="1283618"/>
              <a:ext cx="2081671" cy="457644"/>
            </a:xfrm>
            <a:prstGeom prst="roundRect">
              <a:avLst>
                <a:gd name="adj" fmla="val 32270"/>
              </a:avLst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89394" y="1332216"/>
              <a:ext cx="1954652" cy="358178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0377" y="1341536"/>
              <a:ext cx="18181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หน่วย </a:t>
              </a:r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MMSCFD</a:t>
              </a:r>
              <a:endParaRPr lang="th-TH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09196" y="1287810"/>
            <a:ext cx="2081671" cy="457644"/>
            <a:chOff x="6009196" y="1287810"/>
            <a:chExt cx="2081671" cy="457644"/>
          </a:xfrm>
        </p:grpSpPr>
        <p:sp>
          <p:nvSpPr>
            <p:cNvPr id="53" name="Rounded Rectangle 52"/>
            <p:cNvSpPr/>
            <p:nvPr/>
          </p:nvSpPr>
          <p:spPr>
            <a:xfrm>
              <a:off x="6009196" y="1287810"/>
              <a:ext cx="2081671" cy="457644"/>
            </a:xfrm>
            <a:prstGeom prst="roundRect">
              <a:avLst>
                <a:gd name="adj" fmla="val 32270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069914" y="1336408"/>
              <a:ext cx="1954652" cy="358178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18659" y="1345728"/>
              <a:ext cx="16388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หน่วย </a:t>
              </a:r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th-TH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ตัน</a:t>
              </a:r>
              <a:r>
                <a:rPr lang="en-US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th-TH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189836" y="410717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2565</a:t>
            </a:r>
            <a:endParaRPr lang="th-TH" sz="12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13412" y="364998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82906" y="274622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12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7648" y="414582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</a:t>
            </a:r>
            <a:endParaRPr lang="th-TH" sz="10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51332" y="456522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84034" y="3574113"/>
            <a:ext cx="1006097" cy="276999"/>
            <a:chOff x="1735009" y="5008585"/>
            <a:chExt cx="1350851" cy="276999"/>
          </a:xfrm>
        </p:grpSpPr>
        <p:sp>
          <p:nvSpPr>
            <p:cNvPr id="59" name="Rounded Rectangle 58"/>
            <p:cNvSpPr/>
            <p:nvPr/>
          </p:nvSpPr>
          <p:spPr>
            <a:xfrm>
              <a:off x="1775121" y="5008585"/>
              <a:ext cx="1310739" cy="276999"/>
            </a:xfrm>
            <a:prstGeom prst="roundRect">
              <a:avLst>
                <a:gd name="adj" fmla="val 50000"/>
              </a:avLst>
            </a:prstGeom>
            <a:solidFill>
              <a:srgbClr val="000099">
                <a:alpha val="57000"/>
              </a:srgbClr>
            </a:solidFill>
            <a:ln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35009" y="5032214"/>
              <a:ext cx="1219063" cy="2154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125 </a:t>
              </a:r>
              <a:r>
                <a:rPr lang="en-US" sz="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MMSCFD</a:t>
              </a:r>
              <a:endParaRPr lang="th-TH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68399" y="3478641"/>
            <a:ext cx="1194641" cy="287364"/>
            <a:chOff x="7475342" y="4716871"/>
            <a:chExt cx="1461785" cy="165763"/>
          </a:xfrm>
        </p:grpSpPr>
        <p:sp>
          <p:nvSpPr>
            <p:cNvPr id="63" name="Rounded Rectangle 62"/>
            <p:cNvSpPr/>
            <p:nvPr/>
          </p:nvSpPr>
          <p:spPr>
            <a:xfrm>
              <a:off x="7486255" y="4716871"/>
              <a:ext cx="1310737" cy="165763"/>
            </a:xfrm>
            <a:prstGeom prst="roundRect">
              <a:avLst>
                <a:gd name="adj" fmla="val 50000"/>
              </a:avLst>
            </a:prstGeom>
            <a:solidFill>
              <a:srgbClr val="000099">
                <a:alpha val="57000"/>
              </a:srgbClr>
            </a:solidFill>
            <a:ln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75342" y="4735100"/>
              <a:ext cx="1461785" cy="1420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3,477 ตัน</a:t>
              </a:r>
              <a:r>
                <a:rPr lang="en-US" sz="1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th-TH" sz="1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84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ถ่านหิน/ลิกไนต์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F6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F6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D:\1. EPPO\3. Energy Graph\Energy Graph_ปรับรูปแบบใหม่\Chapter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1" r="6468" b="27663"/>
          <a:stretch/>
        </p:blipFill>
        <p:spPr bwMode="auto">
          <a:xfrm>
            <a:off x="-27296" y="3238500"/>
            <a:ext cx="917129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4" name="Rectangle 3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rot="16200000">
            <a:off x="-1671029" y="3442967"/>
            <a:ext cx="4128781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470" y="6309320"/>
            <a:ext cx="4831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1.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 (สุทธิ) หมายถึง การนำเข้าที่หักลบการส่งออกแล้ว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2.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การนำเข้า/การใช้ ไม่รวมพลังงานทดแทน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231625780"/>
              </p:ext>
            </p:extLst>
          </p:nvPr>
        </p:nvGraphicFramePr>
        <p:xfrm>
          <a:off x="669566" y="1431865"/>
          <a:ext cx="8222914" cy="457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21096" y="44624"/>
            <a:ext cx="8915400" cy="64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การผลิต การนำเข้าพลังงานเชิงพาณิชย์ขั้นต้น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23653" y="959724"/>
            <a:ext cx="1902975" cy="600393"/>
            <a:chOff x="1132349" y="1019099"/>
            <a:chExt cx="1902975" cy="600393"/>
          </a:xfrm>
        </p:grpSpPr>
        <p:sp>
          <p:nvSpPr>
            <p:cNvPr id="30" name="TextBox 29"/>
            <p:cNvSpPr txBox="1"/>
            <p:nvPr/>
          </p:nvSpPr>
          <p:spPr>
            <a:xfrm>
              <a:off x="2133764" y="1216423"/>
              <a:ext cx="901560" cy="31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srgbClr val="8A6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56246" y="1282914"/>
              <a:ext cx="206218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19672" y="1160090"/>
              <a:ext cx="1368152" cy="399672"/>
            </a:xfrm>
            <a:prstGeom prst="rect">
              <a:avLst/>
            </a:prstGeom>
            <a:noFill/>
            <a:ln w="22225">
              <a:solidFill>
                <a:srgbClr val="8A6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132349" y="1019099"/>
              <a:ext cx="712022" cy="600393"/>
              <a:chOff x="331586" y="2157128"/>
              <a:chExt cx="1102696" cy="1016569"/>
            </a:xfrm>
          </p:grpSpPr>
          <p:pic>
            <p:nvPicPr>
              <p:cNvPr id="40" name="Picture 6" descr="D:\7. Infographic EPPO\Picture icon\Color Icon\Grid-Scale-Icon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C"/>
                  </a:clrFrom>
                  <a:clrTo>
                    <a:srgbClr val="FF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15" t="8504" r="10720" b="4973"/>
              <a:stretch/>
            </p:blipFill>
            <p:spPr bwMode="auto">
              <a:xfrm>
                <a:off x="844999" y="2157128"/>
                <a:ext cx="589283" cy="877729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1" name="Picture 3" descr="D:\7. Infographic EPPO\Picture icon\Color Icon\Building (7)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586" y="2337385"/>
                <a:ext cx="766449" cy="836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3862160" y="983474"/>
            <a:ext cx="4189216" cy="541039"/>
            <a:chOff x="3275856" y="1042849"/>
            <a:chExt cx="4189216" cy="541039"/>
          </a:xfrm>
        </p:grpSpPr>
        <p:sp>
          <p:nvSpPr>
            <p:cNvPr id="26" name="TextBox 25"/>
            <p:cNvSpPr txBox="1"/>
            <p:nvPr/>
          </p:nvSpPr>
          <p:spPr>
            <a:xfrm>
              <a:off x="4034377" y="1201033"/>
              <a:ext cx="968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schemeClr val="accent3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การผลิต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04370" y="1287849"/>
              <a:ext cx="206218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780" y="1216423"/>
              <a:ext cx="157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การนำเข้า (สุทธิ)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90260" y="1282914"/>
              <a:ext cx="206218" cy="144016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63887" y="1165688"/>
              <a:ext cx="3901185" cy="399672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2" name="Picture 4" descr="D:\7. Infographic EPPO\Picture icon\Color Icon\Petroleum_Refiner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042849"/>
              <a:ext cx="522121" cy="54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 descr="D:\7. Infographic EPPO\Picture icon\Color Icon\steam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40431" y="1086656"/>
              <a:ext cx="478704" cy="47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79512" y="6192204"/>
            <a:ext cx="3102118" cy="456654"/>
            <a:chOff x="173738" y="6192204"/>
            <a:chExt cx="3102118" cy="456654"/>
          </a:xfrm>
        </p:grpSpPr>
        <p:sp>
          <p:nvSpPr>
            <p:cNvPr id="51" name="Rounded Rectangle 50"/>
            <p:cNvSpPr/>
            <p:nvPr/>
          </p:nvSpPr>
          <p:spPr>
            <a:xfrm>
              <a:off x="173738" y="6192204"/>
              <a:ext cx="3102118" cy="456654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18483" y="6229309"/>
              <a:ext cx="3003746" cy="373597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24510" y="6251254"/>
            <a:ext cx="270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  79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107">
            <a:extLst>
              <a:ext uri="{FF2B5EF4-FFF2-40B4-BE49-F238E27FC236}">
                <a16:creationId xmlns:a16="http://schemas.microsoft.com/office/drawing/2014/main" xmlns="" id="{918C55E4-DEDE-4749-B920-3114AC6BD7A9}"/>
              </a:ext>
            </a:extLst>
          </p:cNvPr>
          <p:cNvSpPr txBox="1"/>
          <p:nvPr/>
        </p:nvSpPr>
        <p:spPr>
          <a:xfrm>
            <a:off x="6162743" y="1578874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ม.ค. 2566</a:t>
            </a:r>
          </a:p>
        </p:txBody>
      </p:sp>
    </p:spTree>
    <p:extLst>
      <p:ext uri="{BB962C8B-B14F-4D97-AF65-F5344CB8AC3E}">
        <p14:creationId xmlns:p14="http://schemas.microsoft.com/office/powerpoint/2010/main" val="98400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5887" y="-9367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</a:t>
            </a:r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52190" y="1556792"/>
            <a:ext cx="2317047" cy="691096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5089" y="1556792"/>
            <a:ext cx="230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การจัดหาถ่านหิน/ลิกไนต์เพิ่มขึ้น จากการนำเข้าถ่านหินที่เพิ่มขึ้น**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750" y="1008453"/>
            <a:ext cx="3235122" cy="480523"/>
            <a:chOff x="184750" y="1008453"/>
            <a:chExt cx="3235122" cy="480523"/>
          </a:xfrm>
        </p:grpSpPr>
        <p:sp>
          <p:nvSpPr>
            <p:cNvPr id="49" name="Rounded Rectangle 48"/>
            <p:cNvSpPr/>
            <p:nvPr/>
          </p:nvSpPr>
          <p:spPr>
            <a:xfrm>
              <a:off x="184750" y="1050218"/>
              <a:ext cx="2694531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985609" y="1050218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072877" y="1008453"/>
              <a:ext cx="71663" cy="480523"/>
              <a:chOff x="4995767" y="3928812"/>
              <a:chExt cx="71663" cy="7072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 Box 3"/>
            <p:cNvSpPr txBox="1">
              <a:spLocks noChangeArrowheads="1"/>
            </p:cNvSpPr>
            <p:nvPr/>
          </p:nvSpPr>
          <p:spPr bwMode="auto">
            <a:xfrm>
              <a:off x="291633" y="1054991"/>
              <a:ext cx="2514459" cy="3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การจัดหาถ่านหิน</a:t>
              </a:r>
              <a:r>
                <a:rPr lang="en-US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/</a:t>
              </a:r>
              <a:r>
                <a:rPr lang="th-TH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ลิกไนต์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680608" y="1038488"/>
            <a:ext cx="1918967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3,229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96422" y="1616691"/>
            <a:ext cx="1168460" cy="778273"/>
            <a:chOff x="2872307" y="1616691"/>
            <a:chExt cx="1168460" cy="778273"/>
          </a:xfrm>
        </p:grpSpPr>
        <p:sp>
          <p:nvSpPr>
            <p:cNvPr id="87" name="TextBox 86"/>
            <p:cNvSpPr txBox="1"/>
            <p:nvPr/>
          </p:nvSpPr>
          <p:spPr>
            <a:xfrm>
              <a:off x="3078880" y="2011091"/>
              <a:ext cx="774364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2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65</a:t>
              </a:r>
              <a:r>
                <a:rPr lang="en-US" sz="2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72307" y="1616691"/>
              <a:ext cx="1168460" cy="276999"/>
              <a:chOff x="2872307" y="1616691"/>
              <a:chExt cx="1168460" cy="276999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2872307" y="1640747"/>
                <a:ext cx="1168460" cy="251042"/>
              </a:xfrm>
              <a:prstGeom prst="roundRect">
                <a:avLst>
                  <a:gd name="adj" fmla="val 50000"/>
                </a:avLst>
              </a:prstGeom>
              <a:solidFill>
                <a:srgbClr val="963264"/>
              </a:solidFill>
              <a:ln w="635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54185" y="1616691"/>
                <a:ext cx="10707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นำเข้า(สุทธิ)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54437" y="1617986"/>
            <a:ext cx="1876285" cy="1508021"/>
            <a:chOff x="539552" y="1617986"/>
            <a:chExt cx="1876285" cy="1508021"/>
          </a:xfrm>
        </p:grpSpPr>
        <p:sp>
          <p:nvSpPr>
            <p:cNvPr id="88" name="TextBox 87"/>
            <p:cNvSpPr txBox="1"/>
            <p:nvPr/>
          </p:nvSpPr>
          <p:spPr>
            <a:xfrm>
              <a:off x="539552" y="2463032"/>
              <a:ext cx="1876285" cy="229984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1,116 </a:t>
              </a:r>
              <a:r>
                <a:rPr lang="th-TH" sz="105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พันตัน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62656" y="2002409"/>
              <a:ext cx="774364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2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</a:t>
              </a:r>
              <a:r>
                <a:rPr lang="en-US" sz="2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86856" y="2834467"/>
              <a:ext cx="658948" cy="291540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3.1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5748" y="1617986"/>
              <a:ext cx="1386391" cy="276999"/>
              <a:chOff x="735748" y="1617986"/>
              <a:chExt cx="1386391" cy="276999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735748" y="1631222"/>
                <a:ext cx="1386391" cy="251042"/>
              </a:xfrm>
              <a:prstGeom prst="roundRect">
                <a:avLst>
                  <a:gd name="adj" fmla="val 50000"/>
                </a:avLst>
              </a:prstGeom>
              <a:solidFill>
                <a:srgbClr val="963264"/>
              </a:solidFill>
              <a:ln w="63500" cmpd="thickThin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783373" y="1617986"/>
                <a:ext cx="13064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ผลิตในประเทศ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625653" y="4171268"/>
            <a:ext cx="3239531" cy="480523"/>
            <a:chOff x="-1589624" y="4028597"/>
            <a:chExt cx="3239531" cy="480523"/>
          </a:xfrm>
        </p:grpSpPr>
        <p:sp>
          <p:nvSpPr>
            <p:cNvPr id="117" name="Rounded Rectangle 116"/>
            <p:cNvSpPr/>
            <p:nvPr/>
          </p:nvSpPr>
          <p:spPr>
            <a:xfrm>
              <a:off x="-1044624" y="4070362"/>
              <a:ext cx="2694531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1589624" y="407036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-1342274" y="4028597"/>
              <a:ext cx="71663" cy="480523"/>
              <a:chOff x="4995767" y="3928812"/>
              <a:chExt cx="71663" cy="707201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 Box 3"/>
            <p:cNvSpPr txBox="1">
              <a:spLocks noChangeArrowheads="1"/>
            </p:cNvSpPr>
            <p:nvPr/>
          </p:nvSpPr>
          <p:spPr bwMode="auto">
            <a:xfrm>
              <a:off x="-937741" y="4075135"/>
              <a:ext cx="2514459" cy="3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การใช้ถ่านหิน</a:t>
              </a:r>
              <a:r>
                <a:rPr lang="en-US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/</a:t>
              </a:r>
              <a:r>
                <a:rPr lang="th-TH" altLang="th-TH" sz="155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ลิกไนต์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907704" y="4201303"/>
            <a:ext cx="1918967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261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83637" y="5048661"/>
            <a:ext cx="2300131" cy="1508582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4504" y="5365665"/>
            <a:ext cx="2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การใช้ถ่านหิน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ลิกไนต์ลดลง โดยเป็นการลดลงจากการใช้ในภาคอุตสาหกรรมลดลง ร้อยละ 17.7 ในขณะที่การใช้ในการผลิตไฟฟ้าเพิ่มขึ้นร้อยละ 6.5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52808" y="4683823"/>
            <a:ext cx="1611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ภาพ = 2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r>
              <a:rPr lang="th-TH" sz="10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555776" y="5328678"/>
            <a:ext cx="875354" cy="199207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664150" y="6083685"/>
            <a:ext cx="761426" cy="18381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41833" y="6100733"/>
            <a:ext cx="841358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473456" y="5242397"/>
            <a:ext cx="848330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7" name="Picture 5" descr="D:\7. Infographic EPPO\Picture icon\Color Icon\Energy_saving_icon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64" y="6026000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Energy Graph_New\Infographic EPPO\Picture icon\Monthly Report Info\EPPO 2016\6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1714" y="2774974"/>
            <a:ext cx="1938444" cy="10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Energy Graph_New\Infographic EPPO\Picture icon\Monthly Report Info\EPPO 2016\7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31" y="2926508"/>
            <a:ext cx="1792073" cy="8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Energy Graph_New\Infographic EPPO\Picture icon\Monthly Report Info\EPPO 2016\8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6" y="4581128"/>
            <a:ext cx="1230502" cy="5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63888" y="4647399"/>
            <a:ext cx="154202" cy="2218269"/>
            <a:chOff x="3674047" y="4562335"/>
            <a:chExt cx="154202" cy="2218269"/>
          </a:xfrm>
        </p:grpSpPr>
        <p:sp>
          <p:nvSpPr>
            <p:cNvPr id="221" name="Rectangle 220"/>
            <p:cNvSpPr/>
            <p:nvPr/>
          </p:nvSpPr>
          <p:spPr>
            <a:xfrm rot="5400000">
              <a:off x="3526976" y="5217538"/>
              <a:ext cx="446765" cy="1526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rot="5400000">
              <a:off x="3528556" y="6013221"/>
              <a:ext cx="446764" cy="1526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3758764" y="4562335"/>
              <a:ext cx="3158" cy="2199476"/>
            </a:xfrm>
            <a:prstGeom prst="line">
              <a:avLst/>
            </a:prstGeom>
            <a:ln w="19050">
              <a:solidFill>
                <a:schemeClr val="bg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714590" y="4581128"/>
              <a:ext cx="3158" cy="2199476"/>
            </a:xfrm>
            <a:prstGeom prst="line">
              <a:avLst/>
            </a:prstGeom>
            <a:ln w="19050">
              <a:solidFill>
                <a:schemeClr val="bg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4291639" y="5182080"/>
            <a:ext cx="424377" cy="407160"/>
            <a:chOff x="7257716" y="5115961"/>
            <a:chExt cx="529291" cy="507817"/>
          </a:xfrm>
        </p:grpSpPr>
        <p:sp>
          <p:nvSpPr>
            <p:cNvPr id="267" name="Oval 266"/>
            <p:cNvSpPr/>
            <p:nvPr/>
          </p:nvSpPr>
          <p:spPr>
            <a:xfrm>
              <a:off x="7257716" y="5115961"/>
              <a:ext cx="529291" cy="50781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7335786" y="5199025"/>
              <a:ext cx="364252" cy="314521"/>
              <a:chOff x="7335786" y="5199025"/>
              <a:chExt cx="364252" cy="314521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7335787" y="5333091"/>
                <a:ext cx="332557" cy="178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Trapezoid 269"/>
              <p:cNvSpPr/>
              <p:nvPr/>
            </p:nvSpPr>
            <p:spPr>
              <a:xfrm>
                <a:off x="7549934" y="5199025"/>
                <a:ext cx="150104" cy="314521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7335786" y="5289555"/>
                <a:ext cx="217722" cy="47555"/>
                <a:chOff x="7335786" y="5286576"/>
                <a:chExt cx="217722" cy="47555"/>
              </a:xfrm>
            </p:grpSpPr>
            <p:sp>
              <p:nvSpPr>
                <p:cNvPr id="280" name="Right Triangle 279"/>
                <p:cNvSpPr/>
                <p:nvPr/>
              </p:nvSpPr>
              <p:spPr>
                <a:xfrm flipH="1">
                  <a:off x="7335786" y="5288412"/>
                  <a:ext cx="116534" cy="45719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1" name="Right Triangle 280"/>
                <p:cNvSpPr/>
                <p:nvPr/>
              </p:nvSpPr>
              <p:spPr>
                <a:xfrm flipH="1">
                  <a:off x="7436974" y="5286576"/>
                  <a:ext cx="116534" cy="45719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>
                <a:off x="7365680" y="5354926"/>
                <a:ext cx="186968" cy="47757"/>
                <a:chOff x="7390395" y="5354926"/>
                <a:chExt cx="186968" cy="47757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>
                  <a:off x="7390395" y="5356964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7463294" y="5356078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7531644" y="5354926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7365680" y="5437908"/>
                <a:ext cx="186968" cy="47757"/>
                <a:chOff x="7390395" y="5354926"/>
                <a:chExt cx="186968" cy="47757"/>
              </a:xfrm>
            </p:grpSpPr>
            <p:sp>
              <p:nvSpPr>
                <p:cNvPr id="274" name="Rectangle 273"/>
                <p:cNvSpPr/>
                <p:nvPr/>
              </p:nvSpPr>
              <p:spPr>
                <a:xfrm>
                  <a:off x="7390395" y="5356964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7463294" y="5356078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7531644" y="5354926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82" name="Group 281"/>
          <p:cNvGrpSpPr/>
          <p:nvPr/>
        </p:nvGrpSpPr>
        <p:grpSpPr>
          <a:xfrm>
            <a:off x="4795695" y="5190499"/>
            <a:ext cx="424377" cy="407160"/>
            <a:chOff x="7257716" y="5115961"/>
            <a:chExt cx="529291" cy="507817"/>
          </a:xfrm>
        </p:grpSpPr>
        <p:sp>
          <p:nvSpPr>
            <p:cNvPr id="283" name="Oval 282"/>
            <p:cNvSpPr/>
            <p:nvPr/>
          </p:nvSpPr>
          <p:spPr>
            <a:xfrm>
              <a:off x="7257716" y="5115961"/>
              <a:ext cx="529291" cy="50781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7335786" y="5199025"/>
              <a:ext cx="364252" cy="314521"/>
              <a:chOff x="7335786" y="5199025"/>
              <a:chExt cx="364252" cy="314521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7335787" y="5333091"/>
                <a:ext cx="332557" cy="178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6" name="Trapezoid 285"/>
              <p:cNvSpPr/>
              <p:nvPr/>
            </p:nvSpPr>
            <p:spPr>
              <a:xfrm>
                <a:off x="7549934" y="5199025"/>
                <a:ext cx="150104" cy="314521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7335786" y="5289555"/>
                <a:ext cx="217722" cy="47555"/>
                <a:chOff x="7335786" y="5286576"/>
                <a:chExt cx="217722" cy="47555"/>
              </a:xfrm>
            </p:grpSpPr>
            <p:sp>
              <p:nvSpPr>
                <p:cNvPr id="296" name="Right Triangle 295"/>
                <p:cNvSpPr/>
                <p:nvPr/>
              </p:nvSpPr>
              <p:spPr>
                <a:xfrm flipH="1">
                  <a:off x="7335786" y="5288412"/>
                  <a:ext cx="116534" cy="45719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7" name="Right Triangle 296"/>
                <p:cNvSpPr/>
                <p:nvPr/>
              </p:nvSpPr>
              <p:spPr>
                <a:xfrm flipH="1">
                  <a:off x="7436974" y="5286576"/>
                  <a:ext cx="116534" cy="45719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7365680" y="5354926"/>
                <a:ext cx="186968" cy="47757"/>
                <a:chOff x="7390395" y="5354926"/>
                <a:chExt cx="186968" cy="47757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7390395" y="5356964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7463294" y="5356078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7531644" y="5354926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7365680" y="5437908"/>
                <a:ext cx="186968" cy="47757"/>
                <a:chOff x="7390395" y="5354926"/>
                <a:chExt cx="186968" cy="47757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7390395" y="5356964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7463294" y="5356078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7531644" y="5354926"/>
                  <a:ext cx="45719" cy="4571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51" name="Group 250"/>
          <p:cNvGrpSpPr/>
          <p:nvPr/>
        </p:nvGrpSpPr>
        <p:grpSpPr>
          <a:xfrm>
            <a:off x="3784812" y="4155033"/>
            <a:ext cx="1433221" cy="430143"/>
            <a:chOff x="5543727" y="977393"/>
            <a:chExt cx="1433221" cy="430143"/>
          </a:xfrm>
        </p:grpSpPr>
        <p:sp>
          <p:nvSpPr>
            <p:cNvPr id="252" name="TextBox 251"/>
            <p:cNvSpPr txBox="1"/>
            <p:nvPr/>
          </p:nvSpPr>
          <p:spPr>
            <a:xfrm>
              <a:off x="6106404" y="1023663"/>
              <a:ext cx="870544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7.0%</a:t>
              </a:r>
              <a:endParaRPr lang="th-TH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3" name="Striped Right Arrow 262"/>
            <p:cNvSpPr/>
            <p:nvPr/>
          </p:nvSpPr>
          <p:spPr>
            <a:xfrm rot="5400000">
              <a:off x="5572946" y="948174"/>
              <a:ext cx="414481" cy="472919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6537482" y="6557243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i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pic>
        <p:nvPicPr>
          <p:cNvPr id="386" name="Picture 2" descr="D:\7. Infographic EPPO\Picture icon\Color Icon\Industry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74571"/>
            <a:ext cx="442223" cy="4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94"/>
          <p:cNvSpPr txBox="1"/>
          <p:nvPr/>
        </p:nvSpPr>
        <p:spPr>
          <a:xfrm>
            <a:off x="7380312" y="559313"/>
            <a:ext cx="16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076056" y="2746643"/>
            <a:ext cx="849706" cy="260762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218.5</a:t>
            </a:r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627728" y="1051619"/>
            <a:ext cx="1561985" cy="383873"/>
            <a:chOff x="5610530" y="1023663"/>
            <a:chExt cx="1561985" cy="383873"/>
          </a:xfrm>
        </p:grpSpPr>
        <p:sp>
          <p:nvSpPr>
            <p:cNvPr id="181" name="TextBox 180"/>
            <p:cNvSpPr txBox="1"/>
            <p:nvPr/>
          </p:nvSpPr>
          <p:spPr>
            <a:xfrm>
              <a:off x="6106404" y="1023663"/>
              <a:ext cx="1066111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24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77.8</a:t>
              </a:r>
              <a:r>
                <a:rPr lang="en-US" sz="24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Striped Right Arrow 181"/>
            <p:cNvSpPr/>
            <p:nvPr/>
          </p:nvSpPr>
          <p:spPr>
            <a:xfrm rot="5400000" flipH="1">
              <a:off x="5640204" y="997361"/>
              <a:ext cx="380501" cy="439849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4206592" y="2413452"/>
            <a:ext cx="1876285" cy="2299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2,113 </a:t>
            </a:r>
            <a:r>
              <a:rPr lang="th-TH" sz="105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</a:t>
            </a:r>
          </a:p>
        </p:txBody>
      </p:sp>
      <p:sp>
        <p:nvSpPr>
          <p:cNvPr id="231" name="Striped Right Arrow 230"/>
          <p:cNvSpPr/>
          <p:nvPr/>
        </p:nvSpPr>
        <p:spPr>
          <a:xfrm rot="16200000" flipH="1">
            <a:off x="622093" y="2733085"/>
            <a:ext cx="403075" cy="430196"/>
          </a:xfrm>
          <a:prstGeom prst="striped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232" name="Striped Right Arrow 231"/>
          <p:cNvSpPr/>
          <p:nvPr/>
        </p:nvSpPr>
        <p:spPr>
          <a:xfrm rot="5400000" flipH="1">
            <a:off x="4620812" y="2670753"/>
            <a:ext cx="371435" cy="413024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2030442" y="1709191"/>
            <a:ext cx="2317047" cy="1134757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059121" y="1853208"/>
            <a:ext cx="230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การผลิตในประเทศ คงเหลือแต่แหล่งแม่เมาะ จังหวัดลำปาง เนื่องจากแหล่งอื่นๆ หมดอายุประทานบัตร</a:t>
            </a:r>
          </a:p>
        </p:txBody>
      </p:sp>
      <p:pic>
        <p:nvPicPr>
          <p:cNvPr id="193" name="Picture 5" descr="D:\7. Infographic EPPO\Picture icon\Color Icon\Energy_saving_icon-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7" b="1102"/>
          <a:stretch/>
        </p:blipFill>
        <p:spPr bwMode="auto">
          <a:xfrm>
            <a:off x="4716016" y="6026000"/>
            <a:ext cx="434625" cy="4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D:\7. Infographic EPPO\Picture icon\Color Icon\Energy_saving_icon-3.png">
            <a:extLst>
              <a:ext uri="{FF2B5EF4-FFF2-40B4-BE49-F238E27FC236}">
                <a16:creationId xmlns:a16="http://schemas.microsoft.com/office/drawing/2014/main" xmlns="" id="{10607830-8393-410F-8F8D-24477AD0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21288"/>
            <a:ext cx="427336" cy="4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5" descr="D:\7. Infographic EPPO\Picture icon\Color Icon\Energy_saving_icon-3.png">
            <a:extLst>
              <a:ext uri="{FF2B5EF4-FFF2-40B4-BE49-F238E27FC236}">
                <a16:creationId xmlns:a16="http://schemas.microsoft.com/office/drawing/2014/main" xmlns="" id="{8470E022-3DCE-4222-9DC6-3FFCC0016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30" b="-1104"/>
          <a:stretch/>
        </p:blipFill>
        <p:spPr bwMode="auto">
          <a:xfrm>
            <a:off x="5148064" y="6021288"/>
            <a:ext cx="17422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43FBFE-06BE-469D-A556-203AB2208593}"/>
              </a:ext>
            </a:extLst>
          </p:cNvPr>
          <p:cNvSpPr/>
          <p:nvPr/>
        </p:nvSpPr>
        <p:spPr>
          <a:xfrm>
            <a:off x="6295510" y="2286658"/>
            <a:ext cx="274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**ทั้งนี้การเติบโตของการนำเข้าถ่านหินเดือน ม.ค. 66 ค่อนข้างสูงเนื่องจากฐานการนำเข้าถ่านหินในเดือน ม.ค. 65 ค่าค่อนข้างต่ำ อยู่ที่ 663 พันตัน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990D45-A665-4D22-BEA7-73CD1D3575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9050" b="4885"/>
          <a:stretch/>
        </p:blipFill>
        <p:spPr>
          <a:xfrm>
            <a:off x="5322290" y="5190499"/>
            <a:ext cx="132078" cy="3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40155918"/>
              </p:ext>
            </p:extLst>
          </p:nvPr>
        </p:nvGraphicFramePr>
        <p:xfrm>
          <a:off x="5220072" y="1720755"/>
          <a:ext cx="4464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02944" y="5293859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3,229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41343" y="38817"/>
            <a:ext cx="6934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การจัดหาถ่านหิน/ลิกไนต์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18311" y="3130989"/>
            <a:ext cx="3033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พันตัน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6096" y="1191732"/>
            <a:ext cx="3689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สัดส่วนการจัดหา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ถ่านหิน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th-TH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0058" y="6195369"/>
            <a:ext cx="304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หมายถึง ลิกไนต์ของเหมืองเอกชน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ภายในประเทศที่ไม่ใช่เหมืองแม่เมาะ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97247330"/>
              </p:ext>
            </p:extLst>
          </p:nvPr>
        </p:nvGraphicFramePr>
        <p:xfrm>
          <a:off x="477293" y="1499592"/>
          <a:ext cx="49229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08259" y="443350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267872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8586" y="385309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5941" y="448247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8139" y="292494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96236" y="327386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3447" y="385309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3092" y="448247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0929" y="299220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70435" y="6045038"/>
            <a:ext cx="4536505" cy="555562"/>
            <a:chOff x="605786" y="6093296"/>
            <a:chExt cx="3606174" cy="555562"/>
          </a:xfrm>
        </p:grpSpPr>
        <p:sp>
          <p:nvSpPr>
            <p:cNvPr id="43" name="Rounded Rectangle 42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87624" y="6183067"/>
            <a:ext cx="407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การจัดหาถ่านหิน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          </a:t>
            </a:r>
            <a:r>
              <a:rPr lang="th-TH" sz="1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77.8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2" descr="D:\7. Infographic EPPO\Picture icon\Color Icon\aceK8r9r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" y="5853553"/>
            <a:ext cx="1077937" cy="9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678009" y="50157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396" y="517074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6141" y="448247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36141" y="298152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Striped Right Arrow 54"/>
          <p:cNvSpPr/>
          <p:nvPr/>
        </p:nvSpPr>
        <p:spPr>
          <a:xfrm rot="16200000">
            <a:off x="3410316" y="6165715"/>
            <a:ext cx="359930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35195AB-CFE0-4D60-BB5F-C7EA3A147E40}"/>
              </a:ext>
            </a:extLst>
          </p:cNvPr>
          <p:cNvSpPr txBox="1"/>
          <p:nvPr/>
        </p:nvSpPr>
        <p:spPr>
          <a:xfrm>
            <a:off x="7410755" y="480582"/>
            <a:ext cx="16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818627A-0F02-4493-9CC8-C15DFE1BE2A6}"/>
              </a:ext>
            </a:extLst>
          </p:cNvPr>
          <p:cNvSpPr txBox="1"/>
          <p:nvPr/>
        </p:nvSpPr>
        <p:spPr>
          <a:xfrm>
            <a:off x="3916074" y="304438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243A774-92DC-41E1-9D8C-D3ACD2BB325B}"/>
              </a:ext>
            </a:extLst>
          </p:cNvPr>
          <p:cNvSpPr txBox="1"/>
          <p:nvPr/>
        </p:nvSpPr>
        <p:spPr>
          <a:xfrm>
            <a:off x="3933539" y="448348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2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04079506"/>
              </p:ext>
            </p:extLst>
          </p:nvPr>
        </p:nvGraphicFramePr>
        <p:xfrm>
          <a:off x="5220072" y="1803880"/>
          <a:ext cx="4464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40848" y="5499557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1,261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KTOE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6112" y="124618"/>
            <a:ext cx="6934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>
                <a:solidFill>
                  <a:prstClr val="white"/>
                </a:solidFill>
              </a:rPr>
              <a:t>การใช้ถ่านหิน/ลิกไนต์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096" y="1274857"/>
            <a:ext cx="3689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ถ่านหิน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35276" y="329050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พันตันเทียบเท่าน้ำมันดิบ (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KTOE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45193540"/>
              </p:ext>
            </p:extLst>
          </p:nvPr>
        </p:nvGraphicFramePr>
        <p:xfrm>
          <a:off x="440248" y="1504544"/>
          <a:ext cx="49229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99500" y="429309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9499" y="258347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1303" y="407707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3177" y="231868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1470" y="433490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4425" y="253470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2222" y="414908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5000" y="234888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5753" y="3379718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66*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8099" y="431559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3698" y="246269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5387" y="6042934"/>
            <a:ext cx="4381015" cy="555562"/>
            <a:chOff x="605786" y="6093296"/>
            <a:chExt cx="3606174" cy="555562"/>
          </a:xfrm>
        </p:grpSpPr>
        <p:sp>
          <p:nvSpPr>
            <p:cNvPr id="37" name="Rounded Rectangle 36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01308" y="6159317"/>
            <a:ext cx="3918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การใช้ถ่านหิน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         </a:t>
            </a: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7.0</a:t>
            </a:r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3" descr="D:\7. Infographic EPPO\Picture icon\Color Icon\pict--minecart-with-coa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1" y="5859845"/>
            <a:ext cx="1056957" cy="9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616882" y="4917630"/>
            <a:ext cx="6288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58740" y="509131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Striped Right Arrow 45"/>
          <p:cNvSpPr/>
          <p:nvPr/>
        </p:nvSpPr>
        <p:spPr>
          <a:xfrm rot="16200000" flipH="1">
            <a:off x="3244643" y="6155011"/>
            <a:ext cx="338521" cy="35910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700D2B-E900-4967-934C-821E10E6642E}"/>
              </a:ext>
            </a:extLst>
          </p:cNvPr>
          <p:cNvSpPr txBox="1"/>
          <p:nvPr/>
        </p:nvSpPr>
        <p:spPr>
          <a:xfrm>
            <a:off x="7410755" y="480582"/>
            <a:ext cx="16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</p:spTree>
    <p:extLst>
      <p:ext uri="{BB962C8B-B14F-4D97-AF65-F5344CB8AC3E}">
        <p14:creationId xmlns:p14="http://schemas.microsoft.com/office/powerpoint/2010/main" val="1785978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3BA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3BA0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D:\1. EPPO\3. Energy Graph\Energy Graph_ปรับรูปแบบใหม่\Chapter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0" r="6468" b="27663"/>
          <a:stretch/>
        </p:blipFill>
        <p:spPr bwMode="auto">
          <a:xfrm>
            <a:off x="1332" y="3231975"/>
            <a:ext cx="9142668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7935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90292" y="2424841"/>
            <a:ext cx="1850140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เดือน ม.ค. 2566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84748" y="1890661"/>
            <a:ext cx="2099020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384 </a:t>
            </a:r>
            <a:r>
              <a:rPr lang="en-US" sz="1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n-US" sz="1800" b="1" baseline="30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baseline="30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395009" y="1419724"/>
            <a:ext cx="1945423" cy="360544"/>
            <a:chOff x="395009" y="1483522"/>
            <a:chExt cx="1945423" cy="360544"/>
          </a:xfrm>
        </p:grpSpPr>
        <p:sp>
          <p:nvSpPr>
            <p:cNvPr id="178" name="Rounded Rectangle 177"/>
            <p:cNvSpPr/>
            <p:nvPr/>
          </p:nvSpPr>
          <p:spPr>
            <a:xfrm>
              <a:off x="395009" y="1483522"/>
              <a:ext cx="1945423" cy="360544"/>
            </a:xfrm>
            <a:prstGeom prst="roundRect">
              <a:avLst>
                <a:gd name="adj" fmla="val 50000"/>
              </a:avLst>
            </a:prstGeom>
            <a:solidFill>
              <a:srgbClr val="963264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46310" y="1513435"/>
              <a:ext cx="18212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กำลังผลิตตามสัญญา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6945" y="841196"/>
            <a:ext cx="3071278" cy="480523"/>
            <a:chOff x="96945" y="1002690"/>
            <a:chExt cx="3071278" cy="480523"/>
          </a:xfrm>
        </p:grpSpPr>
        <p:sp>
          <p:nvSpPr>
            <p:cNvPr id="185" name="Rounded Rectangle 184"/>
            <p:cNvSpPr/>
            <p:nvPr/>
          </p:nvSpPr>
          <p:spPr>
            <a:xfrm>
              <a:off x="96945" y="1044455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2733960" y="1044455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prstClr val="white"/>
                </a:solidFill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2827160" y="1002690"/>
              <a:ext cx="71663" cy="480523"/>
              <a:chOff x="4995767" y="3928812"/>
              <a:chExt cx="71663" cy="707201"/>
            </a:xfrm>
          </p:grpSpPr>
          <p:cxnSp>
            <p:nvCxnSpPr>
              <p:cNvPr id="203" name="Straight Connector 202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Text Box 3"/>
            <p:cNvSpPr txBox="1">
              <a:spLocks noChangeArrowheads="1"/>
            </p:cNvSpPr>
            <p:nvPr/>
          </p:nvSpPr>
          <p:spPr bwMode="auto">
            <a:xfrm>
              <a:off x="203827" y="1049228"/>
              <a:ext cx="2406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การจัดหาไฟฟ้า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651941" y="1080970"/>
            <a:ext cx="1805986" cy="340212"/>
            <a:chOff x="6156177" y="1112869"/>
            <a:chExt cx="1805986" cy="340212"/>
          </a:xfrm>
        </p:grpSpPr>
        <p:sp>
          <p:nvSpPr>
            <p:cNvPr id="315" name="Rounded Rectangle 314"/>
            <p:cNvSpPr/>
            <p:nvPr/>
          </p:nvSpPr>
          <p:spPr>
            <a:xfrm>
              <a:off x="6156177" y="1112869"/>
              <a:ext cx="1805986" cy="340212"/>
            </a:xfrm>
            <a:prstGeom prst="roundRect">
              <a:avLst>
                <a:gd name="adj" fmla="val 50000"/>
              </a:avLst>
            </a:prstGeom>
            <a:solidFill>
              <a:srgbClr val="963264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6359479" y="1118684"/>
              <a:ext cx="141725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การผลิตไฟฟ้า</a:t>
              </a:r>
            </a:p>
          </p:txBody>
        </p:sp>
      </p:grpSp>
      <p:sp>
        <p:nvSpPr>
          <p:cNvPr id="317" name="TextBox 316"/>
          <p:cNvSpPr txBox="1"/>
          <p:nvPr/>
        </p:nvSpPr>
        <p:spPr>
          <a:xfrm>
            <a:off x="4440239" y="2195199"/>
            <a:ext cx="2152427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6,003 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GWh</a:t>
            </a:r>
            <a:r>
              <a:rPr lang="th-TH" sz="1200" b="1" baseline="60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6534690" y="1610384"/>
            <a:ext cx="2439383" cy="772070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6633000" y="1623536"/>
            <a:ext cx="24393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การผลิตไฟฟ้าจากก๊าซธรรมชาติ </a:t>
            </a:r>
            <a:b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และถ่านหิน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 </a:t>
            </a:r>
            <a:r>
              <a:rPr lang="th-TH" sz="1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</a:t>
            </a:r>
            <a:r>
              <a:rPr lang="th-TH" sz="1050" b="1" dirty="0">
                <a:solidFill>
                  <a:srgbClr val="9BBB5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1050" b="1" dirty="0">
                <a:solidFill>
                  <a:srgbClr val="9BBB5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ในขณะที่น้ำมัน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พลังน้ำ ไฟฟ้านำเข้า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พลังงานหมุนเวียน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b="1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</a:p>
        </p:txBody>
      </p:sp>
      <p:grpSp>
        <p:nvGrpSpPr>
          <p:cNvPr id="320" name="Group 319"/>
          <p:cNvGrpSpPr/>
          <p:nvPr/>
        </p:nvGrpSpPr>
        <p:grpSpPr>
          <a:xfrm>
            <a:off x="2699792" y="1284302"/>
            <a:ext cx="1581408" cy="1382698"/>
            <a:chOff x="2699792" y="1534242"/>
            <a:chExt cx="1581408" cy="1382698"/>
          </a:xfrm>
        </p:grpSpPr>
        <p:grpSp>
          <p:nvGrpSpPr>
            <p:cNvPr id="321" name="Group 320"/>
            <p:cNvGrpSpPr/>
            <p:nvPr/>
          </p:nvGrpSpPr>
          <p:grpSpPr>
            <a:xfrm>
              <a:off x="2699792" y="1622164"/>
              <a:ext cx="203575" cy="1218576"/>
              <a:chOff x="2699792" y="1622164"/>
              <a:chExt cx="203575" cy="1218576"/>
            </a:xfrm>
          </p:grpSpPr>
          <p:cxnSp>
            <p:nvCxnSpPr>
              <p:cNvPr id="334" name="Straight Connector 333"/>
              <p:cNvCxnSpPr/>
              <p:nvPr/>
            </p:nvCxnSpPr>
            <p:spPr>
              <a:xfrm flipH="1">
                <a:off x="2701473" y="1622164"/>
                <a:ext cx="5192" cy="1218576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2699792" y="1628800"/>
                <a:ext cx="191700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701473" y="1945710"/>
                <a:ext cx="191700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701473" y="2553392"/>
                <a:ext cx="191700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2711667" y="2249576"/>
                <a:ext cx="191700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703900" y="2840740"/>
                <a:ext cx="191700" cy="0"/>
              </a:xfrm>
              <a:prstGeom prst="line">
                <a:avLst/>
              </a:prstGeom>
              <a:ln w="2222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oup 321"/>
            <p:cNvGrpSpPr/>
            <p:nvPr/>
          </p:nvGrpSpPr>
          <p:grpSpPr>
            <a:xfrm>
              <a:off x="2957399" y="1534242"/>
              <a:ext cx="1314801" cy="183818"/>
              <a:chOff x="2957399" y="1412776"/>
              <a:chExt cx="1314801" cy="183818"/>
            </a:xfrm>
          </p:grpSpPr>
          <p:sp>
            <p:nvSpPr>
              <p:cNvPr id="332" name="TextBox 331"/>
              <p:cNvSpPr txBox="1"/>
              <p:nvPr/>
            </p:nvSpPr>
            <p:spPr>
              <a:xfrm>
                <a:off x="3191400" y="1412776"/>
                <a:ext cx="1080800" cy="183818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EGAT  3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2957399" y="1445441"/>
                <a:ext cx="134267" cy="13426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2958946" y="1877030"/>
              <a:ext cx="1314801" cy="183818"/>
              <a:chOff x="2958946" y="1784442"/>
              <a:chExt cx="1314801" cy="183818"/>
            </a:xfrm>
          </p:grpSpPr>
          <p:sp>
            <p:nvSpPr>
              <p:cNvPr id="330" name="TextBox 329"/>
              <p:cNvSpPr txBox="1"/>
              <p:nvPr/>
            </p:nvSpPr>
            <p:spPr>
              <a:xfrm>
                <a:off x="3192947" y="1784442"/>
                <a:ext cx="1080800" cy="183818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IPP  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31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2958946" y="1817107"/>
                <a:ext cx="134267" cy="13426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2961946" y="2165942"/>
              <a:ext cx="1314801" cy="750998"/>
              <a:chOff x="2961946" y="2105560"/>
              <a:chExt cx="1314801" cy="750998"/>
            </a:xfrm>
          </p:grpSpPr>
          <p:sp>
            <p:nvSpPr>
              <p:cNvPr id="328" name="TextBox 327"/>
              <p:cNvSpPr txBox="1"/>
              <p:nvPr/>
            </p:nvSpPr>
            <p:spPr>
              <a:xfrm>
                <a:off x="3195947" y="2105560"/>
                <a:ext cx="1080800" cy="183818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SPP  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17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2961946" y="2138225"/>
                <a:ext cx="134267" cy="13426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971800" y="2722291"/>
                <a:ext cx="134267" cy="13426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2963493" y="2449930"/>
              <a:ext cx="1317707" cy="467010"/>
              <a:chOff x="2963493" y="2449930"/>
              <a:chExt cx="1317707" cy="467010"/>
            </a:xfrm>
          </p:grpSpPr>
          <p:sp>
            <p:nvSpPr>
              <p:cNvPr id="326" name="TextBox 325"/>
              <p:cNvSpPr txBox="1"/>
              <p:nvPr/>
            </p:nvSpPr>
            <p:spPr>
              <a:xfrm>
                <a:off x="3197494" y="2449930"/>
                <a:ext cx="1080800" cy="183818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Import  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963493" y="2482595"/>
                <a:ext cx="134267" cy="13426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200400" y="2733122"/>
                <a:ext cx="1080800" cy="183818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  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342" name="Picture 2" descr="C:\Users\User\Desktop\Energy Graph_New\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-53927" y="2825772"/>
            <a:ext cx="5400000" cy="7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4" name="Group 433"/>
          <p:cNvGrpSpPr/>
          <p:nvPr/>
        </p:nvGrpSpPr>
        <p:grpSpPr>
          <a:xfrm>
            <a:off x="2819970" y="3989390"/>
            <a:ext cx="1602684" cy="340212"/>
            <a:chOff x="2651641" y="4065070"/>
            <a:chExt cx="1805986" cy="340212"/>
          </a:xfrm>
        </p:grpSpPr>
        <p:sp>
          <p:nvSpPr>
            <p:cNvPr id="435" name="Rounded Rectangle 434"/>
            <p:cNvSpPr/>
            <p:nvPr/>
          </p:nvSpPr>
          <p:spPr>
            <a:xfrm>
              <a:off x="2651641" y="4065070"/>
              <a:ext cx="1805986" cy="340212"/>
            </a:xfrm>
            <a:prstGeom prst="roundRect">
              <a:avLst>
                <a:gd name="adj" fmla="val 50000"/>
              </a:avLst>
            </a:prstGeom>
            <a:solidFill>
              <a:srgbClr val="7E542A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854943" y="4070885"/>
              <a:ext cx="141725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การใช้ไฟฟ้า</a:t>
              </a:r>
            </a:p>
          </p:txBody>
        </p:sp>
      </p:grpSp>
      <p:sp>
        <p:nvSpPr>
          <p:cNvPr id="437" name="TextBox 436"/>
          <p:cNvSpPr txBox="1"/>
          <p:nvPr/>
        </p:nvSpPr>
        <p:spPr>
          <a:xfrm>
            <a:off x="2703989" y="5011683"/>
            <a:ext cx="1868011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679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GWh</a:t>
            </a:r>
            <a:r>
              <a:rPr lang="th-TH" sz="1200" b="1" baseline="60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59" name="Group 458"/>
          <p:cNvGrpSpPr/>
          <p:nvPr/>
        </p:nvGrpSpPr>
        <p:grpSpPr>
          <a:xfrm>
            <a:off x="2837148" y="4528360"/>
            <a:ext cx="1522216" cy="452393"/>
            <a:chOff x="971601" y="6261679"/>
            <a:chExt cx="1522216" cy="452393"/>
          </a:xfrm>
        </p:grpSpPr>
        <p:sp>
          <p:nvSpPr>
            <p:cNvPr id="460" name="TextBox 459"/>
            <p:cNvSpPr txBox="1"/>
            <p:nvPr/>
          </p:nvSpPr>
          <p:spPr>
            <a:xfrm>
              <a:off x="1607243" y="6330199"/>
              <a:ext cx="886574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.8%</a:t>
              </a:r>
              <a:endPara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1" name="Striped Right Arrow 460"/>
            <p:cNvSpPr/>
            <p:nvPr/>
          </p:nvSpPr>
          <p:spPr>
            <a:xfrm rot="5400000">
              <a:off x="997414" y="6235866"/>
              <a:ext cx="421294" cy="472919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8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6800" y="3072696"/>
            <a:ext cx="3789466" cy="3404304"/>
            <a:chOff x="5270272" y="3227342"/>
            <a:chExt cx="3789466" cy="3404304"/>
          </a:xfrm>
        </p:grpSpPr>
        <p:sp>
          <p:nvSpPr>
            <p:cNvPr id="391" name="Rounded Rectangle 390"/>
            <p:cNvSpPr/>
            <p:nvPr/>
          </p:nvSpPr>
          <p:spPr>
            <a:xfrm>
              <a:off x="7351200" y="5970230"/>
              <a:ext cx="845434" cy="2592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93" name="Rounded Rectangle 392"/>
            <p:cNvSpPr/>
            <p:nvPr/>
          </p:nvSpPr>
          <p:spPr>
            <a:xfrm>
              <a:off x="7351200" y="5275286"/>
              <a:ext cx="845434" cy="2592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85" name="Rounded Rectangle 384"/>
            <p:cNvSpPr/>
            <p:nvPr/>
          </p:nvSpPr>
          <p:spPr>
            <a:xfrm>
              <a:off x="7351200" y="5622758"/>
              <a:ext cx="850392" cy="2592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95" name="Rounded Rectangle 394"/>
            <p:cNvSpPr/>
            <p:nvPr/>
          </p:nvSpPr>
          <p:spPr>
            <a:xfrm>
              <a:off x="7351200" y="4927814"/>
              <a:ext cx="845434" cy="2592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5896753" y="3227342"/>
              <a:ext cx="3067735" cy="480523"/>
              <a:chOff x="-119153" y="4221088"/>
              <a:chExt cx="3067735" cy="480523"/>
            </a:xfrm>
          </p:grpSpPr>
          <p:sp>
            <p:nvSpPr>
              <p:cNvPr id="344" name="Rounded Rectangle 343"/>
              <p:cNvSpPr/>
              <p:nvPr/>
            </p:nvSpPr>
            <p:spPr>
              <a:xfrm>
                <a:off x="395536" y="4262853"/>
                <a:ext cx="2553046" cy="364533"/>
              </a:xfrm>
              <a:prstGeom prst="roundRect">
                <a:avLst>
                  <a:gd name="adj" fmla="val 4354"/>
                </a:avLst>
              </a:prstGeom>
              <a:solidFill>
                <a:srgbClr val="786F4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-119153" y="4221088"/>
                <a:ext cx="434263" cy="480523"/>
                <a:chOff x="3052378" y="4221088"/>
                <a:chExt cx="434263" cy="480523"/>
              </a:xfrm>
            </p:grpSpPr>
            <p:sp>
              <p:nvSpPr>
                <p:cNvPr id="347" name="Rounded Rectangle 346"/>
                <p:cNvSpPr/>
                <p:nvPr/>
              </p:nvSpPr>
              <p:spPr>
                <a:xfrm>
                  <a:off x="3052378" y="4262853"/>
                  <a:ext cx="434263" cy="361528"/>
                </a:xfrm>
                <a:prstGeom prst="roundRect">
                  <a:avLst>
                    <a:gd name="adj" fmla="val 4354"/>
                  </a:avLst>
                </a:prstGeom>
                <a:solidFill>
                  <a:srgbClr val="454027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h-TH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48" name="Group 347"/>
                <p:cNvGrpSpPr/>
                <p:nvPr/>
              </p:nvGrpSpPr>
              <p:grpSpPr>
                <a:xfrm>
                  <a:off x="3318733" y="4221088"/>
                  <a:ext cx="71663" cy="480523"/>
                  <a:chOff x="4995767" y="3928812"/>
                  <a:chExt cx="71663" cy="707201"/>
                </a:xfrm>
              </p:grpSpPr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4995767" y="3928812"/>
                    <a:ext cx="0" cy="70295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>
                    <a:off x="5067430" y="3933056"/>
                    <a:ext cx="0" cy="70295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46" name="Text Box 3"/>
              <p:cNvSpPr txBox="1">
                <a:spLocks noChangeArrowheads="1"/>
              </p:cNvSpPr>
              <p:nvPr/>
            </p:nvSpPr>
            <p:spPr bwMode="auto">
              <a:xfrm>
                <a:off x="502418" y="4267626"/>
                <a:ext cx="24067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1600" b="1" dirty="0">
                    <a:solidFill>
                      <a:prstClr val="white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การใช้ไฟฟ้า</a:t>
                </a:r>
              </a:p>
            </p:txBody>
          </p:sp>
        </p:grpSp>
        <p:pic>
          <p:nvPicPr>
            <p:cNvPr id="411" name="Picture 14" descr="D:\7. Infographic EPPO\Picture icon\Color Icon\factory-icon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05"/>
            <a:stretch/>
          </p:blipFill>
          <p:spPr bwMode="auto">
            <a:xfrm>
              <a:off x="5270272" y="4925664"/>
              <a:ext cx="520928" cy="29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2" name="Group 351"/>
            <p:cNvGrpSpPr/>
            <p:nvPr/>
          </p:nvGrpSpPr>
          <p:grpSpPr>
            <a:xfrm>
              <a:off x="8275029" y="4269446"/>
              <a:ext cx="754187" cy="257230"/>
              <a:chOff x="7965460" y="3397482"/>
              <a:chExt cx="697348" cy="257230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7965460" y="3397482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</a:t>
                </a:r>
                <a:r>
                  <a:rPr lang="en-US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5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8269091" y="4589486"/>
              <a:ext cx="754187" cy="257230"/>
              <a:chOff x="7965460" y="3384678"/>
              <a:chExt cx="697348" cy="257230"/>
            </a:xfrm>
          </p:grpSpPr>
          <p:sp>
            <p:nvSpPr>
              <p:cNvPr id="372" name="Rounded Rectangle 371"/>
              <p:cNvSpPr/>
              <p:nvPr/>
            </p:nvSpPr>
            <p:spPr>
              <a:xfrm>
                <a:off x="7965460" y="3384678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24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8269091" y="4927814"/>
              <a:ext cx="754187" cy="257230"/>
              <a:chOff x="7965460" y="3385844"/>
              <a:chExt cx="697348" cy="257230"/>
            </a:xfrm>
          </p:grpSpPr>
          <p:sp>
            <p:nvSpPr>
              <p:cNvPr id="370" name="Rounded Rectangle 369"/>
              <p:cNvSpPr/>
              <p:nvPr/>
            </p:nvSpPr>
            <p:spPr>
              <a:xfrm>
                <a:off x="7965460" y="3385844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4</a:t>
                </a:r>
                <a:r>
                  <a:rPr lang="en-US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6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8269091" y="5275286"/>
              <a:ext cx="754187" cy="270096"/>
              <a:chOff x="7969652" y="4742742"/>
              <a:chExt cx="697348" cy="270096"/>
            </a:xfrm>
          </p:grpSpPr>
          <p:sp>
            <p:nvSpPr>
              <p:cNvPr id="368" name="Rounded Rectangle 367"/>
              <p:cNvSpPr/>
              <p:nvPr/>
            </p:nvSpPr>
            <p:spPr>
              <a:xfrm>
                <a:off x="7969652" y="4742742"/>
                <a:ext cx="697348" cy="270096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8054118" y="4766874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0.1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8263153" y="5622758"/>
              <a:ext cx="754187" cy="257230"/>
              <a:chOff x="7965460" y="3377425"/>
              <a:chExt cx="697348" cy="257230"/>
            </a:xfrm>
          </p:grpSpPr>
          <p:sp>
            <p:nvSpPr>
              <p:cNvPr id="366" name="Rounded Rectangle 365"/>
              <p:cNvSpPr/>
              <p:nvPr/>
            </p:nvSpPr>
            <p:spPr>
              <a:xfrm>
                <a:off x="7965460" y="3377425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0.</a:t>
                </a:r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8263153" y="5970230"/>
              <a:ext cx="754187" cy="257230"/>
              <a:chOff x="7965460" y="3385109"/>
              <a:chExt cx="697348" cy="257230"/>
            </a:xfrm>
          </p:grpSpPr>
          <p:sp>
            <p:nvSpPr>
              <p:cNvPr id="364" name="Rounded Rectangle 363"/>
              <p:cNvSpPr/>
              <p:nvPr/>
            </p:nvSpPr>
            <p:spPr>
              <a:xfrm>
                <a:off x="7965460" y="3385109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8281835" y="3793591"/>
              <a:ext cx="777903" cy="385508"/>
              <a:chOff x="8139084" y="3736441"/>
              <a:chExt cx="777903" cy="385508"/>
            </a:xfrm>
          </p:grpSpPr>
          <p:sp>
            <p:nvSpPr>
              <p:cNvPr id="362" name="Rounded Rectangle 361"/>
              <p:cNvSpPr/>
              <p:nvPr/>
            </p:nvSpPr>
            <p:spPr>
              <a:xfrm>
                <a:off x="8139084" y="3736441"/>
                <a:ext cx="777903" cy="385508"/>
              </a:xfrm>
              <a:prstGeom prst="roundRect">
                <a:avLst/>
              </a:prstGeom>
              <a:solidFill>
                <a:srgbClr val="8AA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8139084" y="3786281"/>
                <a:ext cx="747383" cy="283845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Share </a:t>
                </a:r>
              </a:p>
              <a:p>
                <a:pPr algn="ctr"/>
                <a:r>
                  <a:rPr lang="en-US" sz="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(%)</a:t>
                </a:r>
                <a:endParaRPr lang="th-TH" sz="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>
              <a:off x="8263153" y="6299414"/>
              <a:ext cx="754187" cy="257230"/>
              <a:chOff x="7965460" y="3380131"/>
              <a:chExt cx="697348" cy="257230"/>
            </a:xfrm>
          </p:grpSpPr>
          <p:sp>
            <p:nvSpPr>
              <p:cNvPr id="360" name="Rounded Rectangle 359"/>
              <p:cNvSpPr/>
              <p:nvPr/>
            </p:nvSpPr>
            <p:spPr>
              <a:xfrm>
                <a:off x="7965460" y="3380131"/>
                <a:ext cx="697348" cy="257230"/>
              </a:xfrm>
              <a:prstGeom prst="roundRect">
                <a:avLst/>
              </a:prstGeom>
              <a:solidFill>
                <a:srgbClr val="F2C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8049926" y="3404480"/>
                <a:ext cx="539664" cy="229984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13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</a:t>
                </a:r>
                <a:endParaRPr lang="th-TH" sz="13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99" name="Rounded Rectangle 398"/>
            <p:cNvSpPr/>
            <p:nvPr/>
          </p:nvSpPr>
          <p:spPr>
            <a:xfrm>
              <a:off x="7351665" y="4269446"/>
              <a:ext cx="845434" cy="25723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7351200" y="4269446"/>
              <a:ext cx="845434" cy="1250732"/>
              <a:chOff x="7090220" y="4212296"/>
              <a:chExt cx="845434" cy="1250732"/>
            </a:xfrm>
          </p:grpSpPr>
          <p:sp>
            <p:nvSpPr>
              <p:cNvPr id="397" name="Rounded Rectangle 396"/>
              <p:cNvSpPr/>
              <p:nvPr/>
            </p:nvSpPr>
            <p:spPr>
              <a:xfrm>
                <a:off x="7090220" y="4532336"/>
                <a:ext cx="845434" cy="2592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B9F05FC-DFC1-106D-DF2D-8AADB4B0A46E}"/>
                  </a:ext>
                </a:extLst>
              </p:cNvPr>
              <p:cNvSpPr txBox="1"/>
              <p:nvPr/>
            </p:nvSpPr>
            <p:spPr>
              <a:xfrm>
                <a:off x="7158132" y="4212296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 panose="05040102010807070707" pitchFamily="18" charset="2"/>
                  </a:rPr>
                  <a:t></a:t>
                </a:r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9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.3</a:t>
                </a:r>
                <a:endParaRPr lang="th-TH" sz="135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B7932ECE-4EF6-4419-98A7-09C2ACCBB177}"/>
                  </a:ext>
                </a:extLst>
              </p:cNvPr>
              <p:cNvSpPr txBox="1"/>
              <p:nvPr/>
            </p:nvSpPr>
            <p:spPr>
              <a:xfrm>
                <a:off x="7142892" y="5234428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 panose="05040102010807070707" pitchFamily="18" charset="2"/>
                  </a:rPr>
                  <a:t></a:t>
                </a:r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4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.8</a:t>
                </a:r>
                <a:endParaRPr lang="th-TH" sz="135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1670FA32-EC03-48BC-8D24-B75B8BBC5B96}"/>
                  </a:ext>
                </a:extLst>
              </p:cNvPr>
              <p:cNvSpPr txBox="1"/>
              <p:nvPr/>
            </p:nvSpPr>
            <p:spPr>
              <a:xfrm>
                <a:off x="7142892" y="4898096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 panose="05040102010807070707" pitchFamily="18" charset="2"/>
                  </a:rPr>
                  <a:t></a:t>
                </a:r>
                <a:r>
                  <a:rPr lang="th-TH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4</a:t>
                </a:r>
                <a:r>
                  <a:rPr lang="en-US" sz="135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.9</a:t>
                </a:r>
                <a:endParaRPr lang="th-TH" sz="135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>
              <a:off x="7354852" y="3786941"/>
              <a:ext cx="863908" cy="396850"/>
              <a:chOff x="7212101" y="3729791"/>
              <a:chExt cx="863908" cy="396850"/>
            </a:xfrm>
          </p:grpSpPr>
          <p:sp>
            <p:nvSpPr>
              <p:cNvPr id="389" name="Rounded Rectangle 388"/>
              <p:cNvSpPr/>
              <p:nvPr/>
            </p:nvSpPr>
            <p:spPr>
              <a:xfrm>
                <a:off x="7212101" y="3729791"/>
                <a:ext cx="863908" cy="396850"/>
              </a:xfrm>
              <a:prstGeom prst="roundRect">
                <a:avLst/>
              </a:prstGeom>
              <a:solidFill>
                <a:srgbClr val="8AA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7249076" y="3780175"/>
                <a:ext cx="805730" cy="283845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Growth </a:t>
                </a:r>
              </a:p>
              <a:p>
                <a:pPr algn="ctr"/>
                <a:r>
                  <a:rPr lang="en-US" sz="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(%)</a:t>
                </a:r>
                <a:endParaRPr lang="th-TH" sz="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7351200" y="4599647"/>
              <a:ext cx="845434" cy="1958967"/>
              <a:chOff x="7090220" y="4628222"/>
              <a:chExt cx="845434" cy="1958967"/>
            </a:xfrm>
          </p:grpSpPr>
          <p:sp>
            <p:nvSpPr>
              <p:cNvPr id="387" name="Rounded Rectangle 386"/>
              <p:cNvSpPr/>
              <p:nvPr/>
            </p:nvSpPr>
            <p:spPr>
              <a:xfrm>
                <a:off x="7090220" y="6327989"/>
                <a:ext cx="845434" cy="2592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1BA32F10-A18B-4F8D-82A2-667C9DEFEAF3}"/>
                  </a:ext>
                </a:extLst>
              </p:cNvPr>
              <p:cNvSpPr txBox="1"/>
              <p:nvPr/>
            </p:nvSpPr>
            <p:spPr>
              <a:xfrm>
                <a:off x="7158132" y="4628222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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2</a:t>
                </a:r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7</a:t>
                </a:r>
                <a:endParaRPr lang="th-TH" sz="135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AF119C0F-33D9-48FA-AD0B-126DFC8A24A6}"/>
                  </a:ext>
                </a:extLst>
              </p:cNvPr>
              <p:cNvSpPr txBox="1"/>
              <p:nvPr/>
            </p:nvSpPr>
            <p:spPr>
              <a:xfrm>
                <a:off x="7158132" y="5999822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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7</a:t>
                </a:r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2</a:t>
                </a:r>
                <a:endParaRPr lang="th-TH" sz="135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6119E697-4DEB-46BC-BA5A-07A401A69BE4}"/>
                  </a:ext>
                </a:extLst>
              </p:cNvPr>
              <p:cNvSpPr txBox="1"/>
              <p:nvPr/>
            </p:nvSpPr>
            <p:spPr>
              <a:xfrm>
                <a:off x="7158132" y="6355421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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4</a:t>
                </a:r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9</a:t>
                </a:r>
                <a:endParaRPr lang="th-TH" sz="135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xmlns="" id="{C529704C-4423-4766-A509-5B144E177CF3}"/>
                  </a:ext>
                </a:extLst>
              </p:cNvPr>
              <p:cNvSpPr txBox="1"/>
              <p:nvPr/>
            </p:nvSpPr>
            <p:spPr>
              <a:xfrm>
                <a:off x="7158658" y="5669621"/>
                <a:ext cx="731520" cy="22860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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 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2</a:t>
                </a:r>
                <a:r>
                  <a:rPr lang="th-TH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.</a:t>
                </a:r>
                <a:r>
                  <a:rPr lang="en-US" sz="135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2</a:t>
                </a:r>
                <a:endParaRPr lang="th-TH" sz="135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5810066" y="4269446"/>
              <a:ext cx="1450718" cy="257230"/>
              <a:chOff x="5452324" y="3397482"/>
              <a:chExt cx="1450718" cy="257230"/>
            </a:xfrm>
          </p:grpSpPr>
          <p:sp>
            <p:nvSpPr>
              <p:cNvPr id="432" name="Rounded Rectangle 431"/>
              <p:cNvSpPr/>
              <p:nvPr/>
            </p:nvSpPr>
            <p:spPr>
              <a:xfrm>
                <a:off x="5452324" y="3397482"/>
                <a:ext cx="1450718" cy="25723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5533029" y="3449959"/>
                <a:ext cx="705656" cy="176123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ครัวเรือน</a:t>
                </a:r>
                <a:endParaRPr lang="th-TH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03" name="Picture 2" descr="D:\7. Infographic EPPO\Picture icon\Color Icon\Building (2)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5" t="19240" r="20314" b="12662"/>
            <a:stretch/>
          </p:blipFill>
          <p:spPr bwMode="auto">
            <a:xfrm>
              <a:off x="5328943" y="4200787"/>
              <a:ext cx="326502" cy="30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4" name="Group 403"/>
            <p:cNvGrpSpPr/>
            <p:nvPr/>
          </p:nvGrpSpPr>
          <p:grpSpPr>
            <a:xfrm>
              <a:off x="5805874" y="4588714"/>
              <a:ext cx="1450718" cy="257230"/>
              <a:chOff x="5452324" y="3383906"/>
              <a:chExt cx="1450718" cy="257230"/>
            </a:xfrm>
          </p:grpSpPr>
          <p:sp>
            <p:nvSpPr>
              <p:cNvPr id="430" name="Rounded Rectangle 429"/>
              <p:cNvSpPr/>
              <p:nvPr/>
            </p:nvSpPr>
            <p:spPr>
              <a:xfrm>
                <a:off x="5452324" y="3383906"/>
                <a:ext cx="1450718" cy="25723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5533029" y="3421915"/>
                <a:ext cx="705656" cy="176123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ธุรกิจ</a:t>
                </a:r>
                <a:endParaRPr lang="th-TH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5809768" y="4925876"/>
              <a:ext cx="1450718" cy="257230"/>
              <a:chOff x="5462921" y="3383906"/>
              <a:chExt cx="1450718" cy="257230"/>
            </a:xfrm>
          </p:grpSpPr>
          <p:sp>
            <p:nvSpPr>
              <p:cNvPr id="428" name="Rounded Rectangle 427"/>
              <p:cNvSpPr/>
              <p:nvPr/>
            </p:nvSpPr>
            <p:spPr>
              <a:xfrm>
                <a:off x="5462921" y="3383906"/>
                <a:ext cx="1450718" cy="25723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5533029" y="3427344"/>
                <a:ext cx="1282114" cy="176123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อุตสาหกรรม</a:t>
                </a:r>
                <a:endParaRPr lang="th-TH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5808320" y="5275286"/>
              <a:ext cx="1450718" cy="269383"/>
              <a:chOff x="5450578" y="4742742"/>
              <a:chExt cx="1450718" cy="269383"/>
            </a:xfrm>
          </p:grpSpPr>
          <p:sp>
            <p:nvSpPr>
              <p:cNvPr id="426" name="Rounded Rectangle 425"/>
              <p:cNvSpPr/>
              <p:nvPr/>
            </p:nvSpPr>
            <p:spPr>
              <a:xfrm>
                <a:off x="5450578" y="4742742"/>
                <a:ext cx="1450718" cy="26938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5516133" y="4777659"/>
                <a:ext cx="1359119" cy="168429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องค์กรไม่แสวงหากำไร</a:t>
                </a:r>
                <a:endParaRPr lang="th-TH" sz="1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5807555" y="5622758"/>
              <a:ext cx="1450718" cy="257230"/>
              <a:chOff x="5452324" y="3377425"/>
              <a:chExt cx="1450718" cy="257230"/>
            </a:xfrm>
          </p:grpSpPr>
          <p:sp>
            <p:nvSpPr>
              <p:cNvPr id="424" name="Rounded Rectangle 423"/>
              <p:cNvSpPr/>
              <p:nvPr/>
            </p:nvSpPr>
            <p:spPr>
              <a:xfrm>
                <a:off x="5452324" y="3377425"/>
                <a:ext cx="1450718" cy="25723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5533029" y="3416181"/>
                <a:ext cx="1273730" cy="176123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เกษตรกรรม</a:t>
                </a:r>
                <a:endParaRPr lang="th-TH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22" name="Rounded Rectangle 421"/>
            <p:cNvSpPr/>
            <p:nvPr/>
          </p:nvSpPr>
          <p:spPr>
            <a:xfrm>
              <a:off x="5810066" y="5970230"/>
              <a:ext cx="1450718" cy="25723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5822413" y="3794815"/>
              <a:ext cx="1450718" cy="385965"/>
            </a:xfrm>
            <a:prstGeom prst="roundRect">
              <a:avLst/>
            </a:prstGeom>
            <a:solidFill>
              <a:srgbClr val="8AA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6193699" y="3880098"/>
              <a:ext cx="705656" cy="199207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ประเภท</a:t>
              </a:r>
              <a:endPara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12" name="Picture 11" descr="D:\7. Infographic EPPO\Picture icon\Color Icon\leaves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121" y="5511539"/>
              <a:ext cx="352496" cy="35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16" descr="D:\7. Infographic EPPO\Picture icon\Color Icon\commercial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001" y="4580088"/>
              <a:ext cx="433403" cy="27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4" name="Group 413"/>
            <p:cNvGrpSpPr/>
            <p:nvPr/>
          </p:nvGrpSpPr>
          <p:grpSpPr>
            <a:xfrm>
              <a:off x="5351821" y="6254567"/>
              <a:ext cx="377079" cy="377079"/>
              <a:chOff x="4939584" y="5607044"/>
              <a:chExt cx="377079" cy="377079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4939584" y="5607044"/>
                <a:ext cx="377079" cy="37707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1" name="Picture 5" descr="D:\7. Infographic EPPO\Picture icon\Black and White\dbd2a1554299c924b782cf6049c3af42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77" r="33647" b="71804"/>
              <a:stretch/>
            </p:blipFill>
            <p:spPr bwMode="auto">
              <a:xfrm>
                <a:off x="4976147" y="5710312"/>
                <a:ext cx="290055" cy="22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5" name="Group 414"/>
            <p:cNvGrpSpPr/>
            <p:nvPr/>
          </p:nvGrpSpPr>
          <p:grpSpPr>
            <a:xfrm>
              <a:off x="5809768" y="6299414"/>
              <a:ext cx="1450718" cy="257230"/>
              <a:chOff x="5440154" y="6366089"/>
              <a:chExt cx="1450718" cy="257230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5440154" y="6366089"/>
                <a:ext cx="1450718" cy="25723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5514454" y="6402139"/>
                <a:ext cx="1094008" cy="176123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r>
                  <a:rPr lang="th-TH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ไฟไม่คิดมูลค่า</a:t>
                </a:r>
              </a:p>
            </p:txBody>
          </p:sp>
        </p:grpSp>
        <p:pic>
          <p:nvPicPr>
            <p:cNvPr id="416" name="Picture 8" descr="D:\7. Infographic EPPO\Picture icon\Wording Sign\Ngo-designstyle-summer-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779" y="5172745"/>
              <a:ext cx="401838" cy="4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9" descr="D:\7. Infographic EPPO\Picture icon\Color Icon\tools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826" y="5943980"/>
              <a:ext cx="291744" cy="29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TextBox 171"/>
            <p:cNvSpPr txBox="1"/>
            <p:nvPr/>
          </p:nvSpPr>
          <p:spPr>
            <a:xfrm>
              <a:off x="5890770" y="6011935"/>
              <a:ext cx="1448254" cy="176123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r>
                <a:rPr lang="th-TH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อื่นๆ </a:t>
              </a:r>
              <a:r>
                <a: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(คือ ไฟฟ้าชั่วคราว และอื่นๆ)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6154426" y="6443246"/>
            <a:ext cx="260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</a:tabLst>
            </a:pPr>
            <a:r>
              <a:rPr lang="th-TH" sz="800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เทียบกับช่วงเดียวกันของปีก่อน</a:t>
            </a:r>
          </a:p>
          <a:p>
            <a:pPr>
              <a:tabLst>
                <a:tab pos="534988" algn="l"/>
              </a:tabLst>
            </a:pPr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*ไม่รวมข้อมูลของผู้ผลิตไฟฟ้าใช้เอง</a:t>
            </a:r>
            <a:r>
              <a:rPr lang="en-US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IPS</a:t>
            </a:r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724400" y="2626914"/>
            <a:ext cx="1645920" cy="183818"/>
          </a:xfrm>
          <a:prstGeom prst="rect">
            <a:avLst/>
          </a:prstGeom>
          <a:solidFill>
            <a:srgbClr val="963264">
              <a:alpha val="50000"/>
            </a:srgbClr>
          </a:solidFill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Export : 2,062 </a:t>
            </a:r>
            <a:r>
              <a:rPr lang="en-US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GWh</a:t>
            </a:r>
            <a:endParaRPr lang="th-TH" sz="800" b="1" baseline="60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52579" y="4600169"/>
            <a:ext cx="1584176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517</a:t>
            </a:r>
            <a:r>
              <a:rPr lang="en-US" sz="2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endParaRPr lang="th-TH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92538" y="4989911"/>
            <a:ext cx="2411981" cy="168429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ณ วันที่ 12 ม.ค. 2566  เวลา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1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8.44 น.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08563" y="5159424"/>
            <a:ext cx="1861575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ไม่รวม </a:t>
            </a:r>
            <a:r>
              <a:rPr lang="en-US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Peak </a:t>
            </a:r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en-US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IPS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233345" y="4001486"/>
            <a:ext cx="2351424" cy="340212"/>
            <a:chOff x="2720458" y="4065070"/>
            <a:chExt cx="1696729" cy="340212"/>
          </a:xfrm>
        </p:grpSpPr>
        <p:sp>
          <p:nvSpPr>
            <p:cNvPr id="149" name="Rounded Rectangle 148"/>
            <p:cNvSpPr/>
            <p:nvPr/>
          </p:nvSpPr>
          <p:spPr>
            <a:xfrm>
              <a:off x="2720458" y="4065070"/>
              <a:ext cx="1696729" cy="340212"/>
            </a:xfrm>
            <a:prstGeom prst="roundRect">
              <a:avLst>
                <a:gd name="adj" fmla="val 50000"/>
              </a:avLst>
            </a:prstGeom>
            <a:solidFill>
              <a:srgbClr val="7E542A"/>
            </a:solidFill>
            <a:ln w="63500" cmpd="thickThin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726682" y="4096763"/>
              <a:ext cx="162819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r>
                <a:rPr lang="th-TH" sz="13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ในระบบ 3 การไฟฟ้า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786251" y="1575389"/>
            <a:ext cx="1506186" cy="452393"/>
            <a:chOff x="971601" y="6261679"/>
            <a:chExt cx="1506186" cy="452393"/>
          </a:xfrm>
        </p:grpSpPr>
        <p:sp>
          <p:nvSpPr>
            <p:cNvPr id="166" name="TextBox 165"/>
            <p:cNvSpPr txBox="1"/>
            <p:nvPr/>
          </p:nvSpPr>
          <p:spPr>
            <a:xfrm>
              <a:off x="1607243" y="6330199"/>
              <a:ext cx="870544" cy="383873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5.8%</a:t>
              </a:r>
              <a:endPara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Striped Right Arrow 166"/>
            <p:cNvSpPr/>
            <p:nvPr/>
          </p:nvSpPr>
          <p:spPr>
            <a:xfrm rot="5400000">
              <a:off x="997414" y="6235866"/>
              <a:ext cx="421294" cy="472919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69A4C787-EE68-4B55-84E8-61B3D2B875AF}"/>
              </a:ext>
            </a:extLst>
          </p:cNvPr>
          <p:cNvSpPr txBox="1"/>
          <p:nvPr/>
        </p:nvSpPr>
        <p:spPr>
          <a:xfrm>
            <a:off x="7460704" y="559313"/>
            <a:ext cx="16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</a:t>
            </a:r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124E88-E981-4238-9A58-75B0D2A95DAB}"/>
              </a:ext>
            </a:extLst>
          </p:cNvPr>
          <p:cNvSpPr/>
          <p:nvPr/>
        </p:nvSpPr>
        <p:spPr>
          <a:xfrm>
            <a:off x="429645" y="5313148"/>
            <a:ext cx="2010487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ยังไม่ใช่พลังไฟฟ้าสูงสุดของระบบในปี 2566</a:t>
            </a:r>
            <a:endParaRPr lang="en-US" sz="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17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79808580"/>
              </p:ext>
            </p:extLst>
          </p:nvPr>
        </p:nvGraphicFramePr>
        <p:xfrm>
          <a:off x="440248" y="1385794"/>
          <a:ext cx="49229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44792" y="3109053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เมกะวัตต์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9341181"/>
              </p:ext>
            </p:extLst>
          </p:nvPr>
        </p:nvGraphicFramePr>
        <p:xfrm>
          <a:off x="5063979" y="1603282"/>
          <a:ext cx="454207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8104" y="112474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กำลังผลิตตามสัญญาในระบบไฟฟ้า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สิ้นเดือนมกราคม 2566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0098" y="3680"/>
            <a:ext cx="597411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กำลังผลิตตามสัญญาในระบบไฟฟ้า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28" y="5255591"/>
            <a:ext cx="3109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MW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2200" y="2103728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599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599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6948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9372" y="3276600"/>
            <a:ext cx="121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kumimoji="0" lang="th-TH" sz="2400" b="1" i="0" u="non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kumimoji="0" lang="en-US" sz="2400" b="1" i="0" u="non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65634" y="5757006"/>
            <a:ext cx="3142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	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กำลังผลิตตามสัญญาในระบบไฟฟ้า </a:t>
            </a:r>
          </a:p>
          <a:p>
            <a:pPr marL="692150" marR="0" lvl="0" indent="-692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2150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ไม่รวมข้อมูลของ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 และ</a:t>
            </a:r>
            <a:b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ผู้ผลิตไฟฟ้าใช้เอง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(IPS)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66948" y="2392829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6804" y="2060228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56803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7552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56803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56803" y="228600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95600" y="1907828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95599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95599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06141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97432" y="228600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9948" y="2179928"/>
            <a:ext cx="6400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1489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1489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1489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9948" y="237744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3650" y="1831628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6017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65493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1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5493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1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38600" y="213360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0362" y="5786091"/>
            <a:ext cx="5256000" cy="949507"/>
            <a:chOff x="418096" y="5483722"/>
            <a:chExt cx="4974332" cy="1333538"/>
          </a:xfrm>
        </p:grpSpPr>
        <p:sp>
          <p:nvSpPr>
            <p:cNvPr id="46" name="Rounded Rectangle 45"/>
            <p:cNvSpPr/>
            <p:nvPr/>
          </p:nvSpPr>
          <p:spPr>
            <a:xfrm>
              <a:off x="418096" y="5483722"/>
              <a:ext cx="4974332" cy="1333538"/>
            </a:xfrm>
            <a:prstGeom prst="roundRect">
              <a:avLst>
                <a:gd name="adj" fmla="val 22621"/>
              </a:avLst>
            </a:prstGeom>
            <a:solidFill>
              <a:srgbClr val="C2B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42497" y="5515610"/>
              <a:ext cx="4919305" cy="1278779"/>
            </a:xfrm>
            <a:prstGeom prst="roundRect">
              <a:avLst>
                <a:gd name="adj" fmla="val 1972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" name="Picture 6" descr="D:\7. Infographic EPPO\Picture icon\Black and White\transform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5762831"/>
            <a:ext cx="860234" cy="10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36145" y="6029980"/>
            <a:ext cx="519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กำลังผลิตตามสัญญาในระบบไฟฟ้า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สิ้นเดือน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มกราคม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2566 อยู่ที่ 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เมกะวัตต์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5200" y="1907828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5199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5948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5199" y="26517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91344" y="228600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8F57D43-B198-47F0-B8E5-49788E6EEA8A}"/>
              </a:ext>
            </a:extLst>
          </p:cNvPr>
          <p:cNvSpPr txBox="1"/>
          <p:nvPr/>
        </p:nvSpPr>
        <p:spPr>
          <a:xfrm>
            <a:off x="4625777" y="1643390"/>
            <a:ext cx="62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65BC540-8A18-4CDF-B608-352DDE0525E7}"/>
              </a:ext>
            </a:extLst>
          </p:cNvPr>
          <p:cNvSpPr txBox="1"/>
          <p:nvPr/>
        </p:nvSpPr>
        <p:spPr>
          <a:xfrm>
            <a:off x="4663440" y="448056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2A1CB3-4A7B-4974-AF1F-8FB09BD8E075}"/>
              </a:ext>
            </a:extLst>
          </p:cNvPr>
          <p:cNvSpPr txBox="1"/>
          <p:nvPr/>
        </p:nvSpPr>
        <p:spPr>
          <a:xfrm>
            <a:off x="4627620" y="3383280"/>
            <a:ext cx="64008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1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EAFFDA2-615D-48B7-BB8C-92BBBE947B5E}"/>
              </a:ext>
            </a:extLst>
          </p:cNvPr>
          <p:cNvSpPr txBox="1"/>
          <p:nvPr/>
        </p:nvSpPr>
        <p:spPr>
          <a:xfrm>
            <a:off x="4627620" y="2560320"/>
            <a:ext cx="64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1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EADDDAC-E6CB-40E4-9424-EDE12FB9A40C}"/>
              </a:ext>
            </a:extLst>
          </p:cNvPr>
          <p:cNvSpPr txBox="1"/>
          <p:nvPr/>
        </p:nvSpPr>
        <p:spPr>
          <a:xfrm>
            <a:off x="4619776" y="2011680"/>
            <a:ext cx="64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283CE8F-33AB-42CF-926C-20D2AC1C5D22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119851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45862632"/>
              </p:ext>
            </p:extLst>
          </p:nvPr>
        </p:nvGraphicFramePr>
        <p:xfrm>
          <a:off x="473023" y="1315800"/>
          <a:ext cx="4752528" cy="435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17496" y="3223131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74743172"/>
              </p:ext>
            </p:extLst>
          </p:nvPr>
        </p:nvGraphicFramePr>
        <p:xfrm>
          <a:off x="5148064" y="1656096"/>
          <a:ext cx="4442773" cy="376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47800" y="5317414"/>
            <a:ext cx="269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	1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6,003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95536" y="-122920"/>
            <a:ext cx="6738726" cy="960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การผลิตไฟฟ้าจากเชื้อเพลิงชนิดต่างๆ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1289447"/>
            <a:ext cx="3833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สัดส่วนการผลิตไฟฟ้า</a:t>
            </a:r>
          </a:p>
          <a:p>
            <a:pPr algn="ctr"/>
            <a:r>
              <a:rPr lang="th-TH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จากเชื้อเพลิงชนิดต่างๆ</a:t>
            </a:r>
          </a:p>
        </p:txBody>
      </p:sp>
      <p:cxnSp>
        <p:nvCxnSpPr>
          <p:cNvPr id="28" name="Elbow Connector 27"/>
          <p:cNvCxnSpPr>
            <a:cxnSpLocks/>
          </p:cNvCxnSpPr>
          <p:nvPr/>
        </p:nvCxnSpPr>
        <p:spPr>
          <a:xfrm>
            <a:off x="5403585" y="4114800"/>
            <a:ext cx="383210" cy="73046"/>
          </a:xfrm>
          <a:prstGeom prst="bentConnector3">
            <a:avLst>
              <a:gd name="adj1" fmla="val 179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9400" y="3500735"/>
            <a:ext cx="121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1716" y="5729426"/>
            <a:ext cx="3273872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808038" indent="-808038">
              <a:tabLst>
                <a:tab pos="628650" algn="l"/>
                <a:tab pos="903288" algn="l"/>
              </a:tabLst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(1)		การผลิตไฟฟ้าในที่นี้ยังไม่รวมการผลิตไฟฟ้า</a:t>
            </a:r>
          </a:p>
          <a:p>
            <a:pPr marL="808038" indent="-808038">
              <a:tabLst>
                <a:tab pos="628650" algn="l"/>
                <a:tab pos="903288" algn="l"/>
              </a:tabLst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ของผู้ผลิตไฟฟ้าใช้เอง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(IPS)</a:t>
            </a:r>
          </a:p>
          <a:p>
            <a:pPr marL="808038" indent="-808038">
              <a:tabLst>
                <a:tab pos="628650" algn="l"/>
                <a:tab pos="903288" algn="l"/>
              </a:tabLst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(2)		การผลิตไฟฟ้าจากน้ำมันรวมการผลิตไฟฟ้า	จากน้ำมันปาล์มของโรงไฟฟ้าบางปะกง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2000" y="5930029"/>
            <a:ext cx="4889200" cy="701506"/>
            <a:chOff x="611560" y="5861005"/>
            <a:chExt cx="4950015" cy="809114"/>
          </a:xfrm>
        </p:grpSpPr>
        <p:sp>
          <p:nvSpPr>
            <p:cNvPr id="48" name="Rounded Rectangle 47"/>
            <p:cNvSpPr/>
            <p:nvPr/>
          </p:nvSpPr>
          <p:spPr>
            <a:xfrm>
              <a:off x="611560" y="5861005"/>
              <a:ext cx="4950015" cy="809114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60251" y="5896240"/>
              <a:ext cx="4847853" cy="719585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7" descr="D:\7. Infographic EPPO\Picture icon\Color Icon\pcokMeqc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8"/>
          <a:stretch/>
        </p:blipFill>
        <p:spPr bwMode="auto">
          <a:xfrm>
            <a:off x="253222" y="5799638"/>
            <a:ext cx="857231" cy="8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Elbow Connector 56"/>
          <p:cNvCxnSpPr/>
          <p:nvPr/>
        </p:nvCxnSpPr>
        <p:spPr>
          <a:xfrm flipV="1">
            <a:off x="5639235" y="4446718"/>
            <a:ext cx="254233" cy="1654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07162" y="5985313"/>
            <a:ext cx="4813980" cy="6001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การผลิตไฟฟ้า        </a:t>
            </a:r>
            <a:r>
              <a:rPr 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5.8%</a:t>
            </a:r>
            <a:r>
              <a:rPr lang="th-TH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  <a:t>โดยลดลงในส่วนของการผลิตไฟฟ้าจาก</a:t>
            </a:r>
          </a:p>
          <a:p>
            <a:pPr algn="ctr"/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  <a:t>ก๊าซธรรมชาติ และถ่านหิน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  <a:t>/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  <a:t>ลิกไนต์ สำหรับการผลิตไฟฟ้าจากน้ำมัน</a:t>
            </a:r>
            <a:b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</a:b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/>
              </a:rPr>
              <a:t>พลังน้ำ ไฟฟ้านำเข้า และพลังงานหมุนเวียนมีปริมาณลดลง</a:t>
            </a:r>
            <a:endParaRPr lang="th-TH" sz="11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3404" y="3748569"/>
            <a:ext cx="126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1356" y="2797726"/>
            <a:ext cx="172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ถ่านหินนำเข้า/ลิกไนต์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75759" y="2094756"/>
            <a:ext cx="172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นำเข้า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83265" y="1704201"/>
            <a:ext cx="172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พลังงานหมุนเวียน</a:t>
            </a:r>
          </a:p>
        </p:txBody>
      </p:sp>
      <p:sp>
        <p:nvSpPr>
          <p:cNvPr id="4" name="Striped Right Arrow 3"/>
          <p:cNvSpPr/>
          <p:nvPr/>
        </p:nvSpPr>
        <p:spPr>
          <a:xfrm rot="16200000" flipH="1">
            <a:off x="2229259" y="5972300"/>
            <a:ext cx="189682" cy="2286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36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EF68C6-5B23-427C-B16B-4B007FD70EEF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2248627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82"/>
          <p:cNvSpPr txBox="1">
            <a:spLocks noChangeArrowheads="1"/>
          </p:cNvSpPr>
          <p:nvPr/>
        </p:nvSpPr>
        <p:spPr>
          <a:xfrm>
            <a:off x="395536" y="17328"/>
            <a:ext cx="8229600" cy="665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การใช้เชื้อเพลิงในการผลิตไฟฟ้าของ กฟผ.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232839055"/>
              </p:ext>
            </p:extLst>
          </p:nvPr>
        </p:nvGraphicFramePr>
        <p:xfrm>
          <a:off x="4732271" y="1149492"/>
          <a:ext cx="1926800" cy="38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4336" y="499551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9088" y="533366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MMSCFD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647" y="1073591"/>
            <a:ext cx="2118513" cy="456234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183" y="4968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น้ำมันเตา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32" y="531489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(ล้านลิตร)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209119838"/>
              </p:ext>
            </p:extLst>
          </p:nvPr>
        </p:nvGraphicFramePr>
        <p:xfrm>
          <a:off x="2489386" y="1101476"/>
          <a:ext cx="1940448" cy="38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82097" y="49760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ดีเซล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7793" y="531460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(ล้านลิตร)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00354" y="1073590"/>
            <a:ext cx="2118513" cy="456234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1982" y="1076455"/>
            <a:ext cx="2118513" cy="456234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105811408"/>
              </p:ext>
            </p:extLst>
          </p:nvPr>
        </p:nvGraphicFramePr>
        <p:xfrm>
          <a:off x="248464" y="1109030"/>
          <a:ext cx="1940448" cy="38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14399" y="6021288"/>
            <a:ext cx="6611642" cy="722626"/>
            <a:chOff x="109531" y="5673560"/>
            <a:chExt cx="5952626" cy="1115066"/>
          </a:xfrm>
        </p:grpSpPr>
        <p:sp>
          <p:nvSpPr>
            <p:cNvPr id="51" name="Rounded Rectangle 50"/>
            <p:cNvSpPr/>
            <p:nvPr/>
          </p:nvSpPr>
          <p:spPr>
            <a:xfrm>
              <a:off x="109531" y="5673560"/>
              <a:ext cx="5952626" cy="1115066"/>
            </a:xfrm>
            <a:prstGeom prst="roundRect">
              <a:avLst>
                <a:gd name="adj" fmla="val 16876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39062" y="5727061"/>
              <a:ext cx="5894148" cy="996877"/>
            </a:xfrm>
            <a:prstGeom prst="roundRect">
              <a:avLst>
                <a:gd name="adj" fmla="val 1972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3" name="Picture 3" descr="C:\Users\User\Desktop\Energy Graph_Edit Pattern\Infographic\Black and White\1564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22370"/>
            <a:ext cx="1012664" cy="10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Energy Graph_Edit Pattern\Infographic\Color Icon\Oi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12" y="5165515"/>
            <a:ext cx="493858" cy="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Energy Graph_Edit Pattern\Infographic\Color Icon\gascan 1.png0819ab92-d59d-4d59-aad4-5cc5564f7cf9Large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4490" r="8806" b="4817"/>
          <a:stretch/>
        </p:blipFill>
        <p:spPr bwMode="auto">
          <a:xfrm>
            <a:off x="3818798" y="5153899"/>
            <a:ext cx="341833" cy="3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Energy Graph_Edit Pattern\Infographic\Color Icon\icon_ga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627" r="23887" b="6394"/>
          <a:stretch/>
        </p:blipFill>
        <p:spPr bwMode="auto">
          <a:xfrm>
            <a:off x="6393519" y="5221340"/>
            <a:ext cx="228650" cy="3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162032" y="6152346"/>
            <a:ext cx="6229368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เมื่อเทียบกับช่วงเดียวกันของปีก่อนการใช้</a:t>
            </a:r>
            <a:r>
              <a:rPr lang="th-TH" sz="12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 </a:t>
            </a:r>
            <a:r>
              <a:rPr kumimoji="0" lang="th-TH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และลิกไนต์ </a:t>
            </a:r>
            <a:br>
              <a:rPr kumimoji="0" lang="th-TH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ในการผลิตไฟฟ้าของ กฟผ.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ในขณะที่การใช้น้ำมันดีเซล เพิ่มขึ้น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08129" y="5638800"/>
            <a:ext cx="4883471" cy="40011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900113" algn="l"/>
              </a:tabLst>
              <a:defRPr/>
            </a:pP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	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ไม่รวมน้ำมันปาล์มที่ใช้ในโรงไฟฟ้าบาง</a:t>
            </a:r>
            <a:r>
              <a:rPr kumimoji="0" lang="th-TH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ปะกง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  <a:tab pos="90011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(2) %growth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024311" y="3505200"/>
            <a:ext cx="623889" cy="498022"/>
            <a:chOff x="3839991" y="3906652"/>
            <a:chExt cx="623889" cy="498022"/>
          </a:xfrm>
        </p:grpSpPr>
        <p:sp>
          <p:nvSpPr>
            <p:cNvPr id="70" name="Rectangle 69"/>
            <p:cNvSpPr/>
            <p:nvPr/>
          </p:nvSpPr>
          <p:spPr>
            <a:xfrm>
              <a:off x="3839991" y="3906652"/>
              <a:ext cx="6238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74</a:t>
              </a: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.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1%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Striped Right Arrow 73"/>
            <p:cNvSpPr/>
            <p:nvPr/>
          </p:nvSpPr>
          <p:spPr>
            <a:xfrm rot="16200000">
              <a:off x="4002350" y="4143428"/>
              <a:ext cx="233034" cy="289457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xmlns="" id="{13FB6BB0-B99C-4D12-A2A1-4B65328AA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29549"/>
              </p:ext>
            </p:extLst>
          </p:nvPr>
        </p:nvGraphicFramePr>
        <p:xfrm>
          <a:off x="6941073" y="1149492"/>
          <a:ext cx="1967744" cy="38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DA47549-EE6D-408A-BFFD-1E17B8556868}"/>
              </a:ext>
            </a:extLst>
          </p:cNvPr>
          <p:cNvSpPr txBox="1"/>
          <p:nvPr/>
        </p:nvSpPr>
        <p:spPr>
          <a:xfrm>
            <a:off x="7002490" y="50165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94D4C12-8732-49FE-93C6-8B91D696E4C3}"/>
              </a:ext>
            </a:extLst>
          </p:cNvPr>
          <p:cNvSpPr txBox="1"/>
          <p:nvPr/>
        </p:nvSpPr>
        <p:spPr>
          <a:xfrm>
            <a:off x="7434538" y="534703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(ล้านตัน)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7C9D39F-D24C-4191-A478-3568200DFDB2}"/>
              </a:ext>
            </a:extLst>
          </p:cNvPr>
          <p:cNvSpPr/>
          <p:nvPr/>
        </p:nvSpPr>
        <p:spPr>
          <a:xfrm>
            <a:off x="6865689" y="1076454"/>
            <a:ext cx="2118513" cy="456234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6" name="Picture 4" descr="C:\Users\User\Desktop\Energy Graph_Edit Pattern\Infographic\Black and White\-1x-1.jpg">
            <a:extLst>
              <a:ext uri="{FF2B5EF4-FFF2-40B4-BE49-F238E27FC236}">
                <a16:creationId xmlns:a16="http://schemas.microsoft.com/office/drawing/2014/main" xmlns="" id="{5C6BEEA3-BE54-4219-9D79-34DD804A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42" y="5234989"/>
            <a:ext cx="389583" cy="2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B5EEEEA9-BA20-48D4-9220-B0266F2D7B0A}"/>
              </a:ext>
            </a:extLst>
          </p:cNvPr>
          <p:cNvGrpSpPr/>
          <p:nvPr/>
        </p:nvGrpSpPr>
        <p:grpSpPr>
          <a:xfrm>
            <a:off x="8358250" y="3586859"/>
            <a:ext cx="542136" cy="518120"/>
            <a:chOff x="1641340" y="3863051"/>
            <a:chExt cx="542136" cy="51812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0D01AFF3-FB09-45FD-9017-C08A4E0CADCC}"/>
                </a:ext>
              </a:extLst>
            </p:cNvPr>
            <p:cNvSpPr/>
            <p:nvPr/>
          </p:nvSpPr>
          <p:spPr>
            <a:xfrm>
              <a:off x="1641340" y="4134950"/>
              <a:ext cx="5421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5.2%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Striped Right Arrow 64">
              <a:extLst>
                <a:ext uri="{FF2B5EF4-FFF2-40B4-BE49-F238E27FC236}">
                  <a16:creationId xmlns:a16="http://schemas.microsoft.com/office/drawing/2014/main" xmlns="" id="{49AD91B7-098B-4CAC-9696-CD20D746FB0D}"/>
                </a:ext>
              </a:extLst>
            </p:cNvPr>
            <p:cNvSpPr/>
            <p:nvPr/>
          </p:nvSpPr>
          <p:spPr>
            <a:xfrm rot="16200000" flipH="1">
              <a:off x="1764863" y="3854688"/>
              <a:ext cx="247557" cy="264284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7ABC63D-AC3A-4AB0-8D4B-B62336036E89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7E2C28B-6641-4452-8575-37869CA63219}"/>
              </a:ext>
            </a:extLst>
          </p:cNvPr>
          <p:cNvCxnSpPr/>
          <p:nvPr/>
        </p:nvCxnSpPr>
        <p:spPr>
          <a:xfrm>
            <a:off x="1648484" y="1260000"/>
            <a:ext cx="0" cy="36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4641AEE6-3CA5-4971-997F-AB9ACAD5E48D}"/>
              </a:ext>
            </a:extLst>
          </p:cNvPr>
          <p:cNvCxnSpPr/>
          <p:nvPr/>
        </p:nvCxnSpPr>
        <p:spPr>
          <a:xfrm>
            <a:off x="4038600" y="1260000"/>
            <a:ext cx="0" cy="36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0DAB7F0-2F86-438E-8FA1-76A7B344093D}"/>
              </a:ext>
            </a:extLst>
          </p:cNvPr>
          <p:cNvCxnSpPr/>
          <p:nvPr/>
        </p:nvCxnSpPr>
        <p:spPr>
          <a:xfrm>
            <a:off x="6119750" y="1260000"/>
            <a:ext cx="0" cy="36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1A89925-0CB7-4B4A-B6A1-31DBE8D29A26}"/>
              </a:ext>
            </a:extLst>
          </p:cNvPr>
          <p:cNvCxnSpPr/>
          <p:nvPr/>
        </p:nvCxnSpPr>
        <p:spPr>
          <a:xfrm>
            <a:off x="8358250" y="1260000"/>
            <a:ext cx="0" cy="36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48D3874-F64E-4612-B484-4ADAD3470DBF}"/>
              </a:ext>
            </a:extLst>
          </p:cNvPr>
          <p:cNvGrpSpPr/>
          <p:nvPr/>
        </p:nvGrpSpPr>
        <p:grpSpPr>
          <a:xfrm>
            <a:off x="6106287" y="2581284"/>
            <a:ext cx="623889" cy="518120"/>
            <a:chOff x="1600464" y="3863051"/>
            <a:chExt cx="623889" cy="51812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238DE135-3387-44F4-AAF6-B923ECA349E2}"/>
                </a:ext>
              </a:extLst>
            </p:cNvPr>
            <p:cNvSpPr/>
            <p:nvPr/>
          </p:nvSpPr>
          <p:spPr>
            <a:xfrm>
              <a:off x="1600464" y="4134950"/>
              <a:ext cx="6238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17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.</a:t>
              </a: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5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%</a:t>
              </a:r>
              <a:endPara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Striped Right Arrow 64">
              <a:extLst>
                <a:ext uri="{FF2B5EF4-FFF2-40B4-BE49-F238E27FC236}">
                  <a16:creationId xmlns:a16="http://schemas.microsoft.com/office/drawing/2014/main" xmlns="" id="{CB769FF2-40A0-4F8A-BB0B-EBA98A551B62}"/>
                </a:ext>
              </a:extLst>
            </p:cNvPr>
            <p:cNvSpPr/>
            <p:nvPr/>
          </p:nvSpPr>
          <p:spPr>
            <a:xfrm rot="16200000" flipH="1">
              <a:off x="1764863" y="3854688"/>
              <a:ext cx="247557" cy="264284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511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33">
            <a:extLst>
              <a:ext uri="{FF2B5EF4-FFF2-40B4-BE49-F238E27FC236}">
                <a16:creationId xmlns:a16="http://schemas.microsoft.com/office/drawing/2014/main" xmlns="" id="{7C614985-3563-4553-837D-63C814E4055E}"/>
              </a:ext>
            </a:extLst>
          </p:cNvPr>
          <p:cNvSpPr/>
          <p:nvPr/>
        </p:nvSpPr>
        <p:spPr>
          <a:xfrm>
            <a:off x="2155947" y="1455830"/>
            <a:ext cx="2194560" cy="548640"/>
          </a:xfrm>
          <a:prstGeom prst="roundRect">
            <a:avLst>
              <a:gd name="adj" fmla="val 26764"/>
            </a:avLst>
          </a:prstGeom>
          <a:solidFill>
            <a:srgbClr val="9966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1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2"/>
          <p:cNvSpPr txBox="1">
            <a:spLocks/>
          </p:cNvSpPr>
          <p:nvPr/>
        </p:nvSpPr>
        <p:spPr>
          <a:xfrm>
            <a:off x="446856" y="-8188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ความต้องการพลังไฟฟ้าสูงสุดในระบบ 3 การไฟฟ้า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96104286"/>
              </p:ext>
            </p:extLst>
          </p:nvPr>
        </p:nvGraphicFramePr>
        <p:xfrm>
          <a:off x="683568" y="1474902"/>
          <a:ext cx="8064896" cy="4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89390" y="3739211"/>
            <a:ext cx="1537800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เมกะวัตต์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6535558"/>
            <a:ext cx="58730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ความต้องการพลังไฟฟ้าสูงสุดในระบบ 3 การไฟฟ้า ยังไม่รวมผู้ผลิตไฟฟ้าใช้เอง 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31920" y="310896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 b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B7611A-08CB-401F-9BA8-B54265054244}"/>
              </a:ext>
            </a:extLst>
          </p:cNvPr>
          <p:cNvSpPr txBox="1"/>
          <p:nvPr/>
        </p:nvSpPr>
        <p:spPr>
          <a:xfrm>
            <a:off x="3931920" y="236220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0B7611A-08CB-401F-9BA8-B54265054244}"/>
              </a:ext>
            </a:extLst>
          </p:cNvPr>
          <p:cNvSpPr txBox="1"/>
          <p:nvPr/>
        </p:nvSpPr>
        <p:spPr>
          <a:xfrm>
            <a:off x="3931920" y="37490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923670-A1EC-460D-8144-EE55953BD7E3}"/>
              </a:ext>
            </a:extLst>
          </p:cNvPr>
          <p:cNvSpPr txBox="1"/>
          <p:nvPr/>
        </p:nvSpPr>
        <p:spPr>
          <a:xfrm>
            <a:off x="3328126" y="2107012"/>
            <a:ext cx="836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59FF49-C69D-4FEA-8971-D1B17D30E716}"/>
              </a:ext>
            </a:extLst>
          </p:cNvPr>
          <p:cNvSpPr txBox="1"/>
          <p:nvPr/>
        </p:nvSpPr>
        <p:spPr>
          <a:xfrm>
            <a:off x="2211708" y="1489346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2565 เวลา 14.30 น.</a:t>
            </a:r>
            <a:endParaRPr lang="en-US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xmlns="" id="{3F8FF417-0210-4CC2-95BA-025F6F0C9825}"/>
              </a:ext>
            </a:extLst>
          </p:cNvPr>
          <p:cNvSpPr/>
          <p:nvPr/>
        </p:nvSpPr>
        <p:spPr>
          <a:xfrm>
            <a:off x="1447800" y="5561922"/>
            <a:ext cx="2210718" cy="504056"/>
          </a:xfrm>
          <a:prstGeom prst="roundRect">
            <a:avLst>
              <a:gd name="adj" fmla="val 26764"/>
            </a:avLst>
          </a:prstGeom>
          <a:solidFill>
            <a:srgbClr val="82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h-TH" sz="1000" b="1" dirty="0">
                <a:solidFill>
                  <a:srgbClr val="A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ม.ค. 25</a:t>
            </a:r>
            <a:r>
              <a:rPr lang="en-US" sz="1000" b="1" dirty="0">
                <a:solidFill>
                  <a:srgbClr val="A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000" b="1" dirty="0">
                <a:solidFill>
                  <a:srgbClr val="A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 เวลา 18:44 น.</a:t>
            </a:r>
          </a:p>
          <a:p>
            <a:pPr lvl="0" algn="ctr">
              <a:spcBef>
                <a:spcPts val="600"/>
              </a:spcBef>
              <a:defRPr/>
            </a:pPr>
            <a:r>
              <a:rPr lang="th-TH" sz="1000" b="1" dirty="0">
                <a:solidFill>
                  <a:srgbClr val="A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26,517 </a:t>
            </a:r>
            <a:r>
              <a:rPr lang="en-US" sz="1000" b="1" dirty="0">
                <a:solidFill>
                  <a:srgbClr val="A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B299FB-FFC0-46D2-83B5-AEA32876495A}"/>
              </a:ext>
            </a:extLst>
          </p:cNvPr>
          <p:cNvSpPr txBox="1"/>
          <p:nvPr/>
        </p:nvSpPr>
        <p:spPr>
          <a:xfrm>
            <a:off x="1319236" y="5296775"/>
            <a:ext cx="8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181436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61300" y="1184119"/>
            <a:ext cx="368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สัดส่วนการใช้ไฟฟ้า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77368" y="71920"/>
            <a:ext cx="6728678" cy="644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ในระบบ 3 การไฟฟ้า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3432" y="5461942"/>
            <a:ext cx="311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14,67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GWh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93951" y="3351346"/>
            <a:ext cx="356933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47225152"/>
              </p:ext>
            </p:extLst>
          </p:nvPr>
        </p:nvGraphicFramePr>
        <p:xfrm>
          <a:off x="444607" y="1660581"/>
          <a:ext cx="5135506" cy="408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4156961609"/>
              </p:ext>
            </p:extLst>
          </p:nvPr>
        </p:nvGraphicFramePr>
        <p:xfrm>
          <a:off x="5289104" y="1720566"/>
          <a:ext cx="4464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45052" y="3442915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</a:t>
            </a:r>
            <a:r>
              <a:rPr lang="th-TH" sz="2400" b="1" baseline="30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2400" b="1" baseline="30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9324" y="5811376"/>
            <a:ext cx="3748700" cy="881803"/>
            <a:chOff x="391253" y="5811376"/>
            <a:chExt cx="3748700" cy="881803"/>
          </a:xfrm>
        </p:grpSpPr>
        <p:grpSp>
          <p:nvGrpSpPr>
            <p:cNvPr id="6" name="Group 5"/>
            <p:cNvGrpSpPr/>
            <p:nvPr/>
          </p:nvGrpSpPr>
          <p:grpSpPr>
            <a:xfrm>
              <a:off x="906411" y="6075880"/>
              <a:ext cx="3233542" cy="555562"/>
              <a:chOff x="906410" y="6075880"/>
              <a:chExt cx="4148461" cy="555562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906410" y="6075880"/>
                <a:ext cx="4148461" cy="555562"/>
              </a:xfrm>
              <a:prstGeom prst="roundRect">
                <a:avLst>
                  <a:gd name="adj" fmla="val 32270"/>
                </a:avLst>
              </a:prstGeom>
              <a:solidFill>
                <a:srgbClr val="B5A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966248" y="6131806"/>
                <a:ext cx="4016908" cy="445734"/>
              </a:xfrm>
              <a:prstGeom prst="roundRect">
                <a:avLst>
                  <a:gd name="adj" fmla="val 32270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71033" y="6202034"/>
              <a:ext cx="2713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การใช้ไฟฟ้า         </a:t>
              </a:r>
              <a:r>
                <a:rPr lang="th-TH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.8%</a:t>
              </a:r>
              <a:endPara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5" name="Picture 4" descr="D:\7. Infographic EPPO\Picture icon\Color Icon\power-lin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3" y="5811376"/>
              <a:ext cx="1175806" cy="88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402949" y="3617703"/>
            <a:ext cx="1651410" cy="420897"/>
            <a:chOff x="3402949" y="3559609"/>
            <a:chExt cx="1651410" cy="420897"/>
          </a:xfrm>
        </p:grpSpPr>
        <p:sp>
          <p:nvSpPr>
            <p:cNvPr id="21" name="TextBox 20"/>
            <p:cNvSpPr txBox="1"/>
            <p:nvPr/>
          </p:nvSpPr>
          <p:spPr>
            <a:xfrm>
              <a:off x="3635896" y="3660694"/>
              <a:ext cx="141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400" b="1" dirty="0">
                  <a:solidFill>
                    <a:srgbClr val="FF7D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กฟน. (</a:t>
              </a:r>
              <a:r>
                <a:rPr lang="en-US" sz="1400" b="1" dirty="0">
                  <a:solidFill>
                    <a:srgbClr val="FF7D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MEA</a:t>
              </a:r>
              <a:r>
                <a:rPr lang="th-TH" sz="1400" b="1" dirty="0">
                  <a:solidFill>
                    <a:srgbClr val="FF7D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2050" name="Picture 2" descr="D:\7. Infographic EPPO\Picture icon\Refinerary Logo\Metropolitan%20Electricity%20Authority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949" y="3559609"/>
              <a:ext cx="436295" cy="42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352800" y="1828800"/>
            <a:ext cx="1608295" cy="438676"/>
            <a:chOff x="3491879" y="1719972"/>
            <a:chExt cx="1608295" cy="438676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1742954"/>
              <a:ext cx="1464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400" b="1" dirty="0">
                  <a:solidFill>
                    <a:srgbClr val="7732B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กฟภ. (</a:t>
              </a:r>
              <a:r>
                <a:rPr lang="en-US" sz="1400" b="1" dirty="0">
                  <a:solidFill>
                    <a:srgbClr val="7732B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PEA</a:t>
              </a:r>
              <a:r>
                <a:rPr lang="th-TH" sz="1400" b="1" dirty="0">
                  <a:solidFill>
                    <a:srgbClr val="7732B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pic>
          <p:nvPicPr>
            <p:cNvPr id="2051" name="Picture 3" descr="D:\7. Infographic EPPO\Picture icon\Refinerary Logo\logo-PEA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0" r="18000"/>
            <a:stretch/>
          </p:blipFill>
          <p:spPr bwMode="auto">
            <a:xfrm>
              <a:off x="3491879" y="1719972"/>
              <a:ext cx="426127" cy="43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175224" y="4698731"/>
            <a:ext cx="1895055" cy="481907"/>
            <a:chOff x="3175224" y="4698731"/>
            <a:chExt cx="1895055" cy="481907"/>
          </a:xfrm>
        </p:grpSpPr>
        <p:sp>
          <p:nvSpPr>
            <p:cNvPr id="22" name="TextBox 21"/>
            <p:cNvSpPr txBox="1"/>
            <p:nvPr/>
          </p:nvSpPr>
          <p:spPr>
            <a:xfrm>
              <a:off x="3491880" y="4828231"/>
              <a:ext cx="1578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1400" b="1" dirty="0">
                  <a:solidFill>
                    <a:srgbClr val="E6A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ลูกค้าตรง </a:t>
              </a:r>
              <a:r>
                <a:rPr lang="en-US" sz="1400" b="1" dirty="0">
                  <a:solidFill>
                    <a:srgbClr val="E6A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EGAT</a:t>
              </a:r>
              <a:endParaRPr lang="th-TH" sz="1400" b="1" dirty="0">
                <a:solidFill>
                  <a:srgbClr val="E6A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52" name="Picture 4" descr="D:\7. Infographic EPPO\Picture icon\Refinerary Logo\logo-egat-color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9" t="6864" r="8301"/>
            <a:stretch/>
          </p:blipFill>
          <p:spPr bwMode="auto">
            <a:xfrm>
              <a:off x="3175224" y="4698731"/>
              <a:ext cx="415992" cy="48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/>
          <p:cNvSpPr txBox="1"/>
          <p:nvPr/>
        </p:nvSpPr>
        <p:spPr>
          <a:xfrm>
            <a:off x="6041850" y="5856252"/>
            <a:ext cx="292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การใช้ไฟฟ้าในที่นี้ยังไม่รวมการใช้ไฟฟ้า</a:t>
            </a:r>
          </a:p>
          <a:p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ของผู้ผลิตไฟฟ้าใช้เอง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(IPS)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0800000">
            <a:off x="5495398" y="4168644"/>
            <a:ext cx="542136" cy="501911"/>
            <a:chOff x="7430126" y="4366988"/>
            <a:chExt cx="542136" cy="501911"/>
          </a:xfrm>
        </p:grpSpPr>
        <p:sp>
          <p:nvSpPr>
            <p:cNvPr id="44" name="Striped Right Arrow 43"/>
            <p:cNvSpPr/>
            <p:nvPr/>
          </p:nvSpPr>
          <p:spPr>
            <a:xfrm rot="16200000">
              <a:off x="7569682" y="4607653"/>
              <a:ext cx="233034" cy="289457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92D05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0800000">
              <a:off x="7430126" y="4366988"/>
              <a:ext cx="5421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th-TH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3.1</a:t>
              </a:r>
              <a:r>
                <a:rPr lang="en-US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%</a:t>
              </a:r>
              <a:endParaRPr lang="th-TH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Striped Right Arrow 48"/>
          <p:cNvSpPr/>
          <p:nvPr/>
        </p:nvSpPr>
        <p:spPr>
          <a:xfrm rot="16200000" flipH="1">
            <a:off x="3422587" y="6215105"/>
            <a:ext cx="274320" cy="27432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91BA643-55A7-44FA-BADD-A02632BFAB7B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DE4558A-8ED8-49BA-827F-76E2BB9674DE}"/>
              </a:ext>
            </a:extLst>
          </p:cNvPr>
          <p:cNvGrpSpPr/>
          <p:nvPr/>
        </p:nvGrpSpPr>
        <p:grpSpPr>
          <a:xfrm rot="10800000">
            <a:off x="5748584" y="1839963"/>
            <a:ext cx="695955" cy="501911"/>
            <a:chOff x="7430126" y="4366988"/>
            <a:chExt cx="695955" cy="501911"/>
          </a:xfrm>
        </p:grpSpPr>
        <p:sp>
          <p:nvSpPr>
            <p:cNvPr id="46" name="Striped Right Arrow 43">
              <a:extLst>
                <a:ext uri="{FF2B5EF4-FFF2-40B4-BE49-F238E27FC236}">
                  <a16:creationId xmlns:a16="http://schemas.microsoft.com/office/drawing/2014/main" xmlns="" id="{14B7619C-5AE5-4B45-88F0-090C8C741E84}"/>
                </a:ext>
              </a:extLst>
            </p:cNvPr>
            <p:cNvSpPr/>
            <p:nvPr/>
          </p:nvSpPr>
          <p:spPr>
            <a:xfrm rot="16200000">
              <a:off x="7706711" y="4607653"/>
              <a:ext cx="233034" cy="289457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92D05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83B33CCA-CAE0-43BC-8B88-3767F0687F10}"/>
                </a:ext>
              </a:extLst>
            </p:cNvPr>
            <p:cNvSpPr/>
            <p:nvPr/>
          </p:nvSpPr>
          <p:spPr>
            <a:xfrm rot="10800000">
              <a:off x="7430126" y="4366988"/>
              <a:ext cx="6959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th-TH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12.7</a:t>
              </a:r>
              <a:r>
                <a:rPr lang="en-US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%</a:t>
              </a:r>
              <a:endParaRPr lang="th-TH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1176862-AFCC-42BF-BAD5-619E227308C6}"/>
              </a:ext>
            </a:extLst>
          </p:cNvPr>
          <p:cNvGrpSpPr/>
          <p:nvPr/>
        </p:nvGrpSpPr>
        <p:grpSpPr>
          <a:xfrm rot="10800000">
            <a:off x="8593171" y="2180619"/>
            <a:ext cx="542136" cy="501911"/>
            <a:chOff x="7430126" y="4366988"/>
            <a:chExt cx="542136" cy="501911"/>
          </a:xfrm>
        </p:grpSpPr>
        <p:sp>
          <p:nvSpPr>
            <p:cNvPr id="57" name="Striped Right Arrow 43">
              <a:extLst>
                <a:ext uri="{FF2B5EF4-FFF2-40B4-BE49-F238E27FC236}">
                  <a16:creationId xmlns:a16="http://schemas.microsoft.com/office/drawing/2014/main" xmlns="" id="{3C3B9256-C188-46F4-8623-AD9301331C9A}"/>
                </a:ext>
              </a:extLst>
            </p:cNvPr>
            <p:cNvSpPr/>
            <p:nvPr/>
          </p:nvSpPr>
          <p:spPr>
            <a:xfrm rot="16200000">
              <a:off x="7569682" y="4607653"/>
              <a:ext cx="233034" cy="289457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92D05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885F1E2E-07A9-42FA-855C-8E524E86D407}"/>
                </a:ext>
              </a:extLst>
            </p:cNvPr>
            <p:cNvSpPr/>
            <p:nvPr/>
          </p:nvSpPr>
          <p:spPr>
            <a:xfrm rot="10800000">
              <a:off x="7430126" y="4366988"/>
              <a:ext cx="5421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th-TH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5.7</a:t>
              </a:r>
              <a:r>
                <a:rPr lang="en-US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 3"/>
                </a:rPr>
                <a:t>%</a:t>
              </a:r>
              <a:endParaRPr lang="th-TH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79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62272" y="14535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การใช้พลังงานเชิงพาณิชย์ขั้นต้น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85167098"/>
              </p:ext>
            </p:extLst>
          </p:nvPr>
        </p:nvGraphicFramePr>
        <p:xfrm>
          <a:off x="467544" y="1484784"/>
          <a:ext cx="50405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11176" y="1118630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</a:t>
            </a:r>
          </a:p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พลังงานเชิงพาณิชย์ขั้นต้น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0640" y="1631758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8672" y="2632556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DAA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6861" y="375334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ถ่านหินนำเข้า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2795" y="4683326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931" y="5054987"/>
            <a:ext cx="1873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ไฟฟ้าพลังน้ำ/ไฟฟ้านำเข้า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56339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1,99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พันบาร์เรลเทียบเท่าน้ำมันดิบต่อวัน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524206125"/>
              </p:ext>
            </p:extLst>
          </p:nvPr>
        </p:nvGraphicFramePr>
        <p:xfrm>
          <a:off x="5182935" y="1876534"/>
          <a:ext cx="43924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68244" y="373212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502648" y="3274586"/>
            <a:ext cx="3792020" cy="30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786" y="6093296"/>
            <a:ext cx="4180703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15616" y="6219450"/>
            <a:ext cx="367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การใช้พลังงานขั้นต้น         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3462" y="5841431"/>
            <a:ext cx="1102696" cy="1016569"/>
            <a:chOff x="331586" y="2220736"/>
            <a:chExt cx="1102696" cy="1016569"/>
          </a:xfrm>
        </p:grpSpPr>
        <p:pic>
          <p:nvPicPr>
            <p:cNvPr id="33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844999" y="2220736"/>
              <a:ext cx="589283" cy="877729"/>
            </a:xfrm>
            <a:prstGeom prst="rect">
              <a:avLst/>
            </a:prstGeom>
            <a:noFill/>
            <a:extLst/>
          </p:spPr>
        </p:pic>
        <p:pic>
          <p:nvPicPr>
            <p:cNvPr id="34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86" y="2400993"/>
              <a:ext cx="766449" cy="83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Striped Right Arrow 34"/>
          <p:cNvSpPr/>
          <p:nvPr/>
        </p:nvSpPr>
        <p:spPr>
          <a:xfrm rot="5400000" flipH="1">
            <a:off x="3362784" y="6198925"/>
            <a:ext cx="327401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8" name="TextBox 107">
            <a:extLst>
              <a:ext uri="{FF2B5EF4-FFF2-40B4-BE49-F238E27FC236}">
                <a16:creationId xmlns:a16="http://schemas.microsoft.com/office/drawing/2014/main" xmlns="" id="{56FAD150-ADD9-44C3-A25E-69FC45C1F4D2}"/>
              </a:ext>
            </a:extLst>
          </p:cNvPr>
          <p:cNvSpPr txBox="1"/>
          <p:nvPr/>
        </p:nvSpPr>
        <p:spPr>
          <a:xfrm>
            <a:off x="6162743" y="484037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</p:spTree>
    <p:extLst>
      <p:ext uri="{BB962C8B-B14F-4D97-AF65-F5344CB8AC3E}">
        <p14:creationId xmlns:p14="http://schemas.microsoft.com/office/powerpoint/2010/main" val="841983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35004171"/>
              </p:ext>
            </p:extLst>
          </p:nvPr>
        </p:nvGraphicFramePr>
        <p:xfrm>
          <a:off x="463291" y="1196752"/>
          <a:ext cx="5836901" cy="476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886369" y="3242116"/>
            <a:ext cx="4367729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lang="en-US" sz="1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256" y="6021288"/>
            <a:ext cx="7306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ตั้งแต่เดือน ต.ค. 2555 เป็นต้นไป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ผู้ใช้ไฟฟ้าที่เป็นหน่วยงานราชการจะถูกจัดเข้าประเภทธุรกิจ/กิจการขนาดเล็ก แล้วแต่กรณี</a:t>
            </a:r>
          </a:p>
          <a:p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การใช้ไฟฟ้าในสาขาเกษตรกรรม ได้แก่ การใช้ไฟฟ้าในการสูบน้ำเพื่อการเกษตร</a:t>
            </a: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****  อื่นๆ ได้แก่ ไฟฟ้าชั่วคราว และอื่นๆ</a:t>
            </a:r>
          </a:p>
          <a:p>
            <a:pPr>
              <a:spcBef>
                <a:spcPts val="600"/>
              </a:spcBef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ไม่รวมการใช้ไฟฟ้าของผู้ผลิตไฟฟ้าใช้เอง (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70039"/>
              </p:ext>
            </p:extLst>
          </p:nvPr>
        </p:nvGraphicFramePr>
        <p:xfrm>
          <a:off x="6300192" y="1432537"/>
          <a:ext cx="2664296" cy="35549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462">
                <a:tc gridSpan="3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th-TH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66*</a:t>
                      </a: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</a:t>
                      </a: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Growth (%)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Share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ครัวเรือน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9.3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ธุรกิจ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7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4.9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องค์กรไม่แสวงหากำไร**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 panose="05040102010807070707" pitchFamily="18" charset="2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4.8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เกษตรกรรม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อื่นๆ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7.2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462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ไฟฟ้าไม่คิดมูลค่า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lang="en-US" sz="1200" b="0" i="0" u="none" strike="noStrike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lang="th-TH" sz="1200" b="0" i="0" u="none" strike="noStrike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56506" y="5055827"/>
            <a:ext cx="1026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7034" y="4133136"/>
            <a:ext cx="88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ธุรกิจ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9782" y="2636914"/>
            <a:ext cx="126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68560" y="152400"/>
            <a:ext cx="5454766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ปริมาณการใช้ไฟฟ้ารายสาขา</a:t>
            </a:r>
            <a:endParaRPr lang="en-US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19672" y="2853133"/>
            <a:ext cx="2468895" cy="244448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2672" y="5135369"/>
            <a:ext cx="2661816" cy="597887"/>
            <a:chOff x="6302672" y="5043600"/>
            <a:chExt cx="2661816" cy="597887"/>
          </a:xfrm>
        </p:grpSpPr>
        <p:grpSp>
          <p:nvGrpSpPr>
            <p:cNvPr id="14" name="Group 13"/>
            <p:cNvGrpSpPr/>
            <p:nvPr/>
          </p:nvGrpSpPr>
          <p:grpSpPr>
            <a:xfrm>
              <a:off x="6513872" y="5106368"/>
              <a:ext cx="2286840" cy="447909"/>
              <a:chOff x="6704944" y="5579360"/>
              <a:chExt cx="2286840" cy="4479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04944" y="5582153"/>
                <a:ext cx="954507" cy="215444"/>
                <a:chOff x="8056878" y="1443482"/>
                <a:chExt cx="954507" cy="21544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8161734" y="1443482"/>
                  <a:ext cx="84965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5F9127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ส่วนราชการฯ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8056878" y="1478522"/>
                  <a:ext cx="108012" cy="12848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865168" y="5579360"/>
                <a:ext cx="1112968" cy="215444"/>
                <a:chOff x="8056878" y="1627711"/>
                <a:chExt cx="1112968" cy="215444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8161734" y="1627711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EEECE1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เกษตรกรรม***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8056878" y="1671190"/>
                  <a:ext cx="108012" cy="12848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718592" y="5811825"/>
                <a:ext cx="1122454" cy="215444"/>
                <a:chOff x="8063228" y="1832522"/>
                <a:chExt cx="1122454" cy="21544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8177570" y="1832522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ไฟฟ้าไม่คิดมูลค่า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8063228" y="1866854"/>
                  <a:ext cx="108012" cy="128485"/>
                </a:xfrm>
                <a:prstGeom prst="rect">
                  <a:avLst/>
                </a:prstGeom>
                <a:solidFill>
                  <a:srgbClr val="FF2D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874533" y="5809032"/>
                <a:ext cx="1117251" cy="215444"/>
                <a:chOff x="8063228" y="2024383"/>
                <a:chExt cx="1117251" cy="21544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8172367" y="2024383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อื่นๆ</a:t>
                  </a:r>
                  <a:r>
                    <a:rPr lang="en-US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**</a:t>
                  </a:r>
                  <a:r>
                    <a:rPr lang="th-TH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</a:t>
                  </a:r>
                  <a:r>
                    <a:rPr lang="en-US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</a:t>
                  </a:r>
                  <a:endParaRPr lang="th-TH" sz="800" b="1" dirty="0">
                    <a:solidFill>
                      <a:srgbClr val="954EC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8063228" y="2067862"/>
                  <a:ext cx="108012" cy="128485"/>
                </a:xfrm>
                <a:prstGeom prst="rect">
                  <a:avLst/>
                </a:prstGeom>
                <a:solidFill>
                  <a:srgbClr val="C75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6302672" y="5043600"/>
              <a:ext cx="2661816" cy="59788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9" name="Elbow Connector 38"/>
          <p:cNvCxnSpPr/>
          <p:nvPr/>
        </p:nvCxnSpPr>
        <p:spPr>
          <a:xfrm rot="5400000">
            <a:off x="2732366" y="2795420"/>
            <a:ext cx="168396" cy="89518"/>
          </a:xfrm>
          <a:prstGeom prst="bentConnector3">
            <a:avLst>
              <a:gd name="adj1" fmla="val 979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H="1">
            <a:off x="2480469" y="2814397"/>
            <a:ext cx="203080" cy="86249"/>
          </a:xfrm>
          <a:prstGeom prst="bentConnector3">
            <a:avLst>
              <a:gd name="adj1" fmla="val 3097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28664372"/>
              </p:ext>
            </p:extLst>
          </p:nvPr>
        </p:nvGraphicFramePr>
        <p:xfrm>
          <a:off x="1214283" y="2467946"/>
          <a:ext cx="4293821" cy="269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376306" y="3874463"/>
            <a:ext cx="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66</a:t>
            </a:r>
            <a:r>
              <a:rPr lang="th-TH" sz="1800" b="1" baseline="30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1800" b="1" baseline="30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00202" y="927015"/>
            <a:ext cx="3356304" cy="640586"/>
            <a:chOff x="391254" y="5811380"/>
            <a:chExt cx="3748699" cy="881799"/>
          </a:xfrm>
        </p:grpSpPr>
        <p:grpSp>
          <p:nvGrpSpPr>
            <p:cNvPr id="44" name="Group 43"/>
            <p:cNvGrpSpPr/>
            <p:nvPr/>
          </p:nvGrpSpPr>
          <p:grpSpPr>
            <a:xfrm>
              <a:off x="906411" y="6075880"/>
              <a:ext cx="3233542" cy="555562"/>
              <a:chOff x="906410" y="6075880"/>
              <a:chExt cx="4148461" cy="55556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906410" y="6075880"/>
                <a:ext cx="4148461" cy="555562"/>
              </a:xfrm>
              <a:prstGeom prst="roundRect">
                <a:avLst>
                  <a:gd name="adj" fmla="val 32270"/>
                </a:avLst>
              </a:prstGeom>
              <a:solidFill>
                <a:srgbClr val="B5AC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966248" y="6131806"/>
                <a:ext cx="4016908" cy="445734"/>
              </a:xfrm>
              <a:prstGeom prst="roundRect">
                <a:avLst>
                  <a:gd name="adj" fmla="val 32270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71033" y="6169341"/>
              <a:ext cx="2713021" cy="42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การใช้ไฟฟ้า         </a:t>
              </a:r>
              <a:r>
                <a:rPr lang="th-TH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th-TH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n-US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7" name="Picture 4" descr="D:\7. Infographic EPPO\Picture icon\Color Icon\power-lin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" y="5811380"/>
              <a:ext cx="1175801" cy="88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Striped Right Arrow 58"/>
          <p:cNvSpPr/>
          <p:nvPr/>
        </p:nvSpPr>
        <p:spPr>
          <a:xfrm rot="16200000" flipH="1">
            <a:off x="3742964" y="1196155"/>
            <a:ext cx="205437" cy="265519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56E0E58-BCCC-4BF6-B4B8-53ECBC3239CD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2295049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57308385"/>
              </p:ext>
            </p:extLst>
          </p:nvPr>
        </p:nvGraphicFramePr>
        <p:xfrm>
          <a:off x="559302" y="1268760"/>
          <a:ext cx="5740890" cy="479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746847" y="3277008"/>
            <a:ext cx="4160498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4544" y="152400"/>
            <a:ext cx="9144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การจำหน่ายไฟฟ้าจำแนกตามประเภทอัตราค่าไฟฟ้า</a:t>
            </a:r>
            <a:endParaRPr lang="en-US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6097065"/>
            <a:ext cx="633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ตั้งแต่เดือน ต.ค. 2555 เป็นต้นไป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ผู้ใช้ไฟฟ้าที่เป็นหน่วยงานราชการจะถูกจัดเข้าประเภทกิจการขนาดเล็ก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กลาง/ใหญ่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แล้วแต่กรณี</a:t>
            </a:r>
            <a:endParaRPr lang="en-US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 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ได้แก่ ประเภทไฟฟ้าสำรอง ประเภทที่สามารถงดจ่ายไฟฟ้าได้ และไฟฟ้าชั่วคราว</a:t>
            </a:r>
            <a:endParaRPr lang="en-US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: ไม่รวมการใช้ไฟฟ้าของผู้ผลิตไฟฟ้าใช้เอง (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IPS)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3207"/>
              </p:ext>
            </p:extLst>
          </p:nvPr>
        </p:nvGraphicFramePr>
        <p:xfrm>
          <a:off x="6269128" y="1249536"/>
          <a:ext cx="2664296" cy="42955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991">
                <a:tc gridSpan="3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6*</a:t>
                      </a:r>
                      <a:endParaRPr lang="th-TH" sz="1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</a:t>
                      </a: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Growth (%)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Share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7D7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บ้านอยู่อาศัย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9.3</a:t>
                      </a:r>
                      <a:endParaRPr lang="th-TH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กิจการขนาดเล็ก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2.0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กิจการขนาดกลาง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1.4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กิจการขนาดใหญ่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4.1</a:t>
                      </a:r>
                      <a:endParaRPr lang="th-TH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กิจการเฉพาะอย่าง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19.8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องค์กรไม่แสวงหากำไร</a:t>
                      </a:r>
                      <a:r>
                        <a:rPr lang="en-US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4.8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สูบน้ำการเกษตร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.2</a:t>
                      </a:r>
                      <a:endParaRPr lang="th-TH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อื่นๆ</a:t>
                      </a:r>
                      <a:r>
                        <a:rPr lang="en-US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lang="th-TH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9.5</a:t>
                      </a:r>
                      <a:endParaRPr lang="th-TH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ไฟฟ้าไม่คิดมูลค่า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4.9</a:t>
                      </a:r>
                      <a:endParaRPr lang="th-TH" sz="12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ลูกค้าตรง </a:t>
                      </a:r>
                      <a:r>
                        <a:rPr lang="th-TH" sz="1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กฟผ</a:t>
                      </a:r>
                      <a:r>
                        <a:rPr lang="th-TH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12.7</a:t>
                      </a:r>
                      <a:endParaRPr lang="th-TH" sz="1200" b="0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740482" y="5026809"/>
            <a:ext cx="1242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บ้านอยู่อาศัย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91000" y="4340408"/>
            <a:ext cx="1783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กิจการขนาดเล็ก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4353" y="3791640"/>
            <a:ext cx="1783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กิจการขนาดกลาง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4353" y="2666808"/>
            <a:ext cx="1783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กิจการขนาดใหญ่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72896" y="5562600"/>
            <a:ext cx="2661816" cy="886786"/>
            <a:chOff x="6275376" y="5450697"/>
            <a:chExt cx="2661816" cy="886786"/>
          </a:xfrm>
        </p:grpSpPr>
        <p:grpSp>
          <p:nvGrpSpPr>
            <p:cNvPr id="2" name="Group 1"/>
            <p:cNvGrpSpPr/>
            <p:nvPr/>
          </p:nvGrpSpPr>
          <p:grpSpPr>
            <a:xfrm>
              <a:off x="6327080" y="5554857"/>
              <a:ext cx="2610112" cy="678556"/>
              <a:chOff x="6489006" y="5568505"/>
              <a:chExt cx="2610112" cy="67855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489006" y="5568505"/>
                <a:ext cx="1164816" cy="215444"/>
                <a:chOff x="7830328" y="1260294"/>
                <a:chExt cx="1164816" cy="21544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7941534" y="1260294"/>
                  <a:ext cx="10536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FF7D25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กิจการเฉพาะอย่าง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830328" y="1300722"/>
                  <a:ext cx="108012" cy="128485"/>
                </a:xfrm>
                <a:prstGeom prst="rect">
                  <a:avLst/>
                </a:prstGeom>
                <a:solidFill>
                  <a:srgbClr val="FF7D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632006" y="5582153"/>
                <a:ext cx="1467112" cy="215444"/>
                <a:chOff x="7827562" y="1443482"/>
                <a:chExt cx="1467112" cy="21544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7932418" y="1443482"/>
                  <a:ext cx="136225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D5D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องค์กรไม่แสวงหากำไร**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827562" y="1478522"/>
                  <a:ext cx="108012" cy="12848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494095" y="5801945"/>
                <a:ext cx="1112968" cy="215444"/>
                <a:chOff x="7836678" y="1627711"/>
                <a:chExt cx="1112968" cy="215444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941534" y="1627711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EEECE1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สูบน้ำการเกษตร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836678" y="1671190"/>
                  <a:ext cx="108012" cy="12848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638356" y="5811825"/>
                <a:ext cx="1122454" cy="215444"/>
                <a:chOff x="7833912" y="1832522"/>
                <a:chExt cx="1122454" cy="21544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948254" y="1832522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FF3399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ไฟฟ้าไม่คิดมูลค่า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833912" y="1866854"/>
                  <a:ext cx="108012" cy="128485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494095" y="6031617"/>
                <a:ext cx="1117251" cy="215444"/>
                <a:chOff x="7843028" y="2024383"/>
                <a:chExt cx="1117251" cy="21544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7952167" y="2024383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อื่นๆ</a:t>
                  </a:r>
                  <a:r>
                    <a:rPr lang="en-US" sz="800" b="1" dirty="0">
                      <a:solidFill>
                        <a:srgbClr val="954ECA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***</a:t>
                  </a:r>
                  <a:endParaRPr lang="th-TH" sz="800" b="1" dirty="0">
                    <a:solidFill>
                      <a:srgbClr val="954EC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843028" y="2067862"/>
                  <a:ext cx="108012" cy="128485"/>
                </a:xfrm>
                <a:prstGeom prst="rect">
                  <a:avLst/>
                </a:prstGeom>
                <a:solidFill>
                  <a:srgbClr val="C75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644706" y="6031617"/>
                <a:ext cx="1126737" cy="215444"/>
                <a:chOff x="7840262" y="2205444"/>
                <a:chExt cx="1126737" cy="21544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7958887" y="2205444"/>
                  <a:ext cx="100811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dirty="0">
                      <a:solidFill>
                        <a:srgbClr val="4BA5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ลูกค้าตรง </a:t>
                  </a:r>
                  <a:r>
                    <a:rPr lang="th-TH" sz="800" b="1" dirty="0" err="1">
                      <a:solidFill>
                        <a:srgbClr val="4BA5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กฟผ</a:t>
                  </a:r>
                  <a:r>
                    <a:rPr lang="th-TH" sz="800" b="1" dirty="0">
                      <a:solidFill>
                        <a:srgbClr val="4BA5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840262" y="2252294"/>
                  <a:ext cx="108012" cy="128485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6275376" y="5450697"/>
              <a:ext cx="2661816" cy="886786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87C127-8CC0-41C1-9067-0F9EF193FB35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3367911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70959060"/>
              </p:ext>
            </p:extLst>
          </p:nvPr>
        </p:nvGraphicFramePr>
        <p:xfrm>
          <a:off x="634600" y="1066800"/>
          <a:ext cx="7280832" cy="454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2623603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เหล็กและโลหะพื้นฐาน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2272" y="-81976"/>
            <a:ext cx="8002402" cy="96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การจำหน่ายไฟฟ้าของกลุ่มอุตสาหกรรมที่สำคัญ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95501" y="2982537"/>
            <a:ext cx="391993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8344" y="2852203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อิเล็กทรอนิกส์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4" y="4136142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สิ่งทอ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68344" y="4300003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5A278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ซีเมนต์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0805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พลาสติก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68344" y="3477904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ยานยนต์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8344" y="4009058"/>
            <a:ext cx="1693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ยางและผลิตภัณฑ์ยาง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8344" y="4423639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การผลิตน้ำแข็ง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68344" y="4604803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58B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เคมีภัณฑ์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95946" y="1252003"/>
            <a:ext cx="917049" cy="323657"/>
            <a:chOff x="7684071" y="1412776"/>
            <a:chExt cx="917049" cy="323657"/>
          </a:xfrm>
        </p:grpSpPr>
        <p:sp>
          <p:nvSpPr>
            <p:cNvPr id="29" name="Oval 28"/>
            <p:cNvSpPr/>
            <p:nvPr/>
          </p:nvSpPr>
          <p:spPr>
            <a:xfrm>
              <a:off x="7684071" y="1412776"/>
              <a:ext cx="680603" cy="3236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51469" y="1424651"/>
              <a:ext cx="8496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อาหาร</a:t>
              </a:r>
            </a:p>
          </p:txBody>
        </p: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7D8966A6-5866-412B-BA67-DE58FBDB5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56710"/>
              </p:ext>
            </p:extLst>
          </p:nvPr>
        </p:nvGraphicFramePr>
        <p:xfrm>
          <a:off x="477326" y="5638800"/>
          <a:ext cx="8209476" cy="77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94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225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256</a:t>
                      </a:r>
                      <a:r>
                        <a:rPr lang="en-US" sz="10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6*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อาหาร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เหล็กและโลหะพื้นฐาน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สิ่งทอ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spc="-2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อิเล็กทรอนิกส์</a:t>
                      </a:r>
                      <a:endParaRPr lang="th-TH" sz="900" b="1" i="0" u="none" strike="noStrike" spc="-20" baseline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พลาสติก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ยานยนต์</a:t>
                      </a: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ซีเมนต์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เคมีภัณฑ์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ยางและผลิตภัณฑ์ยาง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การผลิตน้ำแข็ง</a:t>
                      </a:r>
                      <a:endParaRPr lang="th-TH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Growth (%)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6.2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12.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11.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8.1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1.8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8.6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3.6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3.8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8.3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674DA32-FE91-453F-9A13-F03C12A9C3B0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432796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70891225"/>
              </p:ext>
            </p:extLst>
          </p:nvPr>
        </p:nvGraphicFramePr>
        <p:xfrm>
          <a:off x="634600" y="1143000"/>
          <a:ext cx="7321776" cy="447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17439" y="2794084"/>
            <a:ext cx="8438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00823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โรงแรม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2272" y="-68328"/>
            <a:ext cx="8458200" cy="96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การจำหน่ายไฟฟ้าของกลุ่มธุรกิจที่สำคัญ</a:t>
            </a:r>
            <a:endParaRPr lang="en-US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95501" y="3058737"/>
            <a:ext cx="3919935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กิกะวัตต์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 (</a:t>
            </a:r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9075" y="2336884"/>
            <a:ext cx="811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ขายปลีก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0097" y="3429000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5A278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อสังหาริมทรัพย์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124200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9064" y="2971800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C89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ขายส่ง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2806" y="4820545"/>
            <a:ext cx="1221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EEECE1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สถาบันการเงิน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5003884"/>
            <a:ext cx="1157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9F5FC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0013" y="4654121"/>
            <a:ext cx="1569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spc="-50" dirty="0">
                <a:solidFill>
                  <a:srgbClr val="58B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ภัตตาคารและไนต์คลับ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58951" y="652124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2435"/>
              </p:ext>
            </p:extLst>
          </p:nvPr>
        </p:nvGraphicFramePr>
        <p:xfrm>
          <a:off x="477326" y="5638800"/>
          <a:ext cx="8209476" cy="77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45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225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2566*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ห้างสรรพ</a:t>
                      </a:r>
                    </a:p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สินค้า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โรงแรม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85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อพาร์ตเมนต์</a:t>
                      </a:r>
                      <a:endParaRPr lang="th-TH" sz="850" b="1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th-TH" sz="85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th-TH" sz="85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เกสต์</a:t>
                      </a:r>
                      <a:r>
                        <a:rPr lang="th-TH" sz="85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เฮาส์</a:t>
                      </a:r>
                      <a:endParaRPr lang="th-TH" sz="8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ขายปลีก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อสังหา</a:t>
                      </a:r>
                    </a:p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ริมทรัพย์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โรงพยาบาล</a:t>
                      </a:r>
                      <a:r>
                        <a:rPr lang="en-US" sz="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สถานบริการ</a:t>
                      </a:r>
                    </a:p>
                    <a:p>
                      <a:pPr algn="ctr" fontAlgn="b"/>
                      <a:r>
                        <a:rPr lang="th-TH" sz="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ทางการแพทย์</a:t>
                      </a:r>
                      <a:endParaRPr lang="th-TH" sz="8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ขายส่ง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สถาบันการเงิน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ก่อสร้าง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ภัตตาคาร</a:t>
                      </a:r>
                    </a:p>
                    <a:p>
                      <a:pPr algn="ctr" fontAlgn="b"/>
                      <a:r>
                        <a:rPr lang="th-TH" sz="9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และไนต์คลับ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76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Growth (%)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26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0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0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4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6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1</a:t>
                      </a:r>
                      <a:endParaRPr lang="th-TH" sz="1000" b="1" i="0" u="none" strike="noStrike" kern="1200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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2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8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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9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3"/>
                        </a:rPr>
                        <a:t>5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696200" y="1219200"/>
            <a:ext cx="1109471" cy="381855"/>
            <a:chOff x="6839873" y="927014"/>
            <a:chExt cx="1109471" cy="381855"/>
          </a:xfrm>
        </p:grpSpPr>
        <p:sp>
          <p:nvSpPr>
            <p:cNvPr id="28" name="Oval 27"/>
            <p:cNvSpPr/>
            <p:nvPr/>
          </p:nvSpPr>
          <p:spPr>
            <a:xfrm>
              <a:off x="6839873" y="927014"/>
              <a:ext cx="1109471" cy="38185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33CC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81920" y="995760"/>
              <a:ext cx="10674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1050" b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ctr"/>
              <a:r>
                <a:rPr lang="th-TH" dirty="0"/>
                <a:t>อพาร์ทเมนต์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96200" y="1879684"/>
            <a:ext cx="11047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ห้างสรรพสินค้า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37BFB0-8364-45CD-9C3C-DA71A16C9A3F}"/>
              </a:ext>
            </a:extLst>
          </p:cNvPr>
          <p:cNvSpPr txBox="1"/>
          <p:nvPr/>
        </p:nvSpPr>
        <p:spPr>
          <a:xfrm>
            <a:off x="7779189" y="652124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</a:p>
        </p:txBody>
      </p:sp>
    </p:spTree>
    <p:extLst>
      <p:ext uri="{BB962C8B-B14F-4D97-AF65-F5344CB8AC3E}">
        <p14:creationId xmlns:p14="http://schemas.microsoft.com/office/powerpoint/2010/main" val="2968080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มูลค่าพลังงาน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D:\1. EPPO\3. Energy Graph\Energy Graph_ปรับรูปแบบใหม่\Chapter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931" r="6468" b="28022"/>
          <a:stretch/>
        </p:blipFill>
        <p:spPr bwMode="auto">
          <a:xfrm>
            <a:off x="-27296" y="3251026"/>
            <a:ext cx="917129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21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65927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มูลค่าและราคา</a:t>
            </a:r>
            <a:r>
              <a:rPr lang="th-TH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94374" y="1496659"/>
            <a:ext cx="2394278" cy="377629"/>
          </a:xfrm>
          <a:prstGeom prst="roundRect">
            <a:avLst>
              <a:gd name="adj" fmla="val 50000"/>
            </a:avLst>
          </a:prstGeom>
          <a:solidFill>
            <a:srgbClr val="E2AC00"/>
          </a:solidFill>
          <a:ln w="79375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1973" y="1547020"/>
            <a:ext cx="210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มูลค่าการนำเข้าพลังงาน</a:t>
            </a:r>
            <a:endParaRPr lang="th-TH" sz="1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77785" y="1468967"/>
            <a:ext cx="2419372" cy="407260"/>
          </a:xfrm>
          <a:prstGeom prst="roundRect">
            <a:avLst>
              <a:gd name="adj" fmla="val 50000"/>
            </a:avLst>
          </a:prstGeom>
          <a:solidFill>
            <a:srgbClr val="F57913"/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46894" y="1539446"/>
            <a:ext cx="21409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มูลค่าการส่งออกพลังงาน</a:t>
            </a:r>
            <a:endParaRPr lang="th-TH" sz="1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051029" y="1496659"/>
            <a:ext cx="2819217" cy="365754"/>
          </a:xfrm>
          <a:prstGeom prst="roundRect">
            <a:avLst>
              <a:gd name="adj" fmla="val 50000"/>
            </a:avLst>
          </a:prstGeom>
          <a:solidFill>
            <a:srgbClr val="FF7174"/>
          </a:solidFill>
          <a:ln w="79375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02769" y="1542761"/>
            <a:ext cx="2573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มูลค่าการใช้พลังงานขั้นสุดท้าย</a:t>
            </a:r>
            <a:endParaRPr lang="th-TH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6945" y="917049"/>
            <a:ext cx="3071278" cy="480523"/>
            <a:chOff x="96945" y="1002690"/>
            <a:chExt cx="3071278" cy="480523"/>
          </a:xfrm>
        </p:grpSpPr>
        <p:sp>
          <p:nvSpPr>
            <p:cNvPr id="115" name="Rounded Rectangle 114"/>
            <p:cNvSpPr/>
            <p:nvPr/>
          </p:nvSpPr>
          <p:spPr>
            <a:xfrm>
              <a:off x="96945" y="1044455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733960" y="1044455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827160" y="1002690"/>
              <a:ext cx="71663" cy="480523"/>
              <a:chOff x="4995767" y="3928812"/>
              <a:chExt cx="71663" cy="70720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 Box 3"/>
            <p:cNvSpPr txBox="1">
              <a:spLocks noChangeArrowheads="1"/>
            </p:cNvSpPr>
            <p:nvPr/>
          </p:nvSpPr>
          <p:spPr bwMode="auto">
            <a:xfrm>
              <a:off x="203827" y="1049228"/>
              <a:ext cx="2406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มูลค่าพลังงาน</a:t>
              </a:r>
              <a:endParaRPr lang="th-TH" altLang="th-TH" sz="160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06364" y="2553501"/>
            <a:ext cx="1780888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155</a:t>
            </a:r>
            <a:r>
              <a:rPr lang="th-TH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511192" y="2565376"/>
            <a:ext cx="1780888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 </a:t>
            </a:r>
            <a:r>
              <a:rPr lang="th-TH" sz="1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96550" y="2565376"/>
            <a:ext cx="2063124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222 </a:t>
            </a:r>
            <a:r>
              <a:rPr lang="th-TH" sz="1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9442" y="2036992"/>
            <a:ext cx="1424518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14.9%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71622" y="2037893"/>
            <a:ext cx="1096354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5.1%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183050" y="3122271"/>
            <a:ext cx="2541796" cy="377629"/>
          </a:xfrm>
          <a:prstGeom prst="roundRect">
            <a:avLst>
              <a:gd name="adj" fmla="val 50000"/>
            </a:avLst>
          </a:prstGeom>
          <a:solidFill>
            <a:srgbClr val="996633"/>
          </a:solidFill>
          <a:ln w="79375"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27833" y="3180248"/>
            <a:ext cx="2293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มูลค่าการใช้น้ำมันสำเร็จรูป</a:t>
            </a:r>
            <a:endParaRPr lang="th-TH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262849" y="4558355"/>
            <a:ext cx="2688242" cy="2232118"/>
          </a:xfrm>
          <a:prstGeom prst="roundRect">
            <a:avLst>
              <a:gd name="adj" fmla="val 12710"/>
            </a:avLst>
          </a:prstGeom>
          <a:noFill/>
          <a:ln w="31750">
            <a:solidFill>
              <a:srgbClr val="9632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39883" y="4185380"/>
            <a:ext cx="2063124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131 </a:t>
            </a:r>
            <a:r>
              <a:rPr lang="th-TH" sz="1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1293159" y="3695269"/>
            <a:ext cx="1096354" cy="353095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19.6 %</a:t>
            </a:r>
            <a:endParaRPr lang="th-TH" sz="22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3132597" y="2838452"/>
            <a:ext cx="5909666" cy="3952021"/>
            <a:chOff x="3132597" y="2838452"/>
            <a:chExt cx="5909666" cy="3952021"/>
          </a:xfrm>
        </p:grpSpPr>
        <p:sp>
          <p:nvSpPr>
            <p:cNvPr id="211" name="Rounded Rectangle 210"/>
            <p:cNvSpPr/>
            <p:nvPr/>
          </p:nvSpPr>
          <p:spPr>
            <a:xfrm>
              <a:off x="3132597" y="3535284"/>
              <a:ext cx="5909443" cy="3255189"/>
            </a:xfrm>
            <a:prstGeom prst="roundRect">
              <a:avLst>
                <a:gd name="adj" fmla="val 1196"/>
              </a:avLst>
            </a:prstGeom>
            <a:noFill/>
            <a:ln w="38100" cmpd="thickThin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315761" y="5693092"/>
              <a:ext cx="1585561" cy="740227"/>
            </a:xfrm>
            <a:prstGeom prst="rect">
              <a:avLst/>
            </a:prstGeom>
            <a:solidFill>
              <a:srgbClr val="FFC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316819" y="5338143"/>
              <a:ext cx="1578457" cy="319039"/>
              <a:chOff x="3175970" y="5405667"/>
              <a:chExt cx="1659174" cy="319039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3175970" y="5411034"/>
                <a:ext cx="1659174" cy="313672"/>
              </a:xfrm>
              <a:prstGeom prst="rect">
                <a:avLst/>
              </a:pr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3222692" y="5405667"/>
                <a:ext cx="1328530" cy="2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3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ราคา </a:t>
                </a:r>
                <a:r>
                  <a:rPr lang="en-US" sz="13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LNG</a:t>
                </a:r>
                <a:endParaRPr lang="th-TH" sz="1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252106" y="6458400"/>
              <a:ext cx="1433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หน่วย</a:t>
              </a:r>
              <a:r>
                <a:rPr lang="en-US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เหรียญสหรัฐ/</a:t>
              </a:r>
              <a:r>
                <a:rPr lang="en-US" sz="8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MMBtu</a:t>
              </a:r>
              <a:endParaRPr lang="th-TH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346894" y="6051205"/>
              <a:ext cx="1043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20.84</a:t>
              </a:r>
            </a:p>
          </p:txBody>
        </p:sp>
        <p:grpSp>
          <p:nvGrpSpPr>
            <p:cNvPr id="216" name="Group 215"/>
            <p:cNvGrpSpPr/>
            <p:nvPr/>
          </p:nvGrpSpPr>
          <p:grpSpPr>
            <a:xfrm>
              <a:off x="5858692" y="3254049"/>
              <a:ext cx="3046469" cy="480523"/>
              <a:chOff x="-97887" y="4221088"/>
              <a:chExt cx="3046469" cy="480523"/>
            </a:xfrm>
          </p:grpSpPr>
          <p:sp>
            <p:nvSpPr>
              <p:cNvPr id="274" name="Rounded Rectangle 273"/>
              <p:cNvSpPr/>
              <p:nvPr/>
            </p:nvSpPr>
            <p:spPr>
              <a:xfrm>
                <a:off x="395536" y="4262853"/>
                <a:ext cx="2553046" cy="364533"/>
              </a:xfrm>
              <a:prstGeom prst="roundRect">
                <a:avLst>
                  <a:gd name="adj" fmla="val 4354"/>
                </a:avLst>
              </a:prstGeom>
              <a:solidFill>
                <a:srgbClr val="786F4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-97887" y="4221088"/>
                <a:ext cx="434263" cy="480523"/>
                <a:chOff x="3073644" y="4221088"/>
                <a:chExt cx="434263" cy="480523"/>
              </a:xfrm>
            </p:grpSpPr>
            <p:sp>
              <p:nvSpPr>
                <p:cNvPr id="277" name="Rounded Rectangle 276"/>
                <p:cNvSpPr/>
                <p:nvPr/>
              </p:nvSpPr>
              <p:spPr>
                <a:xfrm>
                  <a:off x="3073644" y="4262853"/>
                  <a:ext cx="434263" cy="361528"/>
                </a:xfrm>
                <a:prstGeom prst="roundRect">
                  <a:avLst>
                    <a:gd name="adj" fmla="val 4354"/>
                  </a:avLst>
                </a:prstGeom>
                <a:solidFill>
                  <a:srgbClr val="454027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th-TH" sz="28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8" name="Group 277"/>
                <p:cNvGrpSpPr/>
                <p:nvPr/>
              </p:nvGrpSpPr>
              <p:grpSpPr>
                <a:xfrm>
                  <a:off x="3339999" y="4221088"/>
                  <a:ext cx="71663" cy="480523"/>
                  <a:chOff x="5017033" y="3928812"/>
                  <a:chExt cx="71663" cy="707201"/>
                </a:xfrm>
              </p:grpSpPr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5017033" y="3928812"/>
                    <a:ext cx="0" cy="70295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>
                    <a:off x="5088696" y="3933056"/>
                    <a:ext cx="0" cy="70295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6" name="Text Box 3"/>
              <p:cNvSpPr txBox="1">
                <a:spLocks noChangeArrowheads="1"/>
              </p:cNvSpPr>
              <p:nvPr/>
            </p:nvSpPr>
            <p:spPr bwMode="auto">
              <a:xfrm>
                <a:off x="502418" y="4267626"/>
                <a:ext cx="24067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1600" b="1" dirty="0" smtClean="0">
                    <a:solidFill>
                      <a:prstClr val="white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ราคาพลังงาน</a:t>
                </a:r>
                <a:endPara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5060805" y="5693092"/>
              <a:ext cx="1240798" cy="7511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342901" y="5692440"/>
              <a:ext cx="1256115" cy="7511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642964" y="5692440"/>
              <a:ext cx="1225780" cy="751102"/>
            </a:xfrm>
            <a:prstGeom prst="rect">
              <a:avLst/>
            </a:prstGeom>
            <a:solidFill>
              <a:srgbClr val="F8A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070787" y="5338143"/>
              <a:ext cx="3797780" cy="319039"/>
            </a:xfrm>
            <a:prstGeom prst="rect">
              <a:avLst/>
            </a:prstGeom>
            <a:solidFill>
              <a:srgbClr val="D65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525705" y="5349541"/>
              <a:ext cx="23642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ราคาน้ำมันดิบตลาดโลก</a:t>
              </a:r>
              <a:endParaRPr lang="th-TH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026898" y="6458400"/>
              <a:ext cx="15424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หน่วย</a:t>
              </a:r>
              <a:r>
                <a:rPr lang="en-US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เหรียญสหรัฐ/บาร์เรล</a:t>
              </a:r>
              <a:endParaRPr lang="th-TH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636065" y="6045887"/>
              <a:ext cx="1112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78.11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7764254" y="5752052"/>
              <a:ext cx="1011336" cy="253916"/>
              <a:chOff x="7756178" y="4590668"/>
              <a:chExt cx="1011336" cy="253916"/>
            </a:xfrm>
          </p:grpSpPr>
          <p:sp>
            <p:nvSpPr>
              <p:cNvPr id="272" name="Rounded Rectangle 271"/>
              <p:cNvSpPr/>
              <p:nvPr/>
            </p:nvSpPr>
            <p:spPr>
              <a:xfrm>
                <a:off x="7782449" y="4609718"/>
                <a:ext cx="985065" cy="222095"/>
              </a:xfrm>
              <a:prstGeom prst="roundRect">
                <a:avLst>
                  <a:gd name="adj" fmla="val 45945"/>
                </a:avLst>
              </a:prstGeom>
              <a:solidFill>
                <a:schemeClr val="bg1"/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7756178" y="4590668"/>
                <a:ext cx="9819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เวสเท็กซัส</a:t>
                </a:r>
                <a:endParaRPr lang="th-TH" sz="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>
              <a:off x="6331789" y="6047150"/>
              <a:ext cx="972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84.20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6466902" y="5753315"/>
              <a:ext cx="1011336" cy="253916"/>
              <a:chOff x="7756178" y="4590668"/>
              <a:chExt cx="1011336" cy="253916"/>
            </a:xfrm>
          </p:grpSpPr>
          <p:sp>
            <p:nvSpPr>
              <p:cNvPr id="270" name="Rounded Rectangle 269"/>
              <p:cNvSpPr/>
              <p:nvPr/>
            </p:nvSpPr>
            <p:spPr>
              <a:xfrm>
                <a:off x="7782449" y="4609718"/>
                <a:ext cx="985065" cy="222095"/>
              </a:xfrm>
              <a:prstGeom prst="roundRect">
                <a:avLst>
                  <a:gd name="adj" fmla="val 45945"/>
                </a:avLst>
              </a:prstGeom>
              <a:solidFill>
                <a:schemeClr val="bg1"/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7756178" y="4590668"/>
                <a:ext cx="9819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เบรนท์</a:t>
                </a:r>
                <a:endParaRPr lang="th-TH" sz="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5096802" y="6051205"/>
              <a:ext cx="987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80.38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5165665" y="5757370"/>
              <a:ext cx="1011336" cy="253916"/>
              <a:chOff x="7756178" y="4590668"/>
              <a:chExt cx="1011336" cy="253916"/>
            </a:xfrm>
          </p:grpSpPr>
          <p:sp>
            <p:nvSpPr>
              <p:cNvPr id="268" name="Rounded Rectangle 267"/>
              <p:cNvSpPr/>
              <p:nvPr/>
            </p:nvSpPr>
            <p:spPr>
              <a:xfrm>
                <a:off x="7782449" y="4609718"/>
                <a:ext cx="985065" cy="222095"/>
              </a:xfrm>
              <a:prstGeom prst="roundRect">
                <a:avLst>
                  <a:gd name="adj" fmla="val 45945"/>
                </a:avLst>
              </a:prstGeom>
              <a:solidFill>
                <a:schemeClr val="bg1"/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7756178" y="4590668"/>
                <a:ext cx="9819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05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ดูไบ</a:t>
                </a:r>
                <a:endParaRPr lang="th-TH" sz="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29" name="Picture 3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76"/>
            <a:stretch/>
          </p:blipFill>
          <p:spPr bwMode="auto">
            <a:xfrm flipH="1">
              <a:off x="8161563" y="5231299"/>
              <a:ext cx="880700" cy="494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1" name="Group 230"/>
            <p:cNvGrpSpPr/>
            <p:nvPr/>
          </p:nvGrpSpPr>
          <p:grpSpPr>
            <a:xfrm>
              <a:off x="3604467" y="5765661"/>
              <a:ext cx="955658" cy="253916"/>
              <a:chOff x="3544334" y="5833185"/>
              <a:chExt cx="955658" cy="253916"/>
            </a:xfrm>
          </p:grpSpPr>
          <p:sp>
            <p:nvSpPr>
              <p:cNvPr id="266" name="Rounded Rectangle 265"/>
              <p:cNvSpPr/>
              <p:nvPr/>
            </p:nvSpPr>
            <p:spPr>
              <a:xfrm>
                <a:off x="3544334" y="5848957"/>
                <a:ext cx="955658" cy="210580"/>
              </a:xfrm>
              <a:prstGeom prst="roundRect">
                <a:avLst>
                  <a:gd name="adj" fmla="val 45945"/>
                </a:avLst>
              </a:prstGeom>
              <a:solidFill>
                <a:schemeClr val="bg1"/>
              </a:solidFill>
              <a:ln w="22225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3760358" y="5833185"/>
                <a:ext cx="52814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Spot</a:t>
                </a:r>
                <a:endParaRPr 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32" name="Rectangle 231"/>
            <p:cNvSpPr/>
            <p:nvPr/>
          </p:nvSpPr>
          <p:spPr>
            <a:xfrm>
              <a:off x="5065081" y="4252932"/>
              <a:ext cx="1240798" cy="751102"/>
            </a:xfrm>
            <a:prstGeom prst="rect">
              <a:avLst/>
            </a:prstGeom>
            <a:solidFill>
              <a:srgbClr val="DD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347177" y="4252280"/>
              <a:ext cx="1256115" cy="7511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647240" y="4252280"/>
              <a:ext cx="1225780" cy="751102"/>
            </a:xfrm>
            <a:prstGeom prst="rect">
              <a:avLst/>
            </a:prstGeom>
            <a:solidFill>
              <a:srgbClr val="ABC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075063" y="3897983"/>
              <a:ext cx="3797780" cy="31903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400740" y="3909381"/>
              <a:ext cx="269637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ราคาน้ำมันสำเร็จรูปตลาดสิงคโปร์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031174" y="5018240"/>
              <a:ext cx="15424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หน่วย</a:t>
              </a:r>
              <a:r>
                <a:rPr lang="en-US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เหรียญสหรัฐ/บาร์เรล</a:t>
              </a:r>
              <a:endParaRPr lang="th-TH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7662347" y="4605727"/>
              <a:ext cx="94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61.33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7790525" y="4335954"/>
              <a:ext cx="989341" cy="217083"/>
            </a:xfrm>
            <a:prstGeom prst="roundRect">
              <a:avLst>
                <a:gd name="adj" fmla="val 45945"/>
              </a:avLst>
            </a:prstGeom>
            <a:solidFill>
              <a:schemeClr val="bg1"/>
            </a:solidFill>
            <a:ln w="222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901969" y="4321417"/>
              <a:ext cx="7811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น้ำมันเตา</a:t>
              </a:r>
              <a:endParaRPr lang="th-TH" sz="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352115" y="4606990"/>
              <a:ext cx="956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113.95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493173" y="4337217"/>
              <a:ext cx="989341" cy="217083"/>
            </a:xfrm>
            <a:prstGeom prst="roundRect">
              <a:avLst>
                <a:gd name="adj" fmla="val 45945"/>
              </a:avLst>
            </a:prstGeom>
            <a:solidFill>
              <a:schemeClr val="bg1"/>
            </a:solidFill>
            <a:ln w="222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677833" y="4313155"/>
              <a:ext cx="6409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ดีเซล</a:t>
              </a:r>
              <a:endParaRPr lang="th-TH" sz="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75063" y="4611045"/>
              <a:ext cx="932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99.00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5191936" y="4341272"/>
              <a:ext cx="989341" cy="217083"/>
            </a:xfrm>
            <a:prstGeom prst="roundRect">
              <a:avLst>
                <a:gd name="adj" fmla="val 45945"/>
              </a:avLst>
            </a:prstGeom>
            <a:solidFill>
              <a:schemeClr val="bg1"/>
            </a:solidFill>
            <a:ln w="222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372164" y="4317210"/>
              <a:ext cx="6464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5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เบนซิน</a:t>
              </a:r>
              <a:endParaRPr lang="th-TH" sz="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47" name="Picture 2" descr="C:\Users\User\Desktop\Energy Graph_New\Infographic EPPO\Picture icon\Color Icon\gas_pump_nozzle_400_clr_487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2668" flipH="1">
              <a:off x="8266986" y="3785428"/>
              <a:ext cx="625446" cy="50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Rectangle 247"/>
            <p:cNvSpPr/>
            <p:nvPr/>
          </p:nvSpPr>
          <p:spPr>
            <a:xfrm>
              <a:off x="3334604" y="4243754"/>
              <a:ext cx="1585561" cy="740227"/>
            </a:xfrm>
            <a:prstGeom prst="rect">
              <a:avLst/>
            </a:prstGeom>
            <a:solidFill>
              <a:srgbClr val="C0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3335662" y="3888805"/>
              <a:ext cx="1578457" cy="319039"/>
              <a:chOff x="3175970" y="5405667"/>
              <a:chExt cx="1659174" cy="319039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3175970" y="5411034"/>
                <a:ext cx="1659174" cy="313672"/>
              </a:xfrm>
              <a:prstGeom prst="rect">
                <a:avLst/>
              </a:prstGeom>
              <a:solidFill>
                <a:srgbClr val="0066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3202884" y="5405667"/>
                <a:ext cx="1470001" cy="2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3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ราคานำเข้า </a:t>
                </a:r>
                <a:r>
                  <a:rPr lang="en-US" sz="13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LPG</a:t>
                </a:r>
                <a:endParaRPr lang="th-TH" sz="1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3270949" y="5009062"/>
              <a:ext cx="1433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หน่วย</a:t>
              </a:r>
              <a:r>
                <a:rPr lang="en-US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th-TH" sz="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เหรียญสหรัฐ/ตัน</a:t>
              </a:r>
              <a:endParaRPr lang="th-TH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511192" y="4612778"/>
              <a:ext cx="1160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597.50</a:t>
              </a:r>
              <a:endParaRPr lang="th-TH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3579482" y="4316323"/>
              <a:ext cx="955658" cy="253916"/>
              <a:chOff x="3544334" y="5833185"/>
              <a:chExt cx="955658" cy="253916"/>
            </a:xfrm>
          </p:grpSpPr>
          <p:sp>
            <p:nvSpPr>
              <p:cNvPr id="262" name="Rounded Rectangle 261"/>
              <p:cNvSpPr/>
              <p:nvPr/>
            </p:nvSpPr>
            <p:spPr>
              <a:xfrm>
                <a:off x="3544334" y="5848957"/>
                <a:ext cx="955658" cy="210580"/>
              </a:xfrm>
              <a:prstGeom prst="roundRect">
                <a:avLst>
                  <a:gd name="adj" fmla="val 45945"/>
                </a:avLst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3760358" y="5833185"/>
                <a:ext cx="52814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CP</a:t>
                </a:r>
                <a:endParaRPr 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53" name="Picture 2" descr="D:\7. Infographic EPPO\Picture icon\Color Icon\botija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799" y="3852098"/>
              <a:ext cx="283251" cy="364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4" descr="D:\7. Infographic EPPO\Picture icon\Monthly Report Info\EPPO 2015\10-0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03053" y="5320891"/>
              <a:ext cx="612905" cy="33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255"/>
            <p:cNvGrpSpPr/>
            <p:nvPr/>
          </p:nvGrpSpPr>
          <p:grpSpPr>
            <a:xfrm>
              <a:off x="3371227" y="2838452"/>
              <a:ext cx="2796627" cy="1047317"/>
              <a:chOff x="3371227" y="2862202"/>
              <a:chExt cx="2796627" cy="1047317"/>
            </a:xfrm>
          </p:grpSpPr>
          <p:pic>
            <p:nvPicPr>
              <p:cNvPr id="257" name="Picture 5" descr="C:\Users\User\Desktop\Energy Graph_New\Infographic EPPO\Picture icon\Color Icon\Depositphotos_5787204_xs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03" b="3279"/>
              <a:stretch/>
            </p:blipFill>
            <p:spPr bwMode="auto">
              <a:xfrm>
                <a:off x="5026460" y="2862202"/>
                <a:ext cx="1141394" cy="1047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4" descr="C:\Users\User\Desktop\Energy Graph_New\Infographic EPPO\Picture icon\Color Icon\209043_104862_354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49160" y="3278568"/>
                <a:ext cx="676532" cy="513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90636" y="3251861"/>
                <a:ext cx="680594" cy="433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654116" y="3393230"/>
                <a:ext cx="680594" cy="433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371227" y="3402232"/>
                <a:ext cx="602981" cy="383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0" name="TextBox 289"/>
          <p:cNvSpPr txBox="1"/>
          <p:nvPr/>
        </p:nvSpPr>
        <p:spPr>
          <a:xfrm>
            <a:off x="262849" y="4776534"/>
            <a:ext cx="27012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thaiDist">
              <a:buFont typeface="Wingdings" panose="05000000000000000000" pitchFamily="2" charset="2"/>
              <a:buChar char="§"/>
            </a:pP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มูลค่าการนำเข้าพลังงาน มูลค่าการใช้พลังงานขั้นสุดท้าย และ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มูลค่า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การใช้น้ำมันสำเร็จรูปเพิ่มขึ้น ขณะที่มูลค่าการส่งออกพลังงานลดลง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th-TH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คาน้ำมันดิบ 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บนซิน ดีเซล และ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ราคาน้ำมัน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เตาเพิ่มขึ้น ขณะที่ราคา </a:t>
            </a: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LNG 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ลดลง</a:t>
            </a:r>
            <a:endParaRPr lang="th-TH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352115" y="1138773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  <a:endParaRPr lang="th-TH" sz="9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292070" y="2036909"/>
            <a:ext cx="1096354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17.4%</a:t>
            </a:r>
            <a:endParaRPr lang="th-TH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Striped Right Arrow 121"/>
          <p:cNvSpPr/>
          <p:nvPr/>
        </p:nvSpPr>
        <p:spPr>
          <a:xfrm rot="16200000">
            <a:off x="775156" y="1909094"/>
            <a:ext cx="435974" cy="47512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4" name="Striped Right Arrow 123"/>
          <p:cNvSpPr/>
          <p:nvPr/>
        </p:nvSpPr>
        <p:spPr>
          <a:xfrm rot="16200000" flipH="1">
            <a:off x="3638344" y="1967774"/>
            <a:ext cx="326217" cy="475129"/>
          </a:xfrm>
          <a:prstGeom prst="strip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7" name="Striped Right Arrow 126"/>
          <p:cNvSpPr/>
          <p:nvPr/>
        </p:nvSpPr>
        <p:spPr>
          <a:xfrm rot="16200000">
            <a:off x="6869394" y="1947111"/>
            <a:ext cx="359939" cy="47512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6" name="Striped Right Arrow 125"/>
          <p:cNvSpPr/>
          <p:nvPr/>
        </p:nvSpPr>
        <p:spPr>
          <a:xfrm rot="16200000">
            <a:off x="775155" y="3568974"/>
            <a:ext cx="435974" cy="475129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748926" y="6458400"/>
            <a:ext cx="2133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ราคาพลังงาน ณ เดือน ม.ค.66</a:t>
            </a:r>
          </a:p>
          <a:p>
            <a:pPr algn="r"/>
            <a:r>
              <a:rPr lang="en-US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เทียบกับเดือนก่อน</a:t>
            </a:r>
            <a:endParaRPr lang="en-US" sz="8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4646577" y="4604491"/>
            <a:ext cx="20719" cy="322027"/>
          </a:xfrm>
          <a:prstGeom prst="straightConnector1">
            <a:avLst/>
          </a:prstGeom>
          <a:ln w="5397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6040939" y="6124951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286929" y="6076300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8604448" y="6076300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6012160" y="4701787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7308304" y="4653136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8575669" y="4653136"/>
            <a:ext cx="0" cy="233020"/>
          </a:xfrm>
          <a:prstGeom prst="straightConnector1">
            <a:avLst/>
          </a:prstGeom>
          <a:ln w="53975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623289" y="6059301"/>
            <a:ext cx="20719" cy="322027"/>
          </a:xfrm>
          <a:prstGeom prst="straightConnector1">
            <a:avLst/>
          </a:prstGeom>
          <a:ln w="5397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8675668"/>
              </p:ext>
            </p:extLst>
          </p:nvPr>
        </p:nvGraphicFramePr>
        <p:xfrm>
          <a:off x="541357" y="1348742"/>
          <a:ext cx="4822731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672088" y="3017409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74081640"/>
              </p:ext>
            </p:extLst>
          </p:nvPr>
        </p:nvGraphicFramePr>
        <p:xfrm>
          <a:off x="5175471" y="1622117"/>
          <a:ext cx="3980404" cy="364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8296" y="1188041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สัดส่วนมูลค่าการนำเข้าพลังงาน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0098" y="58272"/>
            <a:ext cx="482198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 smtClean="0">
                <a:solidFill>
                  <a:schemeClr val="bg1"/>
                </a:solidFill>
              </a:rPr>
              <a:t>มูลค่าการนำเข้าพลังงาน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2488" y="5282473"/>
            <a:ext cx="31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รวมนำเข้า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 </a:t>
            </a: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พันล้านบาท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5632745" y="2796093"/>
            <a:ext cx="606393" cy="1440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86782" y="346538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2566*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8758" y="6103918"/>
            <a:ext cx="4419554" cy="555562"/>
            <a:chOff x="605786" y="6093296"/>
            <a:chExt cx="3606174" cy="555562"/>
          </a:xfrm>
        </p:grpSpPr>
        <p:sp>
          <p:nvSpPr>
            <p:cNvPr id="46" name="Rounded Rectangle 45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01356" y="6206322"/>
            <a:ext cx="4234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มูลค่าการนำเข้าพลังงาน         </a:t>
            </a:r>
            <a:r>
              <a:rPr lang="en-U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14.9%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" y="5869264"/>
            <a:ext cx="634667" cy="6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7. Infographic EPPO\Picture icon\Color Icon\steam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/>
          <a:stretch/>
        </p:blipFill>
        <p:spPr bwMode="auto">
          <a:xfrm flipH="1">
            <a:off x="236124" y="6103918"/>
            <a:ext cx="896888" cy="7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triped Right Arrow 28"/>
          <p:cNvSpPr/>
          <p:nvPr/>
        </p:nvSpPr>
        <p:spPr>
          <a:xfrm rot="16200000">
            <a:off x="3677882" y="6207288"/>
            <a:ext cx="276998" cy="359114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7948" y="653893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  <a:endParaRPr lang="th-TH" sz="9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 rot="16200000">
            <a:off x="-1603848" y="3081005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3672503"/>
              </p:ext>
            </p:extLst>
          </p:nvPr>
        </p:nvGraphicFramePr>
        <p:xfrm>
          <a:off x="5203242" y="1728498"/>
          <a:ext cx="4392488" cy="376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9048" y="1101216"/>
            <a:ext cx="350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สัดส่วนมูลค่าการส่งออกพลังงาน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0098" y="3680"/>
            <a:ext cx="568607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 smtClean="0">
                <a:solidFill>
                  <a:schemeClr val="bg1"/>
                </a:solidFill>
              </a:rPr>
              <a:t>มูลค่าการส่งออกพลังงาน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5084882"/>
            <a:ext cx="3280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รวมส่งออก 19 พันล้านบาท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46684006"/>
              </p:ext>
            </p:extLst>
          </p:nvPr>
        </p:nvGraphicFramePr>
        <p:xfrm>
          <a:off x="412953" y="1255112"/>
          <a:ext cx="4879128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70222" y="3136898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64088" y="544522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ระหว่างเดือนกันยายน 2557 ถึง</a:t>
            </a:r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เดือนพฤศจิกายน 2558 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ส่งออก</a:t>
            </a:r>
          </a:p>
          <a:p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น้ำมันดิบ</a:t>
            </a:r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นโยบายรัฐบาล </a:t>
            </a:r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ยกลับมามีการส่งออกน้ำมันดิบอีกครั้ง</a:t>
            </a:r>
          </a:p>
          <a:p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จากแหล่งวาสนา แหล่งสงขลา แหล่งนงเยาว์ แหล่งมโนราห์ </a:t>
            </a:r>
          </a:p>
          <a:p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และแหล่งบัวหลวง เนื่องจาก</a:t>
            </a:r>
            <a:r>
              <a: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น้ำมันจาก</a:t>
            </a:r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แหล่งดังกล่าวมีคุณภาพไม่ตรงกับ</a:t>
            </a:r>
          </a:p>
          <a:p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ความต้องการของโรงกลั่นน้ำมันในประเทศ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0518" y="6022030"/>
            <a:ext cx="4419554" cy="555562"/>
            <a:chOff x="605786" y="6093296"/>
            <a:chExt cx="3606174" cy="555562"/>
          </a:xfrm>
        </p:grpSpPr>
        <p:sp>
          <p:nvSpPr>
            <p:cNvPr id="42" name="Rounded Rectangle 4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33116" y="6124434"/>
            <a:ext cx="370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มูลค่าการส่งออกพลังงาน        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240" y="5841968"/>
            <a:ext cx="634667" cy="6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D:\7. Infographic EPPO\Picture icon\Color Icon\boa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91">
            <a:off x="251506" y="6003179"/>
            <a:ext cx="909612" cy="9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triped Right Arrow 50"/>
          <p:cNvSpPr/>
          <p:nvPr/>
        </p:nvSpPr>
        <p:spPr>
          <a:xfrm rot="16200000" flipH="1">
            <a:off x="3571714" y="6152823"/>
            <a:ext cx="334156" cy="359118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07948" y="653893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  <a:endParaRPr lang="th-TH" sz="9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78108879"/>
              </p:ext>
            </p:extLst>
          </p:nvPr>
        </p:nvGraphicFramePr>
        <p:xfrm>
          <a:off x="395536" y="1389686"/>
          <a:ext cx="4838184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72088" y="3287587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65588010"/>
              </p:ext>
            </p:extLst>
          </p:nvPr>
        </p:nvGraphicFramePr>
        <p:xfrm>
          <a:off x="5091588" y="1701566"/>
          <a:ext cx="3913968" cy="44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58296" y="1116791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สัดส่วนมูลค่า</a:t>
            </a:r>
          </a:p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0098" y="17328"/>
            <a:ext cx="5830094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 smtClean="0">
                <a:solidFill>
                  <a:schemeClr val="bg1"/>
                </a:solidFill>
              </a:rPr>
              <a:t>มูลค่าการใช้พลังงานขั้นสุดท้าย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8296" y="5494006"/>
            <a:ext cx="331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222 </a:t>
            </a: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พันล้านบาท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08" y="375942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2566*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48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78758" y="6103918"/>
            <a:ext cx="5179538" cy="555562"/>
            <a:chOff x="605786" y="6093296"/>
            <a:chExt cx="3606174" cy="555562"/>
          </a:xfrm>
        </p:grpSpPr>
        <p:sp>
          <p:nvSpPr>
            <p:cNvPr id="47" name="Rounded Rectangle 46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201356" y="6206322"/>
            <a:ext cx="437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มูลค่าการใช้พลังงานขั้นสุดท้าย</a:t>
            </a:r>
            <a:r>
              <a:rPr lang="th-TH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17.4%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999" y="5828792"/>
            <a:ext cx="830505" cy="1076364"/>
            <a:chOff x="271999" y="5828792"/>
            <a:chExt cx="830505" cy="1076364"/>
          </a:xfrm>
        </p:grpSpPr>
        <p:pic>
          <p:nvPicPr>
            <p:cNvPr id="51" name="Picture 2" descr="D:\7. Infographic EPPO\Picture icon\Color Icon\chan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64" y="5828792"/>
              <a:ext cx="634667" cy="63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>
              <a:off x="271999" y="6103918"/>
              <a:ext cx="830505" cy="801238"/>
              <a:chOff x="4858109" y="3173697"/>
              <a:chExt cx="1240235" cy="1107080"/>
            </a:xfrm>
          </p:grpSpPr>
          <p:pic>
            <p:nvPicPr>
              <p:cNvPr id="53" name="Picture 7" descr="D:\7. Infographic EPPO\Picture icon\Color Icon\factory-icon-110611402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92706" y="3173697"/>
                <a:ext cx="805638" cy="80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D:\7. Infographic EPPO\Picture icon\Color Icon\Building (2)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109" y="3214652"/>
                <a:ext cx="857822" cy="798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" descr="D:\7. Infographic EPPO\Picture icon\Color Icon\ca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5224" y="3483799"/>
                <a:ext cx="714311" cy="796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8" name="TextBox 57"/>
          <p:cNvSpPr txBox="1"/>
          <p:nvPr/>
        </p:nvSpPr>
        <p:spPr>
          <a:xfrm>
            <a:off x="1082747" y="311077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8034" y="242088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1784" y="424461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5666" y="217466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93666" y="424396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6870" y="213285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8811" y="291522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9" name="Elbow Connector 68"/>
          <p:cNvCxnSpPr/>
          <p:nvPr/>
        </p:nvCxnSpPr>
        <p:spPr>
          <a:xfrm rot="5400000" flipH="1" flipV="1">
            <a:off x="6894177" y="2335036"/>
            <a:ext cx="530177" cy="1339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>
            <a:off x="6012160" y="2636913"/>
            <a:ext cx="375824" cy="2462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16815" y="292494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14957" y="426738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07760" y="363631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05846" y="453173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Striped Right Arrow 65"/>
          <p:cNvSpPr/>
          <p:nvPr/>
        </p:nvSpPr>
        <p:spPr>
          <a:xfrm rot="16200000">
            <a:off x="4338599" y="6161997"/>
            <a:ext cx="270469" cy="35911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409089" y="332679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25445" y="446250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7948" y="653893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  <a:endParaRPr lang="th-TH" sz="9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95798626"/>
              </p:ext>
            </p:extLst>
          </p:nvPr>
        </p:nvGraphicFramePr>
        <p:xfrm>
          <a:off x="457581" y="1559736"/>
          <a:ext cx="5110013" cy="419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672088" y="3296043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04254641"/>
              </p:ext>
            </p:extLst>
          </p:nvPr>
        </p:nvGraphicFramePr>
        <p:xfrm>
          <a:off x="5082921" y="1785609"/>
          <a:ext cx="4603490" cy="377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52120" y="134076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สัดส่วนมูลค่า</a:t>
            </a:r>
          </a:p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0098" y="17328"/>
            <a:ext cx="525403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 smtClean="0">
                <a:solidFill>
                  <a:schemeClr val="bg1"/>
                </a:solidFill>
              </a:rPr>
              <a:t>มูลค่าการใช้น้ำมันสำเร็จรูป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5394400"/>
            <a:ext cx="328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131 พันล้านบาท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184337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0653" y="486467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4137" y="492429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9963" y="249603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228" y="368997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6412" y="278092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6006" y="362289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0653" y="202998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2531" y="164673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91790" y="223732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4713" y="377728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3412" y="342900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8814" y="502026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47131" y="257199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2988" y="201390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80535" y="223792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49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46744" y="6103918"/>
            <a:ext cx="4809000" cy="555562"/>
            <a:chOff x="605786" y="6093296"/>
            <a:chExt cx="3606174" cy="555562"/>
          </a:xfrm>
        </p:grpSpPr>
        <p:sp>
          <p:nvSpPr>
            <p:cNvPr id="54" name="Rounded Rectangle 53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01356" y="6206322"/>
            <a:ext cx="409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มูลค่าการใช้น้ำมันสำเร็จรูป           </a:t>
            </a:r>
            <a:r>
              <a:rPr lang="en-U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19.6%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224" y="5853501"/>
            <a:ext cx="967992" cy="993966"/>
            <a:chOff x="219632" y="5853501"/>
            <a:chExt cx="967992" cy="993966"/>
          </a:xfrm>
        </p:grpSpPr>
        <p:pic>
          <p:nvPicPr>
            <p:cNvPr id="58" name="Picture 2" descr="D:\7. Infographic EPPO\Picture icon\Color Icon\chan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57" y="5853501"/>
              <a:ext cx="634667" cy="63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6" descr="D:\7. Infographic EPPO\Picture icon\Color Icon\Bio (4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32" y="5986482"/>
              <a:ext cx="872699" cy="860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2309386" y="502138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36647" y="371218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58973" y="278092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34089" y="248354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0133" y="227620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Striped Right Arrow 66"/>
          <p:cNvSpPr/>
          <p:nvPr/>
        </p:nvSpPr>
        <p:spPr>
          <a:xfrm rot="16200000">
            <a:off x="3966330" y="6119724"/>
            <a:ext cx="261756" cy="475131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960825" y="505498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62940" y="429309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54258" y="367856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8603" y="352061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55848" y="494116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83109" y="386458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55848" y="293332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55848" y="280700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55848" y="260665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07948" y="6538932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9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เดือน ม.ค.</a:t>
            </a:r>
            <a:endParaRPr lang="th-TH" sz="9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94104" y="6356351"/>
            <a:ext cx="298376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การผลิตพลังงานเชิงพาณิชย์ขั้นต้น 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297062777"/>
              </p:ext>
            </p:extLst>
          </p:nvPr>
        </p:nvGraphicFramePr>
        <p:xfrm>
          <a:off x="467544" y="1449952"/>
          <a:ext cx="50405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890006606"/>
              </p:ext>
            </p:extLst>
          </p:nvPr>
        </p:nvGraphicFramePr>
        <p:xfrm>
          <a:off x="5076056" y="1809277"/>
          <a:ext cx="43924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96136" y="1159574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สัดส่วนการผลิต</a:t>
            </a:r>
          </a:p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พลังงานเชิงพาณิชย์ขั้นต้น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4842" y="4509120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คอนเดนเสท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9952" y="4216732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5944" y="482002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5616" y="4870397"/>
            <a:ext cx="855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พลังน้ำ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5148" y="1763987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74B23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52120" y="56339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พันบาร์เรลเทียบเท่าน้ำมันดิบต่อวัน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0232" y="3789040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6*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536893" y="3226943"/>
            <a:ext cx="3696734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25521" y="6093296"/>
            <a:ext cx="4278527" cy="555562"/>
            <a:chOff x="605786" y="6093296"/>
            <a:chExt cx="3606174" cy="555562"/>
          </a:xfrm>
        </p:grpSpPr>
        <p:sp>
          <p:nvSpPr>
            <p:cNvPr id="42" name="Rounded Rectangle 41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26119" y="6237312"/>
            <a:ext cx="374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การผลิตพลังงานขั้นต้น        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1.2%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" descr="D:\7. Infographic EPPO\Picture icon\Color Icon\Petroleum_Refine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3" y="5738425"/>
            <a:ext cx="948159" cy="9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triped Right Arrow 33"/>
          <p:cNvSpPr/>
          <p:nvPr/>
        </p:nvSpPr>
        <p:spPr>
          <a:xfrm rot="16200000" flipH="1">
            <a:off x="3721893" y="6227034"/>
            <a:ext cx="327401" cy="35910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endParaRPr lang="en-US" dirty="0"/>
          </a:p>
        </p:txBody>
      </p:sp>
      <p:sp>
        <p:nvSpPr>
          <p:cNvPr id="35" name="TextBox 107">
            <a:extLst>
              <a:ext uri="{FF2B5EF4-FFF2-40B4-BE49-F238E27FC236}">
                <a16:creationId xmlns:a16="http://schemas.microsoft.com/office/drawing/2014/main" xmlns="" id="{B29052AC-52C6-4252-B65D-E2C1A8EC3204}"/>
              </a:ext>
            </a:extLst>
          </p:cNvPr>
          <p:cNvSpPr txBox="1"/>
          <p:nvPr/>
        </p:nvSpPr>
        <p:spPr>
          <a:xfrm>
            <a:off x="6162743" y="484037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</p:spTree>
    <p:extLst>
      <p:ext uri="{BB962C8B-B14F-4D97-AF65-F5344CB8AC3E}">
        <p14:creationId xmlns:p14="http://schemas.microsoft.com/office/powerpoint/2010/main" val="3677409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ราคาพลังงาน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BE49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BE49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1. EPPO\3. Energy Graph\Energy Graph_ปรับรูปแบบใหม่\Chapt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1121" r="6468" b="27303"/>
          <a:stretch/>
        </p:blipFill>
        <p:spPr bwMode="auto">
          <a:xfrm>
            <a:off x="-15208" y="3070859"/>
            <a:ext cx="9171296" cy="37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25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2"/>
          <p:cNvSpPr txBox="1">
            <a:spLocks/>
          </p:cNvSpPr>
          <p:nvPr/>
        </p:nvSpPr>
        <p:spPr>
          <a:xfrm>
            <a:off x="446856" y="0"/>
            <a:ext cx="6141368" cy="77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เปรียบเทียบราคาขายปลีกพลังงาน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37480" y="6331837"/>
            <a:ext cx="54332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</a:t>
            </a:r>
            <a:r>
              <a:rPr lang="th-TH" altLang="th-TH" sz="11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เฉลี่ย       *</a:t>
            </a:r>
            <a:r>
              <a:rPr lang="en-US" altLang="th-TH" sz="11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altLang="th-TH" sz="11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ราคาเฉลี่ยนำเข้าของไทย (</a:t>
            </a:r>
            <a:r>
              <a:rPr lang="en-US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CIF</a:t>
            </a:r>
            <a:r>
              <a:rPr lang="th-TH" altLang="th-TH" sz="11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th-TH" altLang="th-TH" sz="11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น้ำมันเตาไม่มีการเผยแพร่ราคาขายปลีก ตั้งแต่เดือน พ.ย.62 เป็นต้นไป</a:t>
            </a:r>
            <a:endParaRPr lang="th-TH" altLang="th-TH" sz="11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52819865"/>
              </p:ext>
            </p:extLst>
          </p:nvPr>
        </p:nvGraphicFramePr>
        <p:xfrm>
          <a:off x="539552" y="134076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594558" y="3280655"/>
            <a:ext cx="381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บาท/ล้าน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BTU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5452" y="18973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B48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น้ำมันเตา</a:t>
            </a:r>
            <a:r>
              <a:rPr lang="en-US" sz="1800" b="1" dirty="0" smtClean="0">
                <a:solidFill>
                  <a:srgbClr val="B48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  <a:endParaRPr lang="th-TH" sz="1800" b="1" dirty="0">
              <a:solidFill>
                <a:srgbClr val="B48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4067780"/>
            <a:ext cx="190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  <a:r>
              <a:rPr lang="en-US" sz="1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  <a:endParaRPr lang="th-TH" sz="1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47979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ถ่านหินนำเข้า</a:t>
            </a:r>
            <a:r>
              <a:rPr lang="en-US" sz="1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**</a:t>
            </a:r>
            <a:endParaRPr lang="th-TH" sz="1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18420" y="3100496"/>
            <a:ext cx="792177" cy="434772"/>
            <a:chOff x="8365846" y="4749405"/>
            <a:chExt cx="806905" cy="432048"/>
          </a:xfrm>
        </p:grpSpPr>
        <p:sp>
          <p:nvSpPr>
            <p:cNvPr id="27" name="Rounded Rectangle 26"/>
            <p:cNvSpPr/>
            <p:nvPr/>
          </p:nvSpPr>
          <p:spPr>
            <a:xfrm>
              <a:off x="8365846" y="4770969"/>
              <a:ext cx="683697" cy="314365"/>
            </a:xfrm>
            <a:prstGeom prst="roundRect">
              <a:avLst/>
            </a:prstGeom>
            <a:solidFill>
              <a:srgbClr val="A7FFCF">
                <a:alpha val="78000"/>
              </a:srgbClr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8380663" y="4749405"/>
              <a:ext cx="792088" cy="43204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473</a:t>
              </a:r>
              <a:endPara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71519" y="3103505"/>
            <a:ext cx="736585" cy="501138"/>
            <a:chOff x="8364674" y="3728149"/>
            <a:chExt cx="683697" cy="314365"/>
          </a:xfrm>
        </p:grpSpPr>
        <p:sp>
          <p:nvSpPr>
            <p:cNvPr id="29" name="Rounded Rectangle 28"/>
            <p:cNvSpPr/>
            <p:nvPr/>
          </p:nvSpPr>
          <p:spPr>
            <a:xfrm>
              <a:off x="8364674" y="3728149"/>
              <a:ext cx="683697" cy="314365"/>
            </a:xfrm>
            <a:prstGeom prst="roundRect">
              <a:avLst/>
            </a:prstGeom>
            <a:solidFill>
              <a:srgbClr val="FFE9A3">
                <a:alpha val="80000"/>
              </a:srgbClr>
            </a:solidFill>
            <a:ln>
              <a:solidFill>
                <a:srgbClr val="B48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8400299" y="3782975"/>
              <a:ext cx="648072" cy="21602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A27B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574</a:t>
              </a:r>
              <a:endParaRPr lang="th-TH" sz="1600" b="1" dirty="0">
                <a:solidFill>
                  <a:srgbClr val="A27B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21852" y="5066721"/>
            <a:ext cx="680788" cy="493035"/>
            <a:chOff x="8367583" y="5374556"/>
            <a:chExt cx="680788" cy="432048"/>
          </a:xfrm>
        </p:grpSpPr>
        <p:sp>
          <p:nvSpPr>
            <p:cNvPr id="32" name="Rounded Rectangle 31"/>
            <p:cNvSpPr/>
            <p:nvPr/>
          </p:nvSpPr>
          <p:spPr>
            <a:xfrm>
              <a:off x="8367583" y="5375265"/>
              <a:ext cx="680788" cy="298616"/>
            </a:xfrm>
            <a:prstGeom prst="roundRect">
              <a:avLst/>
            </a:prstGeom>
            <a:solidFill>
              <a:srgbClr val="93ADFF">
                <a:alpha val="79000"/>
              </a:srgbClr>
            </a:solidFill>
            <a:ln>
              <a:solidFill>
                <a:srgbClr val="00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"/>
            <p:cNvSpPr txBox="1"/>
            <p:nvPr/>
          </p:nvSpPr>
          <p:spPr>
            <a:xfrm>
              <a:off x="8397268" y="5374556"/>
              <a:ext cx="649588" cy="43204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177</a:t>
              </a:r>
              <a:endPara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074" name="Picture 2" descr="D:\7. Infographic EPPO\Picture icon\Black and White\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t="15572"/>
          <a:stretch/>
        </p:blipFill>
        <p:spPr bwMode="auto">
          <a:xfrm>
            <a:off x="2699792" y="2266656"/>
            <a:ext cx="648072" cy="5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7. Infographic EPPO\Picture icon\Color Icon\fir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24" y="3923764"/>
            <a:ext cx="357158" cy="4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7. Infographic EPPO\Picture icon\Color Icon\pict--minecart-with-coa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48" y="4800336"/>
            <a:ext cx="494184" cy="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Autofit/>
          </a:bodyPr>
          <a:lstStyle/>
          <a:p>
            <a:r>
              <a:rPr lang="th-TH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พลังงานกับเศรษฐกิจ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7629" r="12516"/>
          <a:stretch/>
        </p:blipFill>
        <p:spPr bwMode="auto">
          <a:xfrm>
            <a:off x="0" y="3256716"/>
            <a:ext cx="9144000" cy="360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15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0" y="3379886"/>
            <a:ext cx="6151925" cy="3450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1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77738" y="-40429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h-TH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พลังงานกับเศรษฐกิจ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751" y="893134"/>
            <a:ext cx="3091105" cy="480523"/>
            <a:chOff x="184751" y="884667"/>
            <a:chExt cx="3091105" cy="480523"/>
          </a:xfrm>
        </p:grpSpPr>
        <p:sp>
          <p:nvSpPr>
            <p:cNvPr id="8" name="Rounded Rectangle 7"/>
            <p:cNvSpPr/>
            <p:nvPr/>
          </p:nvSpPr>
          <p:spPr>
            <a:xfrm>
              <a:off x="184751" y="926432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41593" y="92643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28861" y="884667"/>
              <a:ext cx="71663" cy="480523"/>
              <a:chOff x="4995767" y="3928812"/>
              <a:chExt cx="71663" cy="7072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91633" y="931205"/>
              <a:ext cx="2406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พลังงานกับเศรษฐกิจ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21634" y="928747"/>
            <a:ext cx="1435871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 256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0539" y="3349894"/>
            <a:ext cx="3109661" cy="623527"/>
            <a:chOff x="147202" y="4221088"/>
            <a:chExt cx="3537043" cy="528328"/>
          </a:xfrm>
        </p:grpSpPr>
        <p:sp>
          <p:nvSpPr>
            <p:cNvPr id="16" name="Rounded Rectangle 15"/>
            <p:cNvSpPr/>
            <p:nvPr/>
          </p:nvSpPr>
          <p:spPr>
            <a:xfrm>
              <a:off x="386772" y="4262852"/>
              <a:ext cx="3110021" cy="486564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47202" y="4221088"/>
              <a:ext cx="71663" cy="480523"/>
              <a:chOff x="4995767" y="3928812"/>
              <a:chExt cx="71663" cy="70720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502416" y="4267626"/>
              <a:ext cx="3181829" cy="26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4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สัดส่วนพลังงานกับเศรษฐกิจ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95369" y="3606276"/>
            <a:ext cx="3489375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004" y="2496102"/>
            <a:ext cx="1778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ขั้นสุดท้าย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628" y="1447800"/>
            <a:ext cx="1374972" cy="984504"/>
            <a:chOff x="377628" y="1447800"/>
            <a:chExt cx="1374972" cy="984504"/>
          </a:xfrm>
        </p:grpSpPr>
        <p:sp>
          <p:nvSpPr>
            <p:cNvPr id="27" name="Oval 26"/>
            <p:cNvSpPr/>
            <p:nvPr/>
          </p:nvSpPr>
          <p:spPr>
            <a:xfrm>
              <a:off x="485727" y="1447800"/>
              <a:ext cx="984504" cy="984504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28" name="Picture 6" descr="D:\7. Infographic EPPO\Picture icon\Monthly Report Info\EPPO 2014\11-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0" b="6177"/>
            <a:stretch/>
          </p:blipFill>
          <p:spPr bwMode="auto">
            <a:xfrm>
              <a:off x="377628" y="1646203"/>
              <a:ext cx="1374972" cy="61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2259" y="2949452"/>
            <a:ext cx="1500341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0066"/>
                </a:solidFill>
                <a:ea typeface="Tahoma" pitchFamily="34" charset="0"/>
              </a:rPr>
              <a:t>84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b="1" dirty="0">
                <a:solidFill>
                  <a:srgbClr val="000066"/>
                </a:solidFill>
                <a:ea typeface="Tahoma" pitchFamily="34" charset="0"/>
              </a:rPr>
              <a:t>516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79180" y="2608048"/>
            <a:ext cx="1778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30435" y="2955810"/>
            <a:ext cx="1500341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</a:t>
            </a:r>
            <a:r>
              <a:rPr lang="th-TH" b="1" dirty="0">
                <a:solidFill>
                  <a:srgbClr val="000066"/>
                </a:solidFill>
                <a:ea typeface="Tahoma" panose="020B0604030504040204" pitchFamily="34" charset="0"/>
              </a:rPr>
              <a:t>134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KTOE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74312" y="2610559"/>
            <a:ext cx="1778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00132" y="2957579"/>
            <a:ext cx="1752599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7,212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GWh</a:t>
            </a:r>
            <a:endParaRPr lang="th-TH" sz="12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0" y="2510587"/>
            <a:ext cx="1945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รายได้ประชาชาติ(</a:t>
            </a:r>
            <a:r>
              <a:rPr lang="en-US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</a:t>
            </a: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20352" y="2963937"/>
            <a:ext cx="177353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10,680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76978" y="2606583"/>
            <a:ext cx="1778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28233" y="2966443"/>
            <a:ext cx="1500341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b="1" dirty="0">
                <a:solidFill>
                  <a:srgbClr val="000066"/>
                </a:solidFill>
                <a:ea typeface="Tahoma" panose="020B0604030504040204" pitchFamily="34" charset="0"/>
              </a:rPr>
              <a:t>090</a:t>
            </a:r>
            <a:r>
              <a:rPr lang="en-US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พันคน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59879" y="1437167"/>
            <a:ext cx="1217021" cy="1001495"/>
            <a:chOff x="2159879" y="1437167"/>
            <a:chExt cx="1217021" cy="1001495"/>
          </a:xfrm>
        </p:grpSpPr>
        <p:sp>
          <p:nvSpPr>
            <p:cNvPr id="51" name="Oval 50"/>
            <p:cNvSpPr/>
            <p:nvPr/>
          </p:nvSpPr>
          <p:spPr>
            <a:xfrm>
              <a:off x="2263903" y="1454158"/>
              <a:ext cx="984504" cy="98450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69" name="Picture 10" descr="D:\7. Infographic EPPO\Picture icon\Color Icon\Car_gas_station_flat_vector_illustration_isolated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0" r="5528" b="7414"/>
            <a:stretch/>
          </p:blipFill>
          <p:spPr bwMode="auto">
            <a:xfrm>
              <a:off x="2159879" y="1437167"/>
              <a:ext cx="1217021" cy="95219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0" name="Group 7169"/>
          <p:cNvGrpSpPr/>
          <p:nvPr/>
        </p:nvGrpSpPr>
        <p:grpSpPr>
          <a:xfrm>
            <a:off x="3817023" y="1455927"/>
            <a:ext cx="1516977" cy="984504"/>
            <a:chOff x="3817023" y="1455927"/>
            <a:chExt cx="1516977" cy="984504"/>
          </a:xfrm>
        </p:grpSpPr>
        <p:sp>
          <p:nvSpPr>
            <p:cNvPr id="56" name="Oval 55"/>
            <p:cNvSpPr/>
            <p:nvPr/>
          </p:nvSpPr>
          <p:spPr>
            <a:xfrm>
              <a:off x="4059035" y="1455927"/>
              <a:ext cx="984504" cy="984504"/>
            </a:xfrm>
            <a:prstGeom prst="ellipse">
              <a:avLst/>
            </a:prstGeom>
            <a:solidFill>
              <a:srgbClr val="57ABFF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71" name="Picture 15" descr="D:\7. Infographic EPPO\Picture icon\Monthly Report Info\EPPO 2016\12-01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286" r="5603" b="12509"/>
            <a:stretch/>
          </p:blipFill>
          <p:spPr bwMode="auto">
            <a:xfrm>
              <a:off x="3817023" y="1542078"/>
              <a:ext cx="1516977" cy="74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1" name="Group 7170"/>
          <p:cNvGrpSpPr/>
          <p:nvPr/>
        </p:nvGrpSpPr>
        <p:grpSpPr>
          <a:xfrm>
            <a:off x="5622111" y="1447800"/>
            <a:ext cx="1540689" cy="1047317"/>
            <a:chOff x="5622111" y="1447800"/>
            <a:chExt cx="1540689" cy="1047317"/>
          </a:xfrm>
        </p:grpSpPr>
        <p:sp>
          <p:nvSpPr>
            <p:cNvPr id="61" name="Oval 60"/>
            <p:cNvSpPr/>
            <p:nvPr/>
          </p:nvSpPr>
          <p:spPr>
            <a:xfrm>
              <a:off x="5886066" y="1462285"/>
              <a:ext cx="984504" cy="9845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74" name="Picture 4" descr="C:\Users\User\Desktop\Energy Graph_New\Infographic EPPO\Picture icon\Color Icon\209043_104862_354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22111" y="1955795"/>
              <a:ext cx="533175" cy="40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5" descr="C:\Users\User\Desktop\Energy Graph_New\Infographic EPPO\Picture icon\Color Icon\Depositphotos_5787204_x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3" b="3279"/>
            <a:stretch/>
          </p:blipFill>
          <p:spPr bwMode="auto">
            <a:xfrm>
              <a:off x="6021406" y="1447800"/>
              <a:ext cx="1141394" cy="104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7511972" y="1464791"/>
            <a:ext cx="1251028" cy="984504"/>
            <a:chOff x="7511972" y="1464791"/>
            <a:chExt cx="1251028" cy="984504"/>
          </a:xfrm>
        </p:grpSpPr>
        <p:sp>
          <p:nvSpPr>
            <p:cNvPr id="66" name="Oval 65"/>
            <p:cNvSpPr/>
            <p:nvPr/>
          </p:nvSpPr>
          <p:spPr>
            <a:xfrm>
              <a:off x="7661701" y="1464791"/>
              <a:ext cx="984504" cy="984504"/>
            </a:xfrm>
            <a:prstGeom prst="ellipse">
              <a:avLst/>
            </a:prstGeom>
            <a:solidFill>
              <a:srgbClr val="EA5F48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8195" name="Picture 3" descr="D:\7. Infographic EPPO\Vector_P-Ohm\People_group\99522-OLOIK8-59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972" y="1667469"/>
              <a:ext cx="1251028" cy="58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 bwMode="auto">
          <a:xfrm>
            <a:off x="172834" y="4469771"/>
            <a:ext cx="1009256" cy="1798347"/>
          </a:xfrm>
          <a:prstGeom prst="rect">
            <a:avLst/>
          </a:prstGeom>
          <a:gradFill>
            <a:gsLst>
              <a:gs pos="78000">
                <a:srgbClr val="AAD030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1061" y="5100055"/>
            <a:ext cx="1011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มูลค่าการนำเข้าปิโตรเลียม ต่อมูลค่าการนำเข้าสินค้าทั้งหมด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56857" y="4645766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1625" y="4711956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2457898" y="4444549"/>
            <a:ext cx="925233" cy="1815715"/>
          </a:xfrm>
          <a:prstGeom prst="rect">
            <a:avLst/>
          </a:prstGeom>
          <a:gradFill>
            <a:gsLst>
              <a:gs pos="78000">
                <a:srgbClr val="FFC000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7898" y="5092201"/>
            <a:ext cx="92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การนำเข้าพลังงาน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</a:t>
            </a:r>
            <a:r>
              <a:rPr lang="en-US" sz="1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2489142" y="4637912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63910" y="4704102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482183" y="4782042"/>
            <a:ext cx="966982" cy="1798347"/>
          </a:xfrm>
          <a:prstGeom prst="rect">
            <a:avLst/>
          </a:prstGeom>
          <a:gradFill>
            <a:gsLst>
              <a:gs pos="78000">
                <a:srgbClr val="FF9966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82183" y="5412326"/>
            <a:ext cx="96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</a:t>
            </a:r>
            <a:r>
              <a:rPr lang="en-US" sz="1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th-TH" sz="10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3547682" y="4958037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22450" y="5024227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339251" y="4534770"/>
            <a:ext cx="1198036" cy="2120780"/>
          </a:xfrm>
          <a:prstGeom prst="rect">
            <a:avLst/>
          </a:prstGeom>
          <a:gradFill>
            <a:gsLst>
              <a:gs pos="78000">
                <a:srgbClr val="A7A7FF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385291" y="5284989"/>
            <a:ext cx="119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การใช้พลังงานขั้นสุดท้ายต่อหัว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 dirty="0">
              <a:solidFill>
                <a:srgbClr val="000000"/>
              </a:solidFill>
              <a:ea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ea typeface="Tahoma" pitchFamily="34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ea typeface="Tahoma" pitchFamily="34" charset="0"/>
              </a:rPr>
              <a:t>toe/Person)</a:t>
            </a:r>
            <a:endParaRPr lang="th-TH" sz="1200" dirty="0">
              <a:solidFill>
                <a:srgbClr val="000000"/>
              </a:solidFill>
              <a:ea typeface="Tahoma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477000" y="4701768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42886" y="4795043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.3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824352" y="3698006"/>
            <a:ext cx="1435871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2565</a:t>
            </a:r>
            <a:endParaRPr lang="th-TH" sz="1050" b="1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421634" y="6704960"/>
            <a:ext cx="1150366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*GDP </a:t>
            </a:r>
            <a:r>
              <a:rPr lang="th-TH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ราคาตลาด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671998" y="4593204"/>
            <a:ext cx="1198036" cy="2062346"/>
          </a:xfrm>
          <a:prstGeom prst="rect">
            <a:avLst/>
          </a:prstGeom>
          <a:gradFill>
            <a:gsLst>
              <a:gs pos="78000">
                <a:srgbClr val="69B4FF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61205" y="5348549"/>
            <a:ext cx="119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การใช้ไฟฟ้าต่อหัว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200" dirty="0">
              <a:solidFill>
                <a:srgbClr val="000000"/>
              </a:solidFill>
              <a:ea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ea typeface="Tahoma" pitchFamily="34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ea typeface="Tahoma" pitchFamily="34" charset="0"/>
              </a:rPr>
              <a:t>kWh/Person)</a:t>
            </a:r>
            <a:endParaRPr lang="th-TH" sz="1200" dirty="0">
              <a:solidFill>
                <a:srgbClr val="000000"/>
              </a:solidFill>
              <a:ea typeface="Tahoma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7845179" y="4744167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962550" y="4806102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2,984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69" name="Group 7168"/>
          <p:cNvGrpSpPr/>
          <p:nvPr/>
        </p:nvGrpSpPr>
        <p:grpSpPr>
          <a:xfrm>
            <a:off x="7596819" y="4094587"/>
            <a:ext cx="1333036" cy="622685"/>
            <a:chOff x="7582364" y="4493577"/>
            <a:chExt cx="1333036" cy="622685"/>
          </a:xfrm>
        </p:grpSpPr>
        <p:pic>
          <p:nvPicPr>
            <p:cNvPr id="145" name="Picture 8" descr="D:\7. Infographic EPPO\Picture icon\Color Icon\Oil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6533" y="4493577"/>
              <a:ext cx="707014" cy="53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6" descr="C:\Users\User\Desktop\Energy Graph_New\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82364" y="4751259"/>
              <a:ext cx="573577" cy="365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6" descr="C:\Users\User\Desktop\Energy Graph_New\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759" y="4751259"/>
              <a:ext cx="573577" cy="365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6" descr="D:\7. Infographic EPPO\Picture icon\Color Icon\ship_PNG5418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66022" y="4633792"/>
              <a:ext cx="649378" cy="4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452750" y="4343400"/>
            <a:ext cx="990759" cy="574208"/>
            <a:chOff x="2576347" y="4053268"/>
            <a:chExt cx="1172083" cy="679297"/>
          </a:xfrm>
        </p:grpSpPr>
        <p:pic>
          <p:nvPicPr>
            <p:cNvPr id="7174" name="Picture 6" descr="D:\7. Infographic EPPO\Picture icon\Monthly Report Info\EPPO 2015\9-01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2" b="939"/>
            <a:stretch/>
          </p:blipFill>
          <p:spPr bwMode="auto">
            <a:xfrm flipH="1">
              <a:off x="3072589" y="4053268"/>
              <a:ext cx="675841" cy="52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0" name="Group 179"/>
            <p:cNvGrpSpPr/>
            <p:nvPr/>
          </p:nvGrpSpPr>
          <p:grpSpPr>
            <a:xfrm>
              <a:off x="2748515" y="4057220"/>
              <a:ext cx="518844" cy="499047"/>
              <a:chOff x="1633442" y="4331536"/>
              <a:chExt cx="518844" cy="499047"/>
            </a:xfrm>
          </p:grpSpPr>
          <p:pic>
            <p:nvPicPr>
              <p:cNvPr id="181" name="Picture 3" descr="D:\7. Infographic EPPO\Vector_P-Ohm\Money\rich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239" y="4331536"/>
                <a:ext cx="499047" cy="499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2" name="TextBox 181"/>
              <p:cNvSpPr txBox="1"/>
              <p:nvPr/>
            </p:nvSpPr>
            <p:spPr>
              <a:xfrm>
                <a:off x="1633442" y="4537355"/>
                <a:ext cx="421456" cy="137651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663300"/>
                    </a:solidFill>
                    <a:latin typeface="Arial Rounded MT Bold" pitchFamily="34" charset="0"/>
                    <a:ea typeface="Tahoma" pitchFamily="34" charset="0"/>
                    <a:cs typeface="Tahoma" pitchFamily="34" charset="0"/>
                  </a:rPr>
                  <a:t>GDP</a:t>
                </a:r>
                <a:endParaRPr lang="th-TH" sz="400" b="1" dirty="0">
                  <a:solidFill>
                    <a:srgbClr val="663300"/>
                  </a:solidFill>
                  <a:latin typeface="Arial Rounded MT Bold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2576347" y="4367562"/>
              <a:ext cx="700253" cy="365003"/>
              <a:chOff x="238125" y="4362957"/>
              <a:chExt cx="700253" cy="365003"/>
            </a:xfrm>
          </p:grpSpPr>
          <p:pic>
            <p:nvPicPr>
              <p:cNvPr id="184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125" y="4362957"/>
                <a:ext cx="573577" cy="365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06" y="4424242"/>
                <a:ext cx="477272" cy="30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2439836" y="3975642"/>
            <a:ext cx="989164" cy="596358"/>
            <a:chOff x="1461274" y="4331536"/>
            <a:chExt cx="1138788" cy="686565"/>
          </a:xfrm>
        </p:grpSpPr>
        <p:pic>
          <p:nvPicPr>
            <p:cNvPr id="7180" name="Picture 12" descr="D:\7. Infographic EPPO\Vector_P-Ohm\Transport\shipping-icon-33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95" y="4392127"/>
              <a:ext cx="543967" cy="54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6" name="Group 185"/>
            <p:cNvGrpSpPr/>
            <p:nvPr/>
          </p:nvGrpSpPr>
          <p:grpSpPr>
            <a:xfrm>
              <a:off x="1633442" y="4331536"/>
              <a:ext cx="518844" cy="499047"/>
              <a:chOff x="1633442" y="4331536"/>
              <a:chExt cx="518844" cy="499047"/>
            </a:xfrm>
          </p:grpSpPr>
          <p:pic>
            <p:nvPicPr>
              <p:cNvPr id="187" name="Picture 3" descr="D:\7. Infographic EPPO\Vector_P-Ohm\Money\rich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239" y="4331536"/>
                <a:ext cx="499047" cy="499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TextBox 187"/>
              <p:cNvSpPr txBox="1"/>
              <p:nvPr/>
            </p:nvSpPr>
            <p:spPr>
              <a:xfrm>
                <a:off x="1633442" y="4537355"/>
                <a:ext cx="421456" cy="137651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663300"/>
                    </a:solidFill>
                    <a:latin typeface="Arial Rounded MT Bold" pitchFamily="34" charset="0"/>
                    <a:ea typeface="Tahoma" pitchFamily="34" charset="0"/>
                    <a:cs typeface="Tahoma" pitchFamily="34" charset="0"/>
                  </a:rPr>
                  <a:t>GDP</a:t>
                </a:r>
                <a:endParaRPr lang="th-TH" sz="400" b="1" dirty="0">
                  <a:solidFill>
                    <a:srgbClr val="663300"/>
                  </a:solidFill>
                  <a:latin typeface="Arial Rounded MT Bold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1461274" y="4653098"/>
              <a:ext cx="705863" cy="365003"/>
              <a:chOff x="238125" y="4362957"/>
              <a:chExt cx="705863" cy="365003"/>
            </a:xfrm>
          </p:grpSpPr>
          <p:pic>
            <p:nvPicPr>
              <p:cNvPr id="190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125" y="4362957"/>
                <a:ext cx="573577" cy="365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16" y="4424242"/>
                <a:ext cx="477272" cy="30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87690" y="4027520"/>
            <a:ext cx="1207710" cy="576927"/>
            <a:chOff x="277726" y="4133850"/>
            <a:chExt cx="1207710" cy="576927"/>
          </a:xfrm>
        </p:grpSpPr>
        <p:pic>
          <p:nvPicPr>
            <p:cNvPr id="8200" name="Picture 8" descr="D:\7. Infographic EPPO\Picture icon\Color Icon\Oil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2769" y="4133850"/>
              <a:ext cx="707014" cy="53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2" name="Group 191"/>
            <p:cNvGrpSpPr/>
            <p:nvPr/>
          </p:nvGrpSpPr>
          <p:grpSpPr>
            <a:xfrm>
              <a:off x="277726" y="4345774"/>
              <a:ext cx="700253" cy="365003"/>
              <a:chOff x="238125" y="4362957"/>
              <a:chExt cx="700253" cy="365003"/>
            </a:xfrm>
          </p:grpSpPr>
          <p:pic>
            <p:nvPicPr>
              <p:cNvPr id="193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125" y="4362957"/>
                <a:ext cx="573577" cy="365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06" y="4424242"/>
                <a:ext cx="477272" cy="30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5" name="Picture 6" descr="D:\7. Infographic EPPO\Picture icon\Color Icon\ship_PNG5418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6058" y="4245490"/>
              <a:ext cx="649378" cy="4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" name="Picture 6" descr="C:\Users\User\Desktop\Energy Graph_New\Infographic EPPO\Picture icon\Color Icon\other_coin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7663" y="4543232"/>
            <a:ext cx="433719" cy="3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6172200" y="4038600"/>
            <a:ext cx="1380157" cy="648742"/>
            <a:chOff x="6172200" y="4250853"/>
            <a:chExt cx="1380157" cy="648742"/>
          </a:xfrm>
        </p:grpSpPr>
        <p:pic>
          <p:nvPicPr>
            <p:cNvPr id="199" name="Picture 12" descr="D:\7. Infographic EPPO\Vector_P-Ohm\Transport\shipping-icon-33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35" y="4250853"/>
              <a:ext cx="543967" cy="54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0" name="Group 199"/>
            <p:cNvGrpSpPr/>
            <p:nvPr/>
          </p:nvGrpSpPr>
          <p:grpSpPr>
            <a:xfrm>
              <a:off x="6172200" y="4534592"/>
              <a:ext cx="700253" cy="365003"/>
              <a:chOff x="238125" y="4362957"/>
              <a:chExt cx="700253" cy="365003"/>
            </a:xfrm>
          </p:grpSpPr>
          <p:pic>
            <p:nvPicPr>
              <p:cNvPr id="201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125" y="4362957"/>
                <a:ext cx="573577" cy="365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06" y="4424242"/>
                <a:ext cx="477272" cy="30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8" name="Picture 6" descr="C:\Users\User\Desktop\Energy Graph_New\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817" y="4565366"/>
              <a:ext cx="477272" cy="30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6" descr="D:\7. Infographic EPPO\Picture icon\Color Icon\ship_PNG5418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2979" y="4385470"/>
              <a:ext cx="649378" cy="4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Rounded Rectangle 126"/>
          <p:cNvSpPr/>
          <p:nvPr/>
        </p:nvSpPr>
        <p:spPr bwMode="auto">
          <a:xfrm>
            <a:off x="4809793" y="6097394"/>
            <a:ext cx="1122929" cy="380169"/>
          </a:xfrm>
          <a:prstGeom prst="roundRect">
            <a:avLst/>
          </a:prstGeom>
          <a:solidFill>
            <a:srgbClr val="BAB184">
              <a:alpha val="56000"/>
            </a:srgb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4818594" y="4981505"/>
            <a:ext cx="1122930" cy="380169"/>
          </a:xfrm>
          <a:prstGeom prst="roundRect">
            <a:avLst/>
          </a:prstGeom>
          <a:solidFill>
            <a:srgbClr val="BAB184">
              <a:alpha val="56000"/>
            </a:srgb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4595460" y="4299530"/>
            <a:ext cx="1445630" cy="2295024"/>
          </a:xfrm>
          <a:prstGeom prst="roundRect">
            <a:avLst>
              <a:gd name="adj" fmla="val 2900"/>
            </a:avLst>
          </a:prstGeom>
          <a:noFill/>
          <a:ln w="28575" cmpd="sng">
            <a:solidFill>
              <a:srgbClr val="786F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14013" y="4360861"/>
            <a:ext cx="1524101" cy="56853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ความยืดหยุ่น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การใช้พลังงาน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EE)</a:t>
            </a:r>
            <a:endParaRPr lang="th-TH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23525" y="5010071"/>
            <a:ext cx="1500341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8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576198" y="5421490"/>
            <a:ext cx="1524101" cy="56853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ความเข้มข้น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ของการใช้พลังงาน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EI)</a:t>
            </a:r>
            <a:endParaRPr lang="th-TH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634481" y="6183185"/>
            <a:ext cx="1500341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1800" b="1" dirty="0">
                <a:solidFill>
                  <a:srgbClr val="000066"/>
                </a:solidFill>
                <a:ea typeface="Tahoma" pitchFamily="34" charset="0"/>
              </a:rPr>
              <a:t>7.91</a:t>
            </a:r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</a:t>
            </a:r>
            <a:endParaRPr lang="th-TH" sz="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49485" y="6655550"/>
            <a:ext cx="152123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*หน่วย </a:t>
            </a:r>
            <a:r>
              <a:rPr lang="en-US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KTOE/</a:t>
            </a:r>
            <a:r>
              <a:rPr lang="th-TH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45108" y="6618927"/>
            <a:ext cx="244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9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1312998" y="4707082"/>
            <a:ext cx="976653" cy="1842463"/>
          </a:xfrm>
          <a:prstGeom prst="rect">
            <a:avLst/>
          </a:prstGeom>
          <a:gradFill>
            <a:gsLst>
              <a:gs pos="78000">
                <a:srgbClr val="A7A7FF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248763" y="5225678"/>
            <a:ext cx="1067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มูลค่าการนำเข้าพลังงาน ต่อมูลค่า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การนำเข้าสินค้าทั้งหมด</a:t>
            </a: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1387689" y="4870293"/>
            <a:ext cx="851674" cy="3910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462457" y="4936483"/>
            <a:ext cx="715822" cy="26076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  <a:endParaRPr lang="th-TH" sz="105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6" name="Picture 6" descr="C:\Users\User\Desktop\Energy Graph_New\Infographic EPPO\Picture icon\Color Icon\other_coin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826" y="4518304"/>
            <a:ext cx="433719" cy="3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" name="Group 156"/>
          <p:cNvGrpSpPr/>
          <p:nvPr/>
        </p:nvGrpSpPr>
        <p:grpSpPr>
          <a:xfrm>
            <a:off x="1219200" y="4282510"/>
            <a:ext cx="1164248" cy="547254"/>
            <a:chOff x="6172200" y="4250853"/>
            <a:chExt cx="1380157" cy="648742"/>
          </a:xfrm>
        </p:grpSpPr>
        <p:pic>
          <p:nvPicPr>
            <p:cNvPr id="158" name="Picture 12" descr="D:\7. Infographic EPPO\Vector_P-Ohm\Transport\shipping-icon-33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35" y="4250853"/>
              <a:ext cx="543967" cy="54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9" name="Group 158"/>
            <p:cNvGrpSpPr/>
            <p:nvPr/>
          </p:nvGrpSpPr>
          <p:grpSpPr>
            <a:xfrm>
              <a:off x="6172200" y="4534592"/>
              <a:ext cx="700253" cy="365003"/>
              <a:chOff x="238125" y="4362957"/>
              <a:chExt cx="700253" cy="365003"/>
            </a:xfrm>
          </p:grpSpPr>
          <p:pic>
            <p:nvPicPr>
              <p:cNvPr id="163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125" y="4362957"/>
                <a:ext cx="573577" cy="365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6" descr="C:\Users\User\Desktop\Energy Graph_New\Infographic EPPO\Picture icon\Color Icon\other_coin01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06" y="4424242"/>
                <a:ext cx="477272" cy="30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0" name="Picture 6" descr="C:\Users\User\Desktop\Energy Graph_New\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817" y="4565366"/>
              <a:ext cx="477272" cy="30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D:\7. Infographic EPPO\Picture icon\Color Icon\ship_PNG5418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2979" y="4385470"/>
              <a:ext cx="649378" cy="4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15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6" name="Rectangle 5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6288" y="-1231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 รายได้ประชาชาติ และประชากร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526226"/>
              </p:ext>
            </p:extLst>
          </p:nvPr>
        </p:nvGraphicFramePr>
        <p:xfrm>
          <a:off x="304800" y="1396999"/>
          <a:ext cx="8659688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010720"/>
            <a:ext cx="1830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KTOE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GWh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พันคน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861162" y="1010720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พันล้านบาท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0" y="6505575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</a:rPr>
              <a:t>ที่มา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th-TH" sz="1200" dirty="0">
                <a:solidFill>
                  <a:srgbClr val="000000"/>
                </a:solidFill>
              </a:rPr>
              <a:t>สศช. สนพ. พพ.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2290" name="Picture 2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473" flipH="1">
            <a:off x="7486618" y="1703617"/>
            <a:ext cx="314798" cy="4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0276182">
            <a:off x="5543932" y="2424962"/>
            <a:ext cx="1948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 </a:t>
            </a:r>
            <a:r>
              <a:rPr lang="th-TH" sz="1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b="1" dirty="0" err="1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GWh</a:t>
            </a:r>
            <a:r>
              <a:rPr lang="th-TH" sz="1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05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613275">
            <a:off x="5685678" y="3042977"/>
            <a:ext cx="162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96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</a:t>
            </a:r>
            <a:r>
              <a:rPr lang="en-US" sz="1300" b="1" dirty="0">
                <a:solidFill>
                  <a:srgbClr val="996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b="1" dirty="0">
                <a:solidFill>
                  <a:srgbClr val="996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(พันล้านบาท)</a:t>
            </a:r>
            <a:endParaRPr lang="en-US" sz="1050" b="1" dirty="0">
              <a:solidFill>
                <a:srgbClr val="996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2" descr="D:\7. Infographic EPPO\Picture icon\Color Icon\other_coin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83" y="2559216"/>
            <a:ext cx="746879" cy="4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79249" y="4990168"/>
            <a:ext cx="236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การใช้น้ำมันสำเร็จรูป </a:t>
            </a:r>
            <a:r>
              <a:rPr lang="th-TH" sz="10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r>
              <a:rPr lang="th-TH" sz="10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05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8068" y="4501134"/>
            <a:ext cx="1455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13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 </a:t>
            </a:r>
            <a:r>
              <a:rPr lang="th-TH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(พันคน)</a:t>
            </a:r>
            <a:endParaRPr lang="en-US" sz="105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88500" y="3429000"/>
            <a:ext cx="624778" cy="578577"/>
            <a:chOff x="6766513" y="3186677"/>
            <a:chExt cx="1486534" cy="1376608"/>
          </a:xfrm>
        </p:grpSpPr>
        <p:pic>
          <p:nvPicPr>
            <p:cNvPr id="27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458640" y="3186677"/>
              <a:ext cx="794407" cy="1085865"/>
            </a:xfrm>
            <a:prstGeom prst="rect">
              <a:avLst/>
            </a:prstGeom>
            <a:noFill/>
          </p:spPr>
        </p:pic>
        <p:pic>
          <p:nvPicPr>
            <p:cNvPr id="28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13" y="3409678"/>
              <a:ext cx="1033242" cy="103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79645" y="3729608"/>
              <a:ext cx="792755" cy="83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 rot="20815958">
            <a:off x="4683701" y="3955745"/>
            <a:ext cx="276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การใช้พลังงานขั้นสุดท้าย </a:t>
            </a:r>
            <a:r>
              <a:rPr lang="th-TH" sz="1000" b="1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b="1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r>
              <a:rPr lang="th-TH" sz="1000" b="1" dirty="0">
                <a:solidFill>
                  <a:srgbClr val="99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050" b="1" dirty="0">
              <a:solidFill>
                <a:srgbClr val="99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 descr="D:\7. Infographic EPPO\Picture icon\Color Icon\gas_pump_nozzle_400_clr_487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930">
            <a:off x="7225822" y="5219431"/>
            <a:ext cx="650211" cy="52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7. Infographic EPPO\Vector_P-Ohm\Shade Picture\family-with-balloons (4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73" y="4495800"/>
            <a:ext cx="449550" cy="4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21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5" name="Rectangle 4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6288" y="-1231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สัดส่วนมูลค่าการนำเข้าน้ำมันต่อมูลค่าการนำเข้าสินค้า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2675920"/>
              </p:ext>
            </p:extLst>
          </p:nvPr>
        </p:nvGraphicFramePr>
        <p:xfrm>
          <a:off x="228600" y="1332289"/>
          <a:ext cx="873588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15962" y="6477000"/>
            <a:ext cx="1341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</a:rPr>
              <a:t>ที่มา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th-TH" sz="1200" dirty="0">
                <a:solidFill>
                  <a:srgbClr val="000000"/>
                </a:solidFill>
              </a:rPr>
              <a:t>ธปท. สนพ.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02268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8649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55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8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5" name="Rectangle 4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6288" y="-1231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สัดส่วนมูลค่าการนำเข้าพลังงานต่อ</a:t>
            </a:r>
            <a:r>
              <a:rPr lang="en-US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GDP</a:t>
            </a: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(ณ ราคาตลาด)</a:t>
            </a:r>
            <a:endParaRPr lang="th-TH" altLang="th-TH" sz="2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91581433"/>
              </p:ext>
            </p:extLst>
          </p:nvPr>
        </p:nvGraphicFramePr>
        <p:xfrm>
          <a:off x="228600" y="1373233"/>
          <a:ext cx="873588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1" y="101818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9600" y="6477000"/>
            <a:ext cx="1287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</a:rPr>
              <a:t>ที่มา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th-TH" sz="1200" dirty="0">
                <a:solidFill>
                  <a:srgbClr val="000000"/>
                </a:solidFill>
              </a:rPr>
              <a:t>สศช. สนพ.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31904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79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5" name="Rectangle 4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6288" y="-1231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สัดส่วนมูลค่าการใช้พลังงานต่อ</a:t>
            </a:r>
            <a:r>
              <a:rPr lang="en-US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GDP</a:t>
            </a: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(ณ ราคาตลาด)</a:t>
            </a:r>
            <a:endParaRPr lang="th-TH" altLang="th-TH" sz="2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90451928"/>
              </p:ext>
            </p:extLst>
          </p:nvPr>
        </p:nvGraphicFramePr>
        <p:xfrm>
          <a:off x="228600" y="1386881"/>
          <a:ext cx="873588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1" y="103183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9600" y="6477000"/>
            <a:ext cx="1287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</a:rPr>
              <a:t>ที่มา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th-TH" sz="1200" dirty="0">
                <a:solidFill>
                  <a:srgbClr val="000000"/>
                </a:solidFill>
              </a:rPr>
              <a:t>สศช. สนพ.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59200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57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80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96855"/>
              </p:ext>
            </p:extLst>
          </p:nvPr>
        </p:nvGraphicFramePr>
        <p:xfrm>
          <a:off x="50800" y="1068388"/>
          <a:ext cx="9042400" cy="543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914400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1400" b="1" dirty="0"/>
              <a:t>พันล้านบาท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533706" y="5023999"/>
            <a:ext cx="428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-231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842962" y="4890209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FF0000"/>
                </a:solidFill>
              </a:rPr>
              <a:t>-231</a:t>
            </a:r>
            <a:endParaRPr lang="th-TH" sz="800" b="1">
              <a:solidFill>
                <a:srgbClr val="FF0000"/>
              </a:solidFill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1143000" y="4693359"/>
            <a:ext cx="4270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-357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1447800" y="4617159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-421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752600" y="4479046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-118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2057400" y="4445709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474</a:t>
            </a:r>
            <a:endParaRPr lang="th-TH" sz="800" b="1" dirty="0"/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2328607" y="4403232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308</a:t>
            </a:r>
            <a:endParaRPr lang="th-TH" sz="800" b="1" dirty="0"/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2553110" y="4341046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280</a:t>
            </a:r>
            <a:endParaRPr lang="th-TH" sz="800" b="1" dirty="0"/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2832590" y="4289648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/>
              <a:t>132</a:t>
            </a:r>
            <a:endParaRPr lang="th-TH" sz="800" b="1"/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3112792" y="4229676"/>
            <a:ext cx="382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149</a:t>
            </a:r>
            <a:endParaRPr lang="th-TH" sz="800" b="1" dirty="0"/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3377784" y="4097034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187</a:t>
            </a:r>
            <a:endParaRPr lang="th-TH" sz="800" b="1" dirty="0"/>
          </a:p>
        </p:txBody>
      </p:sp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3688507" y="3963178"/>
            <a:ext cx="3159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73</a:t>
            </a:r>
            <a:endParaRPr lang="th-TH" sz="800" b="1" dirty="0"/>
          </a:p>
        </p:txBody>
      </p:sp>
      <p:sp>
        <p:nvSpPr>
          <p:cNvPr id="6161" name="Text Box 24"/>
          <p:cNvSpPr txBox="1">
            <a:spLocks noChangeArrowheads="1"/>
          </p:cNvSpPr>
          <p:nvPr/>
        </p:nvSpPr>
        <p:spPr bwMode="auto">
          <a:xfrm>
            <a:off x="3868247" y="3638992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-315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62" name="Text Box 25"/>
          <p:cNvSpPr txBox="1">
            <a:spLocks noChangeArrowheads="1"/>
          </p:cNvSpPr>
          <p:nvPr/>
        </p:nvSpPr>
        <p:spPr bwMode="auto">
          <a:xfrm>
            <a:off x="4218835" y="3521693"/>
            <a:ext cx="2952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-6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4413894" y="3385150"/>
            <a:ext cx="3825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432</a:t>
            </a:r>
            <a:endParaRPr lang="th-TH" sz="800" b="1" dirty="0"/>
          </a:p>
        </p:txBody>
      </p:sp>
      <p:sp>
        <p:nvSpPr>
          <p:cNvPr id="6164" name="Text Box 27"/>
          <p:cNvSpPr txBox="1">
            <a:spLocks noChangeArrowheads="1"/>
          </p:cNvSpPr>
          <p:nvPr/>
        </p:nvSpPr>
        <p:spPr bwMode="auto">
          <a:xfrm>
            <a:off x="4774293" y="3124518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-111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165" name="Text Box 28"/>
          <p:cNvSpPr txBox="1">
            <a:spLocks noChangeArrowheads="1"/>
          </p:cNvSpPr>
          <p:nvPr/>
        </p:nvSpPr>
        <p:spPr bwMode="auto">
          <a:xfrm>
            <a:off x="5049900" y="3308574"/>
            <a:ext cx="38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593</a:t>
            </a:r>
            <a:endParaRPr lang="th-TH" sz="800" b="1" dirty="0"/>
          </a:p>
        </p:txBody>
      </p:sp>
      <p:sp>
        <p:nvSpPr>
          <p:cNvPr id="6166" name="Text Box 29"/>
          <p:cNvSpPr txBox="1">
            <a:spLocks noChangeArrowheads="1"/>
          </p:cNvSpPr>
          <p:nvPr/>
        </p:nvSpPr>
        <p:spPr bwMode="auto">
          <a:xfrm>
            <a:off x="5304314" y="3141398"/>
            <a:ext cx="3920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257</a:t>
            </a:r>
            <a:endParaRPr lang="th-TH" sz="800" b="1" dirty="0"/>
          </a:p>
        </p:txBody>
      </p:sp>
      <p:sp>
        <p:nvSpPr>
          <p:cNvPr id="6167" name="Text Box 37"/>
          <p:cNvSpPr txBox="1">
            <a:spLocks noChangeArrowheads="1"/>
          </p:cNvSpPr>
          <p:nvPr/>
        </p:nvSpPr>
        <p:spPr bwMode="auto">
          <a:xfrm>
            <a:off x="579437" y="5169102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8%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68" name="Text Box 38"/>
          <p:cNvSpPr txBox="1">
            <a:spLocks noChangeArrowheads="1"/>
          </p:cNvSpPr>
          <p:nvPr/>
        </p:nvSpPr>
        <p:spPr bwMode="auto">
          <a:xfrm>
            <a:off x="896937" y="5051627"/>
            <a:ext cx="373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993300"/>
                </a:solidFill>
              </a:rPr>
              <a:t>6%</a:t>
            </a:r>
            <a:endParaRPr lang="th-TH" sz="800" b="1">
              <a:solidFill>
                <a:srgbClr val="993300"/>
              </a:solidFill>
            </a:endParaRPr>
          </a:p>
        </p:txBody>
      </p:sp>
      <p:sp>
        <p:nvSpPr>
          <p:cNvPr id="6169" name="Text Box 39"/>
          <p:cNvSpPr txBox="1">
            <a:spLocks noChangeArrowheads="1"/>
          </p:cNvSpPr>
          <p:nvPr/>
        </p:nvSpPr>
        <p:spPr bwMode="auto">
          <a:xfrm>
            <a:off x="1182608" y="4962424"/>
            <a:ext cx="3730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6%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0" name="Text Box 40"/>
          <p:cNvSpPr txBox="1">
            <a:spLocks noChangeArrowheads="1"/>
          </p:cNvSpPr>
          <p:nvPr/>
        </p:nvSpPr>
        <p:spPr bwMode="auto">
          <a:xfrm>
            <a:off x="1426589" y="4967593"/>
            <a:ext cx="373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9%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1" name="Text Box 41"/>
          <p:cNvSpPr txBox="1">
            <a:spLocks noChangeArrowheads="1"/>
          </p:cNvSpPr>
          <p:nvPr/>
        </p:nvSpPr>
        <p:spPr bwMode="auto">
          <a:xfrm>
            <a:off x="1707748" y="4808624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10%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2" name="Text Box 42"/>
          <p:cNvSpPr txBox="1">
            <a:spLocks noChangeArrowheads="1"/>
          </p:cNvSpPr>
          <p:nvPr/>
        </p:nvSpPr>
        <p:spPr bwMode="auto">
          <a:xfrm>
            <a:off x="2011583" y="4930882"/>
            <a:ext cx="373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8%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3" name="Text Box 43"/>
          <p:cNvSpPr txBox="1">
            <a:spLocks noChangeArrowheads="1"/>
          </p:cNvSpPr>
          <p:nvPr/>
        </p:nvSpPr>
        <p:spPr bwMode="auto">
          <a:xfrm>
            <a:off x="2229302" y="4916574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10%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4" name="Text Box 44"/>
          <p:cNvSpPr txBox="1">
            <a:spLocks noChangeArrowheads="1"/>
          </p:cNvSpPr>
          <p:nvPr/>
        </p:nvSpPr>
        <p:spPr bwMode="auto">
          <a:xfrm>
            <a:off x="2497032" y="4737100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13%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5" name="Text Box 45"/>
          <p:cNvSpPr txBox="1">
            <a:spLocks noChangeArrowheads="1"/>
          </p:cNvSpPr>
          <p:nvPr/>
        </p:nvSpPr>
        <p:spPr bwMode="auto">
          <a:xfrm>
            <a:off x="2793888" y="4608344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11%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6" name="Text Box 46"/>
          <p:cNvSpPr txBox="1">
            <a:spLocks noChangeArrowheads="1"/>
          </p:cNvSpPr>
          <p:nvPr/>
        </p:nvSpPr>
        <p:spPr bwMode="auto">
          <a:xfrm>
            <a:off x="3073285" y="4589458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11%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7" name="Text Box 47"/>
          <p:cNvSpPr txBox="1">
            <a:spLocks noChangeArrowheads="1"/>
          </p:cNvSpPr>
          <p:nvPr/>
        </p:nvSpPr>
        <p:spPr bwMode="auto">
          <a:xfrm>
            <a:off x="3336573" y="4521200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12%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8" name="Text Box 48"/>
          <p:cNvSpPr txBox="1">
            <a:spLocks noChangeArrowheads="1"/>
          </p:cNvSpPr>
          <p:nvPr/>
        </p:nvSpPr>
        <p:spPr bwMode="auto">
          <a:xfrm>
            <a:off x="3640989" y="4347063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14%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79" name="Text Box 49"/>
          <p:cNvSpPr txBox="1">
            <a:spLocks noChangeArrowheads="1"/>
          </p:cNvSpPr>
          <p:nvPr/>
        </p:nvSpPr>
        <p:spPr bwMode="auto">
          <a:xfrm>
            <a:off x="3932554" y="4079127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15%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0" name="Text Box 50"/>
          <p:cNvSpPr txBox="1">
            <a:spLocks noChangeArrowheads="1"/>
          </p:cNvSpPr>
          <p:nvPr/>
        </p:nvSpPr>
        <p:spPr bwMode="auto">
          <a:xfrm>
            <a:off x="4224581" y="3959299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17%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1" name="Text Box 51"/>
          <p:cNvSpPr txBox="1">
            <a:spLocks noChangeArrowheads="1"/>
          </p:cNvSpPr>
          <p:nvPr/>
        </p:nvSpPr>
        <p:spPr bwMode="auto">
          <a:xfrm>
            <a:off x="4484931" y="4004621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16%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2" name="Text Box 52"/>
          <p:cNvSpPr txBox="1">
            <a:spLocks noChangeArrowheads="1"/>
          </p:cNvSpPr>
          <p:nvPr/>
        </p:nvSpPr>
        <p:spPr bwMode="auto">
          <a:xfrm>
            <a:off x="4718845" y="3755732"/>
            <a:ext cx="436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18%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3" name="Text Box 53"/>
          <p:cNvSpPr txBox="1">
            <a:spLocks noChangeArrowheads="1"/>
          </p:cNvSpPr>
          <p:nvPr/>
        </p:nvSpPr>
        <p:spPr bwMode="auto">
          <a:xfrm>
            <a:off x="5022615" y="4059990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14%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4" name="Text Box 54"/>
          <p:cNvSpPr txBox="1">
            <a:spLocks noChangeArrowheads="1"/>
          </p:cNvSpPr>
          <p:nvPr/>
        </p:nvSpPr>
        <p:spPr bwMode="auto">
          <a:xfrm>
            <a:off x="5300719" y="3613288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14%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185" name="Text Box 56"/>
          <p:cNvSpPr txBox="1">
            <a:spLocks noChangeArrowheads="1"/>
          </p:cNvSpPr>
          <p:nvPr/>
        </p:nvSpPr>
        <p:spPr bwMode="auto">
          <a:xfrm>
            <a:off x="5320254" y="3442324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186" name="Text Box 57"/>
          <p:cNvSpPr txBox="1">
            <a:spLocks noChangeArrowheads="1"/>
          </p:cNvSpPr>
          <p:nvPr/>
        </p:nvSpPr>
        <p:spPr bwMode="auto">
          <a:xfrm>
            <a:off x="5014006" y="3892875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187" name="Text Box 58"/>
          <p:cNvSpPr txBox="1">
            <a:spLocks noChangeArrowheads="1"/>
          </p:cNvSpPr>
          <p:nvPr/>
        </p:nvSpPr>
        <p:spPr bwMode="auto">
          <a:xfrm>
            <a:off x="4776317" y="3372261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188" name="Text Box 59"/>
          <p:cNvSpPr txBox="1">
            <a:spLocks noChangeArrowheads="1"/>
          </p:cNvSpPr>
          <p:nvPr/>
        </p:nvSpPr>
        <p:spPr bwMode="auto">
          <a:xfrm>
            <a:off x="4485600" y="3782915"/>
            <a:ext cx="373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189" name="Text Box 60"/>
          <p:cNvSpPr txBox="1">
            <a:spLocks noChangeArrowheads="1"/>
          </p:cNvSpPr>
          <p:nvPr/>
        </p:nvSpPr>
        <p:spPr bwMode="auto">
          <a:xfrm>
            <a:off x="4198347" y="3698077"/>
            <a:ext cx="373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190" name="Text Box 61"/>
          <p:cNvSpPr txBox="1">
            <a:spLocks noChangeArrowheads="1"/>
          </p:cNvSpPr>
          <p:nvPr/>
        </p:nvSpPr>
        <p:spPr bwMode="auto">
          <a:xfrm>
            <a:off x="3910568" y="3834620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224" name="Text Box 29"/>
          <p:cNvSpPr txBox="1">
            <a:spLocks noChangeArrowheads="1"/>
          </p:cNvSpPr>
          <p:nvPr/>
        </p:nvSpPr>
        <p:spPr bwMode="auto">
          <a:xfrm>
            <a:off x="5526938" y="2796140"/>
            <a:ext cx="4270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-275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225" name="Text Box 54"/>
          <p:cNvSpPr txBox="1">
            <a:spLocks noChangeArrowheads="1"/>
          </p:cNvSpPr>
          <p:nvPr/>
        </p:nvSpPr>
        <p:spPr bwMode="auto">
          <a:xfrm>
            <a:off x="5590557" y="3397388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15%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226" name="Text Box 56"/>
          <p:cNvSpPr txBox="1">
            <a:spLocks noChangeArrowheads="1"/>
          </p:cNvSpPr>
          <p:nvPr/>
        </p:nvSpPr>
        <p:spPr bwMode="auto">
          <a:xfrm>
            <a:off x="5612460" y="3019456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2%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227" name="TextBox 64"/>
          <p:cNvSpPr txBox="1">
            <a:spLocks noChangeArrowheads="1"/>
          </p:cNvSpPr>
          <p:nvPr/>
        </p:nvSpPr>
        <p:spPr bwMode="auto">
          <a:xfrm>
            <a:off x="304800" y="6607175"/>
            <a:ext cx="1341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th-TH" sz="1200"/>
              <a:t>ที่มา</a:t>
            </a:r>
            <a:r>
              <a:rPr lang="en-US" sz="1200"/>
              <a:t>: </a:t>
            </a:r>
            <a:r>
              <a:rPr lang="th-TH" sz="1200"/>
              <a:t>ธปท. สนพ.</a:t>
            </a:r>
            <a:endParaRPr lang="en-US" sz="1200"/>
          </a:p>
        </p:txBody>
      </p:sp>
      <p:sp>
        <p:nvSpPr>
          <p:cNvPr id="6228" name="Text Box 29"/>
          <p:cNvSpPr txBox="1">
            <a:spLocks noChangeArrowheads="1"/>
          </p:cNvSpPr>
          <p:nvPr/>
        </p:nvSpPr>
        <p:spPr bwMode="auto">
          <a:xfrm>
            <a:off x="5816775" y="2526985"/>
            <a:ext cx="4270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-708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229" name="Text Box 54"/>
          <p:cNvSpPr txBox="1">
            <a:spLocks noChangeArrowheads="1"/>
          </p:cNvSpPr>
          <p:nvPr/>
        </p:nvSpPr>
        <p:spPr bwMode="auto">
          <a:xfrm>
            <a:off x="5864690" y="3202659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16%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230" name="Text Box 56"/>
          <p:cNvSpPr txBox="1">
            <a:spLocks noChangeArrowheads="1"/>
          </p:cNvSpPr>
          <p:nvPr/>
        </p:nvSpPr>
        <p:spPr bwMode="auto">
          <a:xfrm>
            <a:off x="5862159" y="2725325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231" name="Text Box 29"/>
          <p:cNvSpPr txBox="1">
            <a:spLocks noChangeArrowheads="1"/>
          </p:cNvSpPr>
          <p:nvPr/>
        </p:nvSpPr>
        <p:spPr bwMode="auto">
          <a:xfrm>
            <a:off x="6116321" y="2474892"/>
            <a:ext cx="427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-748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232" name="Text Box 54"/>
          <p:cNvSpPr txBox="1">
            <a:spLocks noChangeArrowheads="1"/>
          </p:cNvSpPr>
          <p:nvPr/>
        </p:nvSpPr>
        <p:spPr bwMode="auto">
          <a:xfrm>
            <a:off x="6155425" y="3209821"/>
            <a:ext cx="439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16%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233" name="Text Box 56"/>
          <p:cNvSpPr txBox="1">
            <a:spLocks noChangeArrowheads="1"/>
          </p:cNvSpPr>
          <p:nvPr/>
        </p:nvSpPr>
        <p:spPr bwMode="auto">
          <a:xfrm>
            <a:off x="6167597" y="2767012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234" name="Text Box 29"/>
          <p:cNvSpPr txBox="1">
            <a:spLocks noChangeArrowheads="1"/>
          </p:cNvSpPr>
          <p:nvPr/>
        </p:nvSpPr>
        <p:spPr bwMode="auto">
          <a:xfrm>
            <a:off x="6437671" y="2497463"/>
            <a:ext cx="3603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-91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6235" name="Text Box 54"/>
          <p:cNvSpPr txBox="1">
            <a:spLocks noChangeArrowheads="1"/>
          </p:cNvSpPr>
          <p:nvPr/>
        </p:nvSpPr>
        <p:spPr bwMode="auto">
          <a:xfrm>
            <a:off x="6397984" y="3233232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16%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236" name="Text Box 56"/>
          <p:cNvSpPr txBox="1">
            <a:spLocks noChangeArrowheads="1"/>
          </p:cNvSpPr>
          <p:nvPr/>
        </p:nvSpPr>
        <p:spPr bwMode="auto">
          <a:xfrm>
            <a:off x="6440997" y="2798091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237" name="Text Box 29"/>
          <p:cNvSpPr txBox="1">
            <a:spLocks noChangeArrowheads="1"/>
          </p:cNvSpPr>
          <p:nvPr/>
        </p:nvSpPr>
        <p:spPr bwMode="auto">
          <a:xfrm>
            <a:off x="6777136" y="2628212"/>
            <a:ext cx="3818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321</a:t>
            </a:r>
            <a:endParaRPr lang="th-TH" sz="800" b="1" dirty="0"/>
          </a:p>
        </p:txBody>
      </p:sp>
      <p:sp>
        <p:nvSpPr>
          <p:cNvPr id="6238" name="Text Box 54"/>
          <p:cNvSpPr txBox="1">
            <a:spLocks noChangeArrowheads="1"/>
          </p:cNvSpPr>
          <p:nvPr/>
        </p:nvSpPr>
        <p:spPr bwMode="auto">
          <a:xfrm>
            <a:off x="6699423" y="3264311"/>
            <a:ext cx="439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10%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239" name="Text Box 56"/>
          <p:cNvSpPr txBox="1">
            <a:spLocks noChangeArrowheads="1"/>
          </p:cNvSpPr>
          <p:nvPr/>
        </p:nvSpPr>
        <p:spPr bwMode="auto">
          <a:xfrm>
            <a:off x="7011938" y="3042618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7012025" y="2523643"/>
            <a:ext cx="3818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644</a:t>
            </a:r>
            <a:endParaRPr lang="th-TH" sz="800" b="1" dirty="0"/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7017256" y="3295390"/>
            <a:ext cx="3738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8%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6730245" y="3095709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73" name="Rectangle 72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506288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สัดส่วนมูลค่าการนำเข้าพลังงาน : การนำเข้า-ส่งออกรวมและดุลการค้า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7292851" y="2419263"/>
            <a:ext cx="3818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379</a:t>
            </a:r>
            <a:endParaRPr lang="th-TH" sz="800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7256713" y="3014404"/>
            <a:ext cx="4395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10%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7277178" y="2789846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7528878" y="2291102"/>
            <a:ext cx="3609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-30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7537526" y="2974440"/>
            <a:ext cx="4395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12%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81" name="Text Box 56"/>
          <p:cNvSpPr txBox="1">
            <a:spLocks noChangeArrowheads="1"/>
          </p:cNvSpPr>
          <p:nvPr/>
        </p:nvSpPr>
        <p:spPr bwMode="auto">
          <a:xfrm>
            <a:off x="7547184" y="2575147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7852418" y="2617603"/>
            <a:ext cx="3818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172</a:t>
            </a:r>
            <a:endParaRPr lang="th-TH" sz="800" b="1" dirty="0"/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7821231" y="3150568"/>
            <a:ext cx="4395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11%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7831622" y="2893789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8090973" y="2496940"/>
            <a:ext cx="3818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/>
              <a:t>652</a:t>
            </a:r>
            <a:endParaRPr lang="th-TH" sz="800" b="1" dirty="0"/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8107198" y="3423548"/>
            <a:ext cx="3738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9%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87" name="Text Box 56"/>
          <p:cNvSpPr txBox="1">
            <a:spLocks noChangeArrowheads="1"/>
          </p:cNvSpPr>
          <p:nvPr/>
        </p:nvSpPr>
        <p:spPr bwMode="auto">
          <a:xfrm>
            <a:off x="8688387" y="1779711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88" name="Text Box 29">
            <a:extLst>
              <a:ext uri="{FF2B5EF4-FFF2-40B4-BE49-F238E27FC236}">
                <a16:creationId xmlns:a16="http://schemas.microsoft.com/office/drawing/2014/main" xmlns="" id="{7D5E8924-24C6-4123-B61A-EA31D893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926" y="2254433"/>
            <a:ext cx="3609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FF0000"/>
                </a:solidFill>
              </a:rPr>
              <a:t>-46</a:t>
            </a:r>
            <a:endParaRPr lang="th-TH" sz="800" b="1" dirty="0">
              <a:solidFill>
                <a:srgbClr val="FF0000"/>
              </a:solidFill>
            </a:endParaRPr>
          </a:p>
        </p:txBody>
      </p:sp>
      <p:sp>
        <p:nvSpPr>
          <p:cNvPr id="89" name="Text Box 54">
            <a:extLst>
              <a:ext uri="{FF2B5EF4-FFF2-40B4-BE49-F238E27FC236}">
                <a16:creationId xmlns:a16="http://schemas.microsoft.com/office/drawing/2014/main" xmlns="" id="{EC98B520-A2BB-4697-BD13-BB428C49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066" y="2755166"/>
            <a:ext cx="4395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11%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90" name="Text Box 54">
            <a:extLst>
              <a:ext uri="{FF2B5EF4-FFF2-40B4-BE49-F238E27FC236}">
                <a16:creationId xmlns:a16="http://schemas.microsoft.com/office/drawing/2014/main" xmlns="" id="{1B3B81E2-E006-4142-B9A3-DCD516B3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854" y="2308199"/>
            <a:ext cx="4395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993300"/>
                </a:solidFill>
              </a:rPr>
              <a:t>15%</a:t>
            </a:r>
            <a:endParaRPr lang="th-TH" sz="800" b="1" dirty="0">
              <a:solidFill>
                <a:srgbClr val="993300"/>
              </a:solidFill>
            </a:endParaRPr>
          </a:p>
        </p:txBody>
      </p:sp>
      <p:sp>
        <p:nvSpPr>
          <p:cNvPr id="91" name="Text Box 56">
            <a:extLst>
              <a:ext uri="{FF2B5EF4-FFF2-40B4-BE49-F238E27FC236}">
                <a16:creationId xmlns:a16="http://schemas.microsoft.com/office/drawing/2014/main" xmlns="" id="{9961A7D2-C770-4332-BF8B-1DA60348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601" y="3216438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xmlns="" id="{D970C7D5-C41C-46EA-A580-2BA73EC9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716" y="2366942"/>
            <a:ext cx="3746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rgbClr val="CC9900"/>
                </a:solidFill>
              </a:rPr>
              <a:t>3%</a:t>
            </a:r>
            <a:endParaRPr lang="th-TH" sz="800" b="1" dirty="0">
              <a:solidFill>
                <a:srgbClr val="CC99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793D57-DB95-480D-8008-E5FBDAD2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297706"/>
            <a:ext cx="7843838" cy="10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4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" name="Rectangle 2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45501903"/>
              </p:ext>
            </p:extLst>
          </p:nvPr>
        </p:nvGraphicFramePr>
        <p:xfrm>
          <a:off x="242156" y="1298928"/>
          <a:ext cx="873588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7384" y="6213144"/>
            <a:ext cx="4118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หมายเหตุ การใช้พลังงานขั้นสุดท้าย </a:t>
            </a:r>
            <a:r>
              <a:rPr lang="th-TH" sz="1200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รวมการใช้พลังงานทดแทน</a:t>
            </a:r>
            <a:endParaRPr lang="th-TH" sz="12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47384" y="6504801"/>
            <a:ext cx="1837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สศช.,  สนพ.,  พพ.</a:t>
            </a:r>
            <a:endParaRPr lang="en-US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-1231"/>
            <a:ext cx="89154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ความยืดหยุ่นการใช้พลังงาน </a:t>
            </a:r>
            <a:r>
              <a:rPr lang="en-US" altLang="th-TH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(Energy Elasticity : EE) </a:t>
            </a:r>
            <a:r>
              <a:rPr lang="th-TH" altLang="th-TH" sz="2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รายปี</a:t>
            </a:r>
            <a:endParaRPr lang="en-US" altLang="th-TH" sz="2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32914" y="4643259"/>
            <a:ext cx="905833" cy="599925"/>
            <a:chOff x="5901904" y="1210989"/>
            <a:chExt cx="905833" cy="599925"/>
          </a:xfrm>
        </p:grpSpPr>
        <p:sp>
          <p:nvSpPr>
            <p:cNvPr id="12" name="Flowchart: Alternate Process 11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Flowchart: Alternate Process 12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2554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น้ำท่วมใหญ่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ในไทย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41253" y="1136129"/>
            <a:ext cx="1022017" cy="599925"/>
            <a:chOff x="5901904" y="1210989"/>
            <a:chExt cx="905833" cy="599925"/>
          </a:xfrm>
        </p:grpSpPr>
        <p:sp>
          <p:nvSpPr>
            <p:cNvPr id="23" name="Flowchart: Alternate Process 22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lowchart: Alternate Process 23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2556-2557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วิกฤติการเมือง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ในไทย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1600" y="4876800"/>
            <a:ext cx="1022017" cy="599925"/>
            <a:chOff x="5901904" y="1210989"/>
            <a:chExt cx="905833" cy="599925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2540-2541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วิกฤติเศรษฐกิจต้มยำกุ้ง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24628" y="2134999"/>
            <a:ext cx="1022017" cy="599925"/>
            <a:chOff x="5901904" y="1210989"/>
            <a:chExt cx="905833" cy="599925"/>
          </a:xfrm>
        </p:grpSpPr>
        <p:sp>
          <p:nvSpPr>
            <p:cNvPr id="31" name="Flowchart: Alternate Process 30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2551-2552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วิกฤติเศรษฐกิจแฮมเบอร์เกอร์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4628" y="5968594"/>
            <a:ext cx="4747908" cy="1040865"/>
            <a:chOff x="4424628" y="5968594"/>
            <a:chExt cx="4747908" cy="1040865"/>
          </a:xfrm>
        </p:grpSpPr>
        <p:pic>
          <p:nvPicPr>
            <p:cNvPr id="12293" name="Picture 5" descr="D:\7. Infographic EPPO\Picture icon\City Banner\City-Building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7"/>
            <a:stretch/>
          </p:blipFill>
          <p:spPr bwMode="auto">
            <a:xfrm>
              <a:off x="6602151" y="5968594"/>
              <a:ext cx="2570385" cy="1040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7. Infographic EPPO\Picture icon\City Banner\City-Building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8" r="1530"/>
            <a:stretch/>
          </p:blipFill>
          <p:spPr bwMode="auto">
            <a:xfrm flipH="1">
              <a:off x="5451143" y="6068770"/>
              <a:ext cx="1180220" cy="92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" descr="D:\7. Infographic EPPO\Picture icon\City Banner\City-Building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83" r="70430" b="-9639"/>
            <a:stretch/>
          </p:blipFill>
          <p:spPr bwMode="auto">
            <a:xfrm>
              <a:off x="4424628" y="6447341"/>
              <a:ext cx="1067460" cy="54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7447164" y="2398744"/>
            <a:ext cx="1022017" cy="599925"/>
            <a:chOff x="5901904" y="1210989"/>
            <a:chExt cx="905833" cy="599925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</a:t>
              </a:r>
              <a:r>
                <a:rPr lang="en-US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63-2564</a:t>
              </a: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</a:rPr>
                <a:t>การแพร่ระบาด</a:t>
              </a:r>
              <a:br>
                <a:rPr lang="th-TH" sz="950" dirty="0">
                  <a:solidFill>
                    <a:srgbClr val="000000"/>
                  </a:solidFill>
                </a:rPr>
              </a:br>
              <a:r>
                <a:rPr lang="en-US" sz="950" dirty="0">
                  <a:solidFill>
                    <a:srgbClr val="000000"/>
                  </a:solidFill>
                </a:rPr>
                <a:t>COVID-19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09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62272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การนำเข้า (สุทธิ) พลังงานเชิงพาณิชย์ขั้นต้น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20675814"/>
              </p:ext>
            </p:extLst>
          </p:nvPr>
        </p:nvGraphicFramePr>
        <p:xfrm>
          <a:off x="467544" y="1449952"/>
          <a:ext cx="50405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98975174"/>
              </p:ext>
            </p:extLst>
          </p:nvPr>
        </p:nvGraphicFramePr>
        <p:xfrm>
          <a:off x="5163471" y="1786383"/>
          <a:ext cx="43924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59656" y="1404065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สัดส่วนการนำเข้า (สุทธิ)</a:t>
            </a:r>
          </a:p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พลังงานเชิงพาณิชย์ขั้นต้น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3640312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FF761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ถ่านหินนำเข้า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8322" y="4672615"/>
            <a:ext cx="8551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0" y="1556792"/>
            <a:ext cx="9179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D09E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56339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4841" y="4365104"/>
            <a:ext cx="2123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ก๊าซธรรมชาติและ </a:t>
            </a:r>
            <a:r>
              <a:rPr lang="en-US" sz="13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  <a:endParaRPr lang="th-TH" sz="13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8244" y="358532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535009" y="3170467"/>
            <a:ext cx="3665670" cy="30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4271" y="6093296"/>
            <a:ext cx="4939232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87958" y="6195700"/>
            <a:ext cx="4405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การนำเข้า(สุทธิ)พลังงานขั้นต้น          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14.6%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" descr="D:\7. Infographic EPPO\Picture icon\Color Icon\stea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46" y="5719805"/>
            <a:ext cx="1021912" cy="10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triped Right Arrow 25"/>
          <p:cNvSpPr/>
          <p:nvPr/>
        </p:nvSpPr>
        <p:spPr>
          <a:xfrm rot="5400000" flipH="1">
            <a:off x="4327656" y="6185635"/>
            <a:ext cx="327401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endParaRPr lang="en-US" dirty="0"/>
          </a:p>
        </p:txBody>
      </p:sp>
      <p:sp>
        <p:nvSpPr>
          <p:cNvPr id="34" name="TextBox 107">
            <a:extLst>
              <a:ext uri="{FF2B5EF4-FFF2-40B4-BE49-F238E27FC236}">
                <a16:creationId xmlns:a16="http://schemas.microsoft.com/office/drawing/2014/main" xmlns="" id="{BAFF3B44-44B1-4780-9AF3-E4F1C1E28A1B}"/>
              </a:ext>
            </a:extLst>
          </p:cNvPr>
          <p:cNvSpPr txBox="1"/>
          <p:nvPr/>
        </p:nvSpPr>
        <p:spPr>
          <a:xfrm>
            <a:off x="6162743" y="484037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</p:spTree>
    <p:extLst>
      <p:ext uri="{BB962C8B-B14F-4D97-AF65-F5344CB8AC3E}">
        <p14:creationId xmlns:p14="http://schemas.microsoft.com/office/powerpoint/2010/main" val="397652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" name="Rectangle 2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54043707"/>
              </p:ext>
            </p:extLst>
          </p:nvPr>
        </p:nvGraphicFramePr>
        <p:xfrm>
          <a:off x="228600" y="1300693"/>
          <a:ext cx="8735888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6400800"/>
            <a:ext cx="4118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หมายเหตุ การใช้พลังงานขั้นสุดท้าย </a:t>
            </a:r>
            <a:r>
              <a:rPr lang="th-TH" sz="1200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รวมการใช้พลังงานทดแทน</a:t>
            </a:r>
            <a:endParaRPr lang="th-TH" sz="12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248400" y="6406092"/>
            <a:ext cx="1837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สศช.,  สนพ.,  พพ.</a:t>
            </a:r>
            <a:endParaRPr lang="en-US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1180123"/>
            <a:ext cx="2940576" cy="1284554"/>
            <a:chOff x="6061358" y="935874"/>
            <a:chExt cx="2940576" cy="1284554"/>
          </a:xfrm>
        </p:grpSpPr>
        <p:pic>
          <p:nvPicPr>
            <p:cNvPr id="13316" name="Picture 4" descr="D:\7. Infographic EPPO\Picture icon\City Banner\hero-c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8"/>
            <a:stretch/>
          </p:blipFill>
          <p:spPr bwMode="auto">
            <a:xfrm>
              <a:off x="6477000" y="935874"/>
              <a:ext cx="2524934" cy="12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5" descr="D:\7. Infographic EPPO\Picture icon\Color Icon\Car_gas_station_flat_vector_illustration_isolated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358" y="1794295"/>
              <a:ext cx="568042" cy="42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-1231"/>
            <a:ext cx="89154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ความยืดหยุ่นการใช้พลังงาน </a:t>
            </a:r>
            <a:r>
              <a:rPr lang="en-US" altLang="th-TH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(Energy Elasticity : EE) </a:t>
            </a:r>
            <a:r>
              <a:rPr lang="th-TH" altLang="th-TH" sz="2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5 ปี</a:t>
            </a:r>
            <a:endParaRPr lang="en-US" altLang="th-TH" sz="2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60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034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6243320"/>
            <a:ext cx="6238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1.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EI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คือ สัดส่วนการใช้พลังงานขั้นสุดท้ายต่อผลิตภัณฑ์มวลรวมในประเทศ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latin typeface="Tahoma" pitchFamily="34" charset="0"/>
                <a:cs typeface="Tahoma" pitchFamily="34" charset="0"/>
              </a:rPr>
              <a:t>2.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การใช้พลังงานขั้นสุดท้าย </a:t>
            </a:r>
            <a:r>
              <a:rPr lang="th-TH" sz="1200" u="sng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รวมการใช้พลังงานทดแทน</a:t>
            </a:r>
            <a:endParaRPr lang="th-TH" sz="12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7" name="Rectangle 6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160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363227"/>
              </p:ext>
            </p:extLst>
          </p:nvPr>
        </p:nvGraphicFramePr>
        <p:xfrm>
          <a:off x="449262" y="1492325"/>
          <a:ext cx="8466137" cy="501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-572419" y="3260046"/>
            <a:ext cx="17187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KTOE</a:t>
            </a:r>
            <a:r>
              <a:rPr lang="th-TH" sz="1400" b="1" dirty="0">
                <a:solidFill>
                  <a:srgbClr val="000000"/>
                </a:solidFill>
              </a:rPr>
              <a:t>/พันล้านบาท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588224" y="6438712"/>
            <a:ext cx="1741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สศช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สนพ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., </a:t>
            </a:r>
            <a:r>
              <a:rPr lang="th-TH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พพ</a:t>
            </a:r>
            <a:r>
              <a:rPr lang="th-TH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1696" y="7241"/>
            <a:ext cx="8368776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th-TH" alt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ความเข้มข้นของการใช้พลังงาน </a:t>
            </a:r>
            <a:r>
              <a:rPr lang="th-TH" altLang="th-TH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th-TH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Intensity : EI)</a:t>
            </a:r>
            <a:endParaRPr lang="th-TH" altLang="th-TH" sz="20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0" y="1921254"/>
            <a:ext cx="1108504" cy="630612"/>
            <a:chOff x="5901904" y="1210989"/>
            <a:chExt cx="905833" cy="599925"/>
          </a:xfrm>
        </p:grpSpPr>
        <p:sp>
          <p:nvSpPr>
            <p:cNvPr id="17" name="Flowchart: Alternate Process 16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7791" y="1252834"/>
              <a:ext cx="830428" cy="52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2554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น้ำท่วมใหญ่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ประเทศไทย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95309" y="4214533"/>
            <a:ext cx="1185829" cy="659434"/>
            <a:chOff x="5901902" y="1210989"/>
            <a:chExt cx="905833" cy="599925"/>
          </a:xfrm>
        </p:grpSpPr>
        <p:sp>
          <p:nvSpPr>
            <p:cNvPr id="26" name="Flowchart: Alternate Process 25"/>
            <p:cNvSpPr/>
            <p:nvPr/>
          </p:nvSpPr>
          <p:spPr bwMode="auto">
            <a:xfrm>
              <a:off x="5901902" y="1210989"/>
              <a:ext cx="905833" cy="599925"/>
            </a:xfrm>
            <a:prstGeom prst="flowChartAlternateProcess">
              <a:avLst/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lowchart: Alternate Process 26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37791" y="1252834"/>
              <a:ext cx="8304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2556-2557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วิกฤติการเมือง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ในไทย</a:t>
              </a:r>
              <a:endParaRPr lang="en-US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1006739"/>
            <a:ext cx="1194446" cy="661000"/>
            <a:chOff x="5901904" y="1210989"/>
            <a:chExt cx="905833" cy="599925"/>
          </a:xfrm>
        </p:grpSpPr>
        <p:sp>
          <p:nvSpPr>
            <p:cNvPr id="30" name="Flowchart: Alternate Process 29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37791" y="1252834"/>
              <a:ext cx="830428" cy="5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2540-2541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วิกฤติเศรษฐกิจ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ต้มยำกุ้ง</a:t>
              </a:r>
              <a:endParaRPr lang="en-US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9016" y="4223449"/>
            <a:ext cx="1282857" cy="880530"/>
            <a:chOff x="5901904" y="1210989"/>
            <a:chExt cx="905833" cy="749731"/>
          </a:xfrm>
        </p:grpSpPr>
        <p:sp>
          <p:nvSpPr>
            <p:cNvPr id="34" name="Flowchart: Alternate Process 33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7C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37791" y="1252834"/>
              <a:ext cx="830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2551-2552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0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วิกฤติเศรษฐกิจแฮมเบอร์เกอร์</a:t>
              </a:r>
              <a:endParaRPr lang="en-US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050" name="Picture 2" descr="D:\7. Infographic EPPO\Picture icon\City Banner\banner EPPO_Artboard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99" y="4613328"/>
            <a:ext cx="3630786" cy="6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500144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61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05915" y="2685279"/>
            <a:ext cx="1022017" cy="599925"/>
            <a:chOff x="5901904" y="1210989"/>
            <a:chExt cx="905833" cy="599925"/>
          </a:xfrm>
        </p:grpSpPr>
        <p:sp>
          <p:nvSpPr>
            <p:cNvPr id="39" name="Flowchart: Alternate Process 38"/>
            <p:cNvSpPr/>
            <p:nvPr/>
          </p:nvSpPr>
          <p:spPr bwMode="auto">
            <a:xfrm>
              <a:off x="5901904" y="1210989"/>
              <a:ext cx="905833" cy="599925"/>
            </a:xfrm>
            <a:prstGeom prst="flowChartAlternateProcess">
              <a:avLst/>
            </a:prstGeom>
            <a:solidFill>
              <a:srgbClr val="FF99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lowchart: Alternate Process 39"/>
            <p:cNvSpPr/>
            <p:nvPr/>
          </p:nvSpPr>
          <p:spPr bwMode="auto">
            <a:xfrm>
              <a:off x="5935641" y="1240510"/>
              <a:ext cx="836381" cy="534187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37791" y="1252834"/>
              <a:ext cx="83042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ปี 25</a:t>
              </a:r>
              <a:r>
                <a:rPr lang="en-US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63</a:t>
              </a: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-25</a:t>
              </a:r>
              <a:r>
                <a:rPr lang="en-US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64</a:t>
              </a:r>
              <a:r>
                <a:rPr lang="th-TH" sz="95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950" dirty="0">
                  <a:solidFill>
                    <a:srgbClr val="000000"/>
                  </a:solidFill>
                </a:rPr>
                <a:t>การแพร่ระบาด</a:t>
              </a:r>
              <a:br>
                <a:rPr lang="th-TH" sz="950" dirty="0">
                  <a:solidFill>
                    <a:srgbClr val="000000"/>
                  </a:solidFill>
                </a:rPr>
              </a:br>
              <a:r>
                <a:rPr lang="en-US" sz="950" dirty="0">
                  <a:solidFill>
                    <a:srgbClr val="000000"/>
                  </a:solidFill>
                </a:rPr>
                <a:t>COVID-19</a:t>
              </a:r>
              <a:endParaRPr lang="en-US" sz="95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136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Autofit/>
          </a:bodyPr>
          <a:lstStyle/>
          <a:p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4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จากการใช้พลังงานของประเทศ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D:\1. EPPO\3. Energy Graph\Energy Graph_ปรับรูปแบบใหม่\Chapter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84" r="6468" b="27490"/>
          <a:stretch/>
        </p:blipFill>
        <p:spPr bwMode="auto">
          <a:xfrm>
            <a:off x="-27296" y="3203074"/>
            <a:ext cx="9171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12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1617" y="0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184751" y="960953"/>
            <a:ext cx="3091105" cy="480523"/>
            <a:chOff x="184751" y="884667"/>
            <a:chExt cx="3091105" cy="480523"/>
          </a:xfrm>
        </p:grpSpPr>
        <p:sp>
          <p:nvSpPr>
            <p:cNvPr id="25" name="Rounded Rectangle 24"/>
            <p:cNvSpPr/>
            <p:nvPr/>
          </p:nvSpPr>
          <p:spPr>
            <a:xfrm>
              <a:off x="184751" y="926432"/>
              <a:ext cx="2553046" cy="364533"/>
            </a:xfrm>
            <a:prstGeom prst="roundRect">
              <a:avLst>
                <a:gd name="adj" fmla="val 4354"/>
              </a:avLst>
            </a:prstGeom>
            <a:solidFill>
              <a:srgbClr val="786F4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41593" y="926432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rgbClr val="45402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928861" y="884667"/>
              <a:ext cx="71663" cy="480523"/>
              <a:chOff x="4995767" y="3928812"/>
              <a:chExt cx="71663" cy="70720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84751" y="931205"/>
              <a:ext cx="2513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การปล่อย </a:t>
              </a:r>
              <a:r>
                <a:rPr lang="en-US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CO</a:t>
              </a:r>
              <a:r>
                <a:rPr lang="en-US" altLang="th-TH" sz="1600" b="1" baseline="-25000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2</a:t>
              </a:r>
              <a:r>
                <a:rPr lang="en-US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600" b="1" dirty="0">
                  <a:solidFill>
                    <a:prstClr val="white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รายสาขา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04253" y="990988"/>
            <a:ext cx="2235899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20.2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400" b="1" baseline="-25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082" y="1568056"/>
            <a:ext cx="971674" cy="530057"/>
            <a:chOff x="617348" y="1534113"/>
            <a:chExt cx="971674" cy="530057"/>
          </a:xfrm>
        </p:grpSpPr>
        <p:sp>
          <p:nvSpPr>
            <p:cNvPr id="38" name="Rounded Rectangle 37"/>
            <p:cNvSpPr/>
            <p:nvPr/>
          </p:nvSpPr>
          <p:spPr>
            <a:xfrm>
              <a:off x="617348" y="1534113"/>
              <a:ext cx="969546" cy="530057"/>
            </a:xfrm>
            <a:prstGeom prst="roundRect">
              <a:avLst>
                <a:gd name="adj" fmla="val 26065"/>
              </a:avLst>
            </a:prstGeom>
            <a:noFill/>
            <a:ln w="2540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3226" y="1581300"/>
              <a:ext cx="945796" cy="45312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ผลิตไฟฟ้า </a:t>
              </a:r>
              <a:endParaRPr lang="en-US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th-TH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5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296" y="2226809"/>
            <a:ext cx="9081600" cy="1566175"/>
            <a:chOff x="27296" y="2226809"/>
            <a:chExt cx="9081600" cy="1566175"/>
          </a:xfrm>
        </p:grpSpPr>
        <p:pic>
          <p:nvPicPr>
            <p:cNvPr id="1026" name="Picture 2" descr="C:\Users\User\Desktop\Energy Graph_New\Infographic EPPO\Picture icon\Monthly Report Info\EPPO 2016\banner EPPO-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6" y="2320355"/>
              <a:ext cx="9081600" cy="147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User\Desktop\Energy Graph_New\Infographic EPPO\Picture icon\Monthly Report Info\EPPO 2016\banner EPPO_Artboard 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71" b="10140"/>
            <a:stretch/>
          </p:blipFill>
          <p:spPr bwMode="auto">
            <a:xfrm flipH="1">
              <a:off x="3845291" y="2433698"/>
              <a:ext cx="2431151" cy="119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82284" y="2226809"/>
              <a:ext cx="786597" cy="698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39356" y="1861388"/>
            <a:ext cx="971674" cy="530057"/>
            <a:chOff x="617348" y="1544746"/>
            <a:chExt cx="971674" cy="530057"/>
          </a:xfrm>
        </p:grpSpPr>
        <p:sp>
          <p:nvSpPr>
            <p:cNvPr id="48" name="Rounded Rectangle 47"/>
            <p:cNvSpPr/>
            <p:nvPr/>
          </p:nvSpPr>
          <p:spPr>
            <a:xfrm>
              <a:off x="617348" y="1544746"/>
              <a:ext cx="969546" cy="530057"/>
            </a:xfrm>
            <a:prstGeom prst="roundRect">
              <a:avLst>
                <a:gd name="adj" fmla="val 26065"/>
              </a:avLst>
            </a:prstGeom>
            <a:noFill/>
            <a:ln w="2540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3226" y="1581300"/>
              <a:ext cx="945796" cy="45312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ขนส่ง</a:t>
              </a:r>
              <a:endParaRPr lang="en-US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th-TH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5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45492" y="1643960"/>
            <a:ext cx="971674" cy="530057"/>
            <a:chOff x="617348" y="1544746"/>
            <a:chExt cx="971674" cy="530057"/>
          </a:xfrm>
        </p:grpSpPr>
        <p:sp>
          <p:nvSpPr>
            <p:cNvPr id="52" name="Rounded Rectangle 51"/>
            <p:cNvSpPr/>
            <p:nvPr/>
          </p:nvSpPr>
          <p:spPr>
            <a:xfrm>
              <a:off x="617348" y="1544746"/>
              <a:ext cx="969546" cy="530057"/>
            </a:xfrm>
            <a:prstGeom prst="roundRect">
              <a:avLst>
                <a:gd name="adj" fmla="val 26065"/>
              </a:avLst>
            </a:prstGeom>
            <a:noFill/>
            <a:ln w="2540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226" y="1581300"/>
              <a:ext cx="945796" cy="45312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อุตสาหกรรม</a:t>
              </a:r>
              <a:endParaRPr lang="en-US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th-TH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27</a:t>
              </a: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5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508330" y="1988840"/>
            <a:ext cx="165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ภาคอื่นๆ หมายถึง ภาคครัวเรือน </a:t>
            </a:r>
          </a:p>
          <a:p>
            <a:pPr algn="r"/>
            <a:r>
              <a:rPr lang="th-TH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เกษตรกรรม พาณิชยกรรม และอื่นๆ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709726" y="1728308"/>
            <a:ext cx="971674" cy="530057"/>
            <a:chOff x="617348" y="1544746"/>
            <a:chExt cx="971674" cy="530057"/>
          </a:xfrm>
        </p:grpSpPr>
        <p:sp>
          <p:nvSpPr>
            <p:cNvPr id="59" name="Rounded Rectangle 58"/>
            <p:cNvSpPr/>
            <p:nvPr/>
          </p:nvSpPr>
          <p:spPr>
            <a:xfrm>
              <a:off x="617348" y="1544746"/>
              <a:ext cx="969546" cy="530057"/>
            </a:xfrm>
            <a:prstGeom prst="roundRect">
              <a:avLst>
                <a:gd name="adj" fmla="val 26065"/>
              </a:avLst>
            </a:prstGeom>
            <a:noFill/>
            <a:ln w="2540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3226" y="1581300"/>
              <a:ext cx="945796" cy="453122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อื่นๆ</a:t>
              </a:r>
              <a:r>
                <a:rPr lang="en-US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  <a:p>
              <a:pPr algn="ctr">
                <a:spcBef>
                  <a:spcPts val="300"/>
                </a:spcBef>
              </a:pPr>
              <a:r>
                <a:rPr lang="th-TH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lang="en-US" sz="1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5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0" name="Picture 14" descr="C:\Users\User\Desktop\Energy Graph_New\Infographic EPPO\Picture icon\Color Icon\hw0180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15" y="3471225"/>
            <a:ext cx="443433" cy="2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ounded Rectangle 72"/>
          <p:cNvSpPr/>
          <p:nvPr/>
        </p:nvSpPr>
        <p:spPr>
          <a:xfrm>
            <a:off x="107505" y="5327599"/>
            <a:ext cx="1944215" cy="1074107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AA3F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9182" y="4503820"/>
            <a:ext cx="697420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1.87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78914" y="3908212"/>
            <a:ext cx="1775951" cy="4855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1808" y="3931965"/>
            <a:ext cx="142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ต่อการใช้พลังงาน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9930" y="4993018"/>
            <a:ext cx="1541067" cy="18381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 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/KTOE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151" y="6061807"/>
            <a:ext cx="1381561" cy="425886"/>
            <a:chOff x="598151" y="6061807"/>
            <a:chExt cx="1381561" cy="425886"/>
          </a:xfrm>
        </p:grpSpPr>
        <p:pic>
          <p:nvPicPr>
            <p:cNvPr id="1029" name="Picture 5" descr="C:\Users\User\Desktop\Energy Graph_New\Infographic EPPO\Picture icon\Monthly Report Info\EPPO 2016\banner EPPO_Artboard 5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5301"/>
            <a:stretch/>
          </p:blipFill>
          <p:spPr bwMode="auto">
            <a:xfrm flipH="1">
              <a:off x="1214010" y="6061807"/>
              <a:ext cx="765702" cy="4258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0" name="Picture 6" descr="C:\Users\User\Desktop\Energy Graph_New\Infographic EPPO\Picture icon\Monthly Report Info\EPPO 2014\11-01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7"/>
            <a:stretch/>
          </p:blipFill>
          <p:spPr bwMode="auto">
            <a:xfrm>
              <a:off x="598151" y="6169391"/>
              <a:ext cx="661481" cy="316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" name="TextBox 119"/>
          <p:cNvSpPr txBox="1"/>
          <p:nvPr/>
        </p:nvSpPr>
        <p:spPr>
          <a:xfrm>
            <a:off x="199187" y="5375260"/>
            <a:ext cx="177692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ไทยปล่อย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5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ต่อการใช้พลังงานต่ำกว่าค่าเฉลี่ยโลก ค่าเฉลี่ยของประเทศในเอเชีย สหรัฐอเมริกา จีน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และสหภาพยุโรป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504" y="6516718"/>
            <a:ext cx="205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 หมายถึงการใช้พลังงานขั้นต้น</a:t>
            </a:r>
            <a:endParaRPr lang="en-US" sz="7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รวมถึงการใช้พลังงานทดแทน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2593223" y="-96736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จากการใช้พลังงาน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3537" y="2169667"/>
            <a:ext cx="1091228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6.3 </a:t>
            </a:r>
            <a:r>
              <a:rPr lang="th-TH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900" b="1" baseline="-25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7300" y="2439202"/>
            <a:ext cx="1064134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7.3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900" b="1" baseline="-25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99992" y="2225809"/>
            <a:ext cx="1089485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.4 </a:t>
            </a:r>
            <a:r>
              <a:rPr lang="th-TH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900" b="1" baseline="-25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08285" y="2291654"/>
            <a:ext cx="1092118" cy="19920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9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900" b="1" baseline="-250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2355416" y="5869603"/>
            <a:ext cx="1921714" cy="850653"/>
          </a:xfrm>
          <a:prstGeom prst="roundRect">
            <a:avLst>
              <a:gd name="adj" fmla="val 12710"/>
            </a:avLst>
          </a:prstGeom>
          <a:noFill/>
          <a:ln w="25400">
            <a:solidFill>
              <a:srgbClr val="9933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48500" y="5015908"/>
            <a:ext cx="697420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3.75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397529" y="4440249"/>
            <a:ext cx="1819612" cy="494076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62279" y="4472628"/>
            <a:ext cx="1475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ต่อหัวประชากร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79248" y="5447956"/>
            <a:ext cx="1541067" cy="522372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ตัน 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</a:p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ปี256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440659" y="5896954"/>
            <a:ext cx="182182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ไทยปล่อย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5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ต่อหัว ต่ำกว่าค่าเฉลี่ยโลก สหรัฐอเมริกา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สหภาพยุโรป และจีน             แต่สูงกว่าค่าเฉลี่ยของประเทศในเอเชีย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024112" y="4025548"/>
            <a:ext cx="1019228" cy="508470"/>
            <a:chOff x="4217943" y="3952940"/>
            <a:chExt cx="1146145" cy="571786"/>
          </a:xfrm>
        </p:grpSpPr>
        <p:pic>
          <p:nvPicPr>
            <p:cNvPr id="1034" name="Picture 10" descr="C:\Users\User\Desktop\Energy Graph_New\Infographic EPPO\Picture icon\Color Icon\gas_illu_rd2-01-600x440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6" t="59365" r="32223"/>
            <a:stretch/>
          </p:blipFill>
          <p:spPr bwMode="auto">
            <a:xfrm>
              <a:off x="4217943" y="4218938"/>
              <a:ext cx="443807" cy="22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Energy Graph_New\Infographic EPPO\Picture icon\Color Icon\user_ma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199" y="4060827"/>
              <a:ext cx="414842" cy="414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8" descr="C:\Users\User\Desktop\Energy Graph_New\Infographic EPPO\Picture icon\Color Icon\refer-a-client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2302" y="3952940"/>
              <a:ext cx="571786" cy="57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Rounded Rectangle 95"/>
          <p:cNvSpPr/>
          <p:nvPr/>
        </p:nvSpPr>
        <p:spPr>
          <a:xfrm>
            <a:off x="4693715" y="5567099"/>
            <a:ext cx="1865038" cy="938554"/>
          </a:xfrm>
          <a:prstGeom prst="roundRect">
            <a:avLst>
              <a:gd name="adj" fmla="val 12710"/>
            </a:avLst>
          </a:prstGeom>
          <a:noFill/>
          <a:ln w="254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42732" y="4537645"/>
            <a:ext cx="892986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23.19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654608" y="3990561"/>
            <a:ext cx="1836213" cy="494076"/>
          </a:xfrm>
          <a:prstGeom prst="roundRect">
            <a:avLst>
              <a:gd name="adj" fmla="val 50000"/>
            </a:avLst>
          </a:prstGeom>
          <a:solidFill>
            <a:srgbClr val="F57913"/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71114" y="4022940"/>
            <a:ext cx="1411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</a:t>
            </a:r>
            <a:endParaRPr lang="th-TH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24856" y="4950644"/>
            <a:ext cx="2192785" cy="353095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กิโลกรัม 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</a:t>
            </a:r>
          </a:p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ณ ปี256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18121" y="5603972"/>
            <a:ext cx="167682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ไทยปล่อย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5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ต่อ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GDP 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ต่ำกว่าจีน และค่าเฉลี่ยของประเทศในเอเชีย แต่สูงกว่าค่าเฉลี่ยโลก สหรัฐอเมริกา </a:t>
            </a:r>
          </a:p>
          <a:p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และสหภาพยุโรป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12159" y="1033047"/>
            <a:ext cx="1208589" cy="38387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948264" y="5847796"/>
            <a:ext cx="2095451" cy="872460"/>
          </a:xfrm>
          <a:prstGeom prst="roundRect">
            <a:avLst>
              <a:gd name="adj" fmla="val 12710"/>
            </a:avLst>
          </a:pr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52320" y="5084020"/>
            <a:ext cx="892986" cy="383873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394</a:t>
            </a:r>
            <a:endParaRPr lang="th-TH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993626" y="4508361"/>
            <a:ext cx="1926149" cy="49407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39189" y="4540740"/>
            <a:ext cx="1648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 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ต่อหน่วยการผลิตไฟฟ้า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75346" y="5516068"/>
            <a:ext cx="1541067" cy="18381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กิโลกรัม 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1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kWh</a:t>
            </a:r>
            <a:endParaRPr lang="th-TH" sz="11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010878" y="5873836"/>
            <a:ext cx="20791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ไทยปล่อย </a:t>
            </a:r>
            <a:r>
              <a:rPr lang="en-US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5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9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ต่อหน่วยการผลิตไฟฟ้า ต่ำกว่าจีน และค่าเฉลี่ยของประเทศในเอเชีย แต่สูงกว่าสหภาพยุโรป และประเทศพัฒนาแล้ว                ในทวีปอเมริกา</a:t>
            </a:r>
          </a:p>
        </p:txBody>
      </p:sp>
      <p:pic>
        <p:nvPicPr>
          <p:cNvPr id="124" name="Picture 2" descr="C:\Users\User\Desktop\Energy Graph_New\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r="66635"/>
          <a:stretch/>
        </p:blipFill>
        <p:spPr bwMode="auto">
          <a:xfrm>
            <a:off x="7132900" y="4062432"/>
            <a:ext cx="1092743" cy="4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7. Infographic EPPO\Picture icon\Color Icon\chan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8110" y="6176463"/>
            <a:ext cx="360350" cy="3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D:\7. Infographic EPPO\Picture icon\Color Icon\209043_104862_354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51" y="6283853"/>
            <a:ext cx="528593" cy="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067768" y="1115213"/>
            <a:ext cx="2049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เทียบกับช่วงเดียวกันของปีก่อน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20749" y="559313"/>
            <a:ext cx="185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  <p:sp>
        <p:nvSpPr>
          <p:cNvPr id="89" name="Striped Right Arrow 88"/>
          <p:cNvSpPr/>
          <p:nvPr/>
        </p:nvSpPr>
        <p:spPr>
          <a:xfrm rot="5400000" flipH="1">
            <a:off x="7651567" y="2259779"/>
            <a:ext cx="166830" cy="225216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90" name="Striped Right Arrow 89"/>
          <p:cNvSpPr/>
          <p:nvPr/>
        </p:nvSpPr>
        <p:spPr>
          <a:xfrm rot="5400000" flipH="1">
            <a:off x="3587254" y="2408612"/>
            <a:ext cx="166830" cy="225216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92" name="Striped Right Arrow 91"/>
          <p:cNvSpPr/>
          <p:nvPr/>
        </p:nvSpPr>
        <p:spPr>
          <a:xfrm rot="16200000" flipH="1">
            <a:off x="1638308" y="2140399"/>
            <a:ext cx="166830" cy="225216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91" name="Striped Right Arrow 91">
            <a:extLst>
              <a:ext uri="{FF2B5EF4-FFF2-40B4-BE49-F238E27FC236}">
                <a16:creationId xmlns="" xmlns:a16="http://schemas.microsoft.com/office/drawing/2014/main" id="{3533C1CC-AEFE-4C91-B297-9E257D36AA4A}"/>
              </a:ext>
            </a:extLst>
          </p:cNvPr>
          <p:cNvSpPr/>
          <p:nvPr/>
        </p:nvSpPr>
        <p:spPr>
          <a:xfrm rot="16200000" flipH="1">
            <a:off x="5595111" y="2224865"/>
            <a:ext cx="166830" cy="225216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94" name="Striped Right Arrow 91">
            <a:extLst>
              <a:ext uri="{FF2B5EF4-FFF2-40B4-BE49-F238E27FC236}">
                <a16:creationId xmlns="" xmlns:a16="http://schemas.microsoft.com/office/drawing/2014/main" id="{ED445BA2-C619-4326-BAB0-6D51AFCF9A9B}"/>
              </a:ext>
            </a:extLst>
          </p:cNvPr>
          <p:cNvSpPr/>
          <p:nvPr/>
        </p:nvSpPr>
        <p:spPr>
          <a:xfrm rot="16200000" flipH="1">
            <a:off x="5625567" y="1128977"/>
            <a:ext cx="394015" cy="225213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95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22600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4322210"/>
              </p:ext>
            </p:extLst>
          </p:nvPr>
        </p:nvGraphicFramePr>
        <p:xfrm>
          <a:off x="4955195" y="1652490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99079" y="5381525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20.1 ล้านตัน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6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6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1147736"/>
            <a:ext cx="3817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สัดส่วนการปล่อยก๊าซ 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15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จากการใช้พลังงาน รายสาขาเศรษฐกิจ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4208" y="3327375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23527" y="-23750"/>
            <a:ext cx="8802061" cy="801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25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จากการใช้พลังงานรายสาขาเศรษฐกิจ</a:t>
            </a:r>
            <a:endParaRPr lang="en-US" sz="2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556792"/>
            <a:ext cx="400110" cy="37444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ล้านตัน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3488" y="6230062"/>
            <a:ext cx="309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สาขาเศรษฐกิจอื่นๆ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ภาคครัวเรือน </a:t>
            </a:r>
          </a:p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เกษตรกรรม พาณิชยกรรม และกิจกรรมอื่นๆ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64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9220" y="5969461"/>
            <a:ext cx="5019859" cy="755250"/>
            <a:chOff x="858610" y="6063213"/>
            <a:chExt cx="7253658" cy="678155"/>
          </a:xfrm>
        </p:grpSpPr>
        <p:sp>
          <p:nvSpPr>
            <p:cNvPr id="31" name="Rounded Rectangle 30"/>
            <p:cNvSpPr/>
            <p:nvPr/>
          </p:nvSpPr>
          <p:spPr>
            <a:xfrm>
              <a:off x="858610" y="6063213"/>
              <a:ext cx="7253658" cy="678155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28340" y="6143355"/>
              <a:ext cx="7104588" cy="544092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84870" y="6166465"/>
            <a:ext cx="4414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การปล่อยก๊าซ </a:t>
            </a:r>
            <a:r>
              <a:rPr lang="en-US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1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1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11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1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1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จากช่วงเดียวกันของปีก่อน </a:t>
            </a:r>
          </a:p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โดยเพิ่มขึ้นเกือบทุกสาขาเศรษฐกิจ ยกเว้นสาขาการผลิตไฟฟ้า</a:t>
            </a:r>
          </a:p>
        </p:txBody>
      </p:sp>
      <p:pic>
        <p:nvPicPr>
          <p:cNvPr id="4100" name="Picture 4" descr="D:\7. Infographic EPPO\Picture icon\Black and White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28" y="5644590"/>
            <a:ext cx="1211298" cy="1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66700653"/>
              </p:ext>
            </p:extLst>
          </p:nvPr>
        </p:nvGraphicFramePr>
        <p:xfrm>
          <a:off x="274443" y="1468837"/>
          <a:ext cx="5157113" cy="431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44797" y="257637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FF5B5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ขนส่ง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767" y="4437112"/>
            <a:ext cx="767580" cy="28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6705" y="21183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C495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อุตสาหกรรม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20214" y="146883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การผลิตไฟฟ้า</a:t>
            </a:r>
          </a:p>
        </p:txBody>
      </p:sp>
      <p:sp>
        <p:nvSpPr>
          <p:cNvPr id="27" name="Striped Right Arrow 91">
            <a:extLst>
              <a:ext uri="{FF2B5EF4-FFF2-40B4-BE49-F238E27FC236}">
                <a16:creationId xmlns="" xmlns:a16="http://schemas.microsoft.com/office/drawing/2014/main" id="{EEB807DD-2EFD-417A-BF3F-B65C445BC96A}"/>
              </a:ext>
            </a:extLst>
          </p:cNvPr>
          <p:cNvSpPr/>
          <p:nvPr/>
        </p:nvSpPr>
        <p:spPr>
          <a:xfrm rot="16200000" flipH="1">
            <a:off x="2656976" y="6164869"/>
            <a:ext cx="166830" cy="225216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0F638EB-0557-4C19-BC85-1225A6E453D1}"/>
              </a:ext>
            </a:extLst>
          </p:cNvPr>
          <p:cNvSpPr txBox="1"/>
          <p:nvPr/>
        </p:nvSpPr>
        <p:spPr>
          <a:xfrm>
            <a:off x="6798320" y="5867417"/>
            <a:ext cx="185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* ม.ค.</a:t>
            </a:r>
          </a:p>
        </p:txBody>
      </p:sp>
    </p:spTree>
    <p:extLst>
      <p:ext uri="{BB962C8B-B14F-4D97-AF65-F5344CB8AC3E}">
        <p14:creationId xmlns:p14="http://schemas.microsoft.com/office/powerpoint/2010/main" val="8959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931431"/>
              </p:ext>
            </p:extLst>
          </p:nvPr>
        </p:nvGraphicFramePr>
        <p:xfrm>
          <a:off x="657225" y="1000125"/>
          <a:ext cx="8019231" cy="430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6973898" y="3420544"/>
            <a:ext cx="1486534" cy="1376608"/>
            <a:chOff x="6766513" y="3186677"/>
            <a:chExt cx="1486534" cy="1376608"/>
          </a:xfrm>
        </p:grpSpPr>
        <p:pic>
          <p:nvPicPr>
            <p:cNvPr id="23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458640" y="3186677"/>
              <a:ext cx="794407" cy="1085865"/>
            </a:xfrm>
            <a:prstGeom prst="rect">
              <a:avLst/>
            </a:prstGeom>
            <a:noFill/>
            <a:extLst/>
          </p:spPr>
        </p:pic>
        <p:pic>
          <p:nvPicPr>
            <p:cNvPr id="24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13" y="3409678"/>
              <a:ext cx="1033242" cy="103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79645" y="3729608"/>
              <a:ext cx="792755" cy="83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8179460" y="2702830"/>
            <a:ext cx="654928" cy="554975"/>
            <a:chOff x="8164117" y="2397464"/>
            <a:chExt cx="654928" cy="554975"/>
          </a:xfrm>
        </p:grpSpPr>
        <p:sp>
          <p:nvSpPr>
            <p:cNvPr id="56" name="Striped Right Arrow 55"/>
            <p:cNvSpPr/>
            <p:nvPr/>
          </p:nvSpPr>
          <p:spPr>
            <a:xfrm rot="5400000">
              <a:off x="8389935" y="2789246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164117" y="2397464"/>
              <a:ext cx="654928" cy="427313"/>
              <a:chOff x="1243017" y="2711675"/>
              <a:chExt cx="654928" cy="42731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251655" y="2711675"/>
                <a:ext cx="646290" cy="409196"/>
                <a:chOff x="1283405" y="2659764"/>
                <a:chExt cx="646290" cy="409196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659764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1243017" y="2877378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1.87</a:t>
                </a:r>
                <a:endPara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49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62313"/>
              </p:ext>
            </p:extLst>
          </p:nvPr>
        </p:nvGraphicFramePr>
        <p:xfrm>
          <a:off x="404813" y="5623935"/>
          <a:ext cx="8318367" cy="518002"/>
        </p:xfrm>
        <a:graphic>
          <a:graphicData uri="http://schemas.openxmlformats.org/drawingml/2006/table">
            <a:tbl>
              <a:tblPr/>
              <a:tblGrid>
                <a:gridCol w="930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829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พันตัน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/KTOE</a:t>
                      </a:r>
                      <a:endParaRPr kumimoji="0" lang="th-TH" sz="9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856208"/>
              </p:ext>
            </p:extLst>
          </p:nvPr>
        </p:nvGraphicFramePr>
        <p:xfrm>
          <a:off x="401638" y="6237312"/>
          <a:ext cx="8318363" cy="518004"/>
        </p:xfrm>
        <a:graphic>
          <a:graphicData uri="http://schemas.openxmlformats.org/drawingml/2006/table">
            <a:tbl>
              <a:tblPr/>
              <a:tblGrid>
                <a:gridCol w="933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806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พันตัน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/KTOE</a:t>
                      </a:r>
                      <a:endParaRPr kumimoji="0" lang="th-TH" sz="9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7" name="Group 3"/>
          <p:cNvGrpSpPr>
            <a:grpSpLocks/>
          </p:cNvGrpSpPr>
          <p:nvPr/>
        </p:nvGrpSpPr>
        <p:grpSpPr bwMode="auto">
          <a:xfrm>
            <a:off x="162" y="-88"/>
            <a:ext cx="9144000" cy="866776"/>
            <a:chOff x="0" y="0"/>
            <a:chExt cx="5760" cy="546"/>
          </a:xfrm>
        </p:grpSpPr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B80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0" y="480"/>
              <a:ext cx="5760" cy="6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1662" y="1412776"/>
            <a:ext cx="654928" cy="550128"/>
            <a:chOff x="2561620" y="1500788"/>
            <a:chExt cx="654928" cy="550128"/>
          </a:xfrm>
        </p:grpSpPr>
        <p:sp>
          <p:nvSpPr>
            <p:cNvPr id="46" name="Striped Right Arrow 45"/>
            <p:cNvSpPr/>
            <p:nvPr/>
          </p:nvSpPr>
          <p:spPr>
            <a:xfrm rot="5400000">
              <a:off x="2794085" y="1887723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561620" y="1500788"/>
              <a:ext cx="654928" cy="427313"/>
              <a:chOff x="1243017" y="2711675"/>
              <a:chExt cx="654928" cy="42731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251655" y="2711675"/>
                <a:ext cx="646290" cy="409196"/>
                <a:chOff x="1283405" y="2659764"/>
                <a:chExt cx="646290" cy="409196"/>
              </a:xfrm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4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659764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1243017" y="2877378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2.25</a:t>
                </a:r>
                <a:endPara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62710" y="1161127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พันตัน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 KTOE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732588" y="5373216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พันตัน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/KTOE</a:t>
            </a:r>
            <a:endParaRPr lang="th-TH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67544" y="5373216"/>
            <a:ext cx="38516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latin typeface="Tahoma" pitchFamily="34" charset="0"/>
                <a:cs typeface="Tahoma" pitchFamily="34" charset="0"/>
              </a:rPr>
              <a:t>การใช้พลังงานขั้นต้นในที่นี้ รวมถึงการใช้พลังงานทดแทน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9750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ต่อการใช้พลังงานขั้นต้น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083D4C-EE59-4403-903C-995ADB41366B}"/>
              </a:ext>
            </a:extLst>
          </p:cNvPr>
          <p:cNvSpPr txBox="1"/>
          <p:nvPr/>
        </p:nvSpPr>
        <p:spPr>
          <a:xfrm>
            <a:off x="7140684" y="1498776"/>
            <a:ext cx="185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* ม.ค.</a:t>
            </a:r>
          </a:p>
        </p:txBody>
      </p:sp>
    </p:spTree>
    <p:extLst>
      <p:ext uri="{BB962C8B-B14F-4D97-AF65-F5344CB8AC3E}">
        <p14:creationId xmlns:p14="http://schemas.microsoft.com/office/powerpoint/2010/main" val="3235534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7938" y="-26988"/>
            <a:ext cx="9144000" cy="866776"/>
            <a:chOff x="0" y="0"/>
            <a:chExt cx="5760" cy="546"/>
          </a:xfrm>
        </p:grpSpPr>
        <p:sp>
          <p:nvSpPr>
            <p:cNvPr id="420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B80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3" name="Rectangle 5"/>
            <p:cNvSpPr>
              <a:spLocks noChangeArrowheads="1"/>
            </p:cNvSpPr>
            <p:nvPr/>
          </p:nvSpPr>
          <p:spPr bwMode="auto">
            <a:xfrm>
              <a:off x="0" y="480"/>
              <a:ext cx="5760" cy="6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1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805064"/>
              </p:ext>
            </p:extLst>
          </p:nvPr>
        </p:nvGraphicFramePr>
        <p:xfrm>
          <a:off x="595591" y="1052736"/>
          <a:ext cx="782516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092280" y="3464919"/>
            <a:ext cx="1156653" cy="1273873"/>
            <a:chOff x="7348347" y="3592066"/>
            <a:chExt cx="856063" cy="943176"/>
          </a:xfrm>
        </p:grpSpPr>
        <p:pic>
          <p:nvPicPr>
            <p:cNvPr id="21" name="Picture 9" descr="D:\7. Infographic EPPO\Picture icon\Color Icon\refer-a-cli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347" y="3592066"/>
              <a:ext cx="848106" cy="84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7. Infographic EPPO\Picture icon\Color Icon\user_ma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224" y="3933056"/>
              <a:ext cx="602186" cy="6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7949778" y="1657432"/>
            <a:ext cx="586208" cy="619440"/>
            <a:chOff x="7868559" y="1587740"/>
            <a:chExt cx="586208" cy="619440"/>
          </a:xfrm>
        </p:grpSpPr>
        <p:grpSp>
          <p:nvGrpSpPr>
            <p:cNvPr id="46" name="Group 45"/>
            <p:cNvGrpSpPr/>
            <p:nvPr/>
          </p:nvGrpSpPr>
          <p:grpSpPr>
            <a:xfrm>
              <a:off x="7868559" y="1587740"/>
              <a:ext cx="576064" cy="619440"/>
              <a:chOff x="7868559" y="1587740"/>
              <a:chExt cx="576064" cy="619440"/>
            </a:xfrm>
          </p:grpSpPr>
          <p:sp>
            <p:nvSpPr>
              <p:cNvPr id="48" name="Striped Right Arrow 47"/>
              <p:cNvSpPr/>
              <p:nvPr/>
            </p:nvSpPr>
            <p:spPr>
              <a:xfrm rot="5400000">
                <a:off x="8085739" y="2043987"/>
                <a:ext cx="178558" cy="147828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7868559" y="1587740"/>
                <a:ext cx="576064" cy="473661"/>
                <a:chOff x="7868559" y="1587740"/>
                <a:chExt cx="576064" cy="473661"/>
              </a:xfrm>
            </p:grpSpPr>
            <p:pic>
              <p:nvPicPr>
                <p:cNvPr id="50" name="Picture 3" descr="D:\7. Infographic EPPO\Picture icon\Color Icon\Users-ico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140" y="1587740"/>
                  <a:ext cx="331145" cy="33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Rounded Rectangle 50"/>
                <p:cNvSpPr/>
                <p:nvPr/>
              </p:nvSpPr>
              <p:spPr>
                <a:xfrm>
                  <a:off x="7868559" y="1845377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66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7878016" y="181636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3.75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26888" y="2564904"/>
            <a:ext cx="585377" cy="653944"/>
            <a:chOff x="1333953" y="2979454"/>
            <a:chExt cx="585377" cy="653944"/>
          </a:xfrm>
        </p:grpSpPr>
        <p:sp>
          <p:nvSpPr>
            <p:cNvPr id="60" name="Striped Right Arrow 59"/>
            <p:cNvSpPr/>
            <p:nvPr/>
          </p:nvSpPr>
          <p:spPr>
            <a:xfrm rot="5400000">
              <a:off x="1515047" y="3470205"/>
              <a:ext cx="178558" cy="147828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343266" y="2979454"/>
              <a:ext cx="576064" cy="473661"/>
              <a:chOff x="7868559" y="1587740"/>
              <a:chExt cx="576064" cy="473661"/>
            </a:xfrm>
          </p:grpSpPr>
          <p:pic>
            <p:nvPicPr>
              <p:cNvPr id="63" name="Picture 3" descr="D:\7. Infographic EPPO\Picture icon\Color Icon\Users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0140" y="1587740"/>
                <a:ext cx="331145" cy="331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Rounded Rectangle 63"/>
              <p:cNvSpPr/>
              <p:nvPr/>
            </p:nvSpPr>
            <p:spPr>
              <a:xfrm>
                <a:off x="7868559" y="1845377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333953" y="321495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2.63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Text Box 94"/>
          <p:cNvSpPr txBox="1">
            <a:spLocks noChangeArrowheads="1"/>
          </p:cNvSpPr>
          <p:nvPr/>
        </p:nvSpPr>
        <p:spPr bwMode="auto">
          <a:xfrm>
            <a:off x="6661348" y="5373216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 ตัน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หัวประชากร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528" y="1213841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ตัน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39750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ต่อหัวประชากร</a:t>
            </a:r>
          </a:p>
        </p:txBody>
      </p:sp>
      <p:graphicFrame>
        <p:nvGraphicFramePr>
          <p:cNvPr id="31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73844"/>
              </p:ext>
            </p:extLst>
          </p:nvPr>
        </p:nvGraphicFramePr>
        <p:xfrm>
          <a:off x="404813" y="5623935"/>
          <a:ext cx="8415652" cy="518002"/>
        </p:xfrm>
        <a:graphic>
          <a:graphicData uri="http://schemas.openxmlformats.org/drawingml/2006/table">
            <a:tbl>
              <a:tblPr/>
              <a:tblGrid>
                <a:gridCol w="1066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4118465162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ตัน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หัวประชากร</a:t>
                      </a:r>
                      <a:endParaRPr kumimoji="0" lang="th-TH" sz="9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47"/>
              </p:ext>
            </p:extLst>
          </p:nvPr>
        </p:nvGraphicFramePr>
        <p:xfrm>
          <a:off x="401638" y="6192884"/>
          <a:ext cx="8418836" cy="518004"/>
        </p:xfrm>
        <a:graphic>
          <a:graphicData uri="http://schemas.openxmlformats.org/drawingml/2006/table">
            <a:tbl>
              <a:tblPr/>
              <a:tblGrid>
                <a:gridCol w="1069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ตัน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</a:t>
                      </a:r>
                      <a:r>
                        <a:rPr kumimoji="0" lang="en-US" sz="9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/</a:t>
                      </a: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หัวประชากร</a:t>
                      </a:r>
                      <a:endParaRPr kumimoji="0" lang="th-TH" sz="9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871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2"/>
          <p:cNvGrpSpPr>
            <a:grpSpLocks/>
          </p:cNvGrpSpPr>
          <p:nvPr/>
        </p:nvGrpSpPr>
        <p:grpSpPr bwMode="auto">
          <a:xfrm>
            <a:off x="6350" y="1588"/>
            <a:ext cx="9144000" cy="866775"/>
            <a:chOff x="0" y="0"/>
            <a:chExt cx="5760" cy="546"/>
          </a:xfrm>
        </p:grpSpPr>
        <p:sp>
          <p:nvSpPr>
            <p:cNvPr id="6243" name="Rectangle 93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B80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4" name="Rectangle 94"/>
            <p:cNvSpPr>
              <a:spLocks noChangeArrowheads="1"/>
            </p:cNvSpPr>
            <p:nvPr/>
          </p:nvSpPr>
          <p:spPr bwMode="auto">
            <a:xfrm>
              <a:off x="0" y="480"/>
              <a:ext cx="5760" cy="6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8313" y="981075"/>
            <a:ext cx="8280400" cy="4464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3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02916"/>
              </p:ext>
            </p:extLst>
          </p:nvPr>
        </p:nvGraphicFramePr>
        <p:xfrm>
          <a:off x="651631" y="980728"/>
          <a:ext cx="7856790" cy="422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346910" y="3733400"/>
            <a:ext cx="1336903" cy="883487"/>
            <a:chOff x="1835696" y="3017670"/>
            <a:chExt cx="1336903" cy="883487"/>
          </a:xfrm>
        </p:grpSpPr>
        <p:pic>
          <p:nvPicPr>
            <p:cNvPr id="47" name="Picture 2" descr="D:\7. 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140968"/>
              <a:ext cx="1048871" cy="66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D:\7. Infographic EPPO\Picture icon\Color Icon\cartoon-money-stacks-19918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017670"/>
              <a:ext cx="913044" cy="88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34617" y="1765138"/>
            <a:ext cx="757063" cy="367718"/>
            <a:chOff x="691297" y="3111492"/>
            <a:chExt cx="757063" cy="367718"/>
          </a:xfrm>
        </p:grpSpPr>
        <p:sp>
          <p:nvSpPr>
            <p:cNvPr id="55" name="Striped Right Arrow 54"/>
            <p:cNvSpPr/>
            <p:nvPr/>
          </p:nvSpPr>
          <p:spPr>
            <a:xfrm rot="5400000" flipH="1">
              <a:off x="912697" y="3148129"/>
              <a:ext cx="202425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91297" y="3111492"/>
              <a:ext cx="757063" cy="367718"/>
              <a:chOff x="1233489" y="2182841"/>
              <a:chExt cx="757063" cy="36771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233489" y="2288949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30.75</a:t>
                </a:r>
                <a:endPara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51520" y="1161127"/>
            <a:ext cx="369332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1200" b="1" dirty="0"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2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th-TH" sz="12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28" name="Text Box 91"/>
          <p:cNvSpPr txBox="1">
            <a:spLocks noChangeArrowheads="1"/>
          </p:cNvSpPr>
          <p:nvPr/>
        </p:nvSpPr>
        <p:spPr bwMode="auto">
          <a:xfrm>
            <a:off x="6621050" y="5334662"/>
            <a:ext cx="18565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29" name="Text Box 257"/>
          <p:cNvSpPr txBox="1">
            <a:spLocks noChangeArrowheads="1"/>
          </p:cNvSpPr>
          <p:nvPr/>
        </p:nvSpPr>
        <p:spPr bwMode="auto">
          <a:xfrm>
            <a:off x="747229" y="5339913"/>
            <a:ext cx="60178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GDP </a:t>
            </a: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CVM</a:t>
            </a: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ณ ปีฐาน พ.ศ. 2545 จากสำนักงานคณะกรรมการพัฒนาการเศรษฐกิจและสังคมแห่งชาติ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39750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GDP</a:t>
            </a:r>
            <a:endParaRPr lang="th-TH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039390" y="4393447"/>
            <a:ext cx="757063" cy="367718"/>
            <a:chOff x="691297" y="3111492"/>
            <a:chExt cx="757063" cy="367718"/>
          </a:xfrm>
        </p:grpSpPr>
        <p:sp>
          <p:nvSpPr>
            <p:cNvPr id="33" name="Striped Right Arrow 32"/>
            <p:cNvSpPr/>
            <p:nvPr/>
          </p:nvSpPr>
          <p:spPr>
            <a:xfrm rot="5400000" flipH="1">
              <a:off x="912697" y="3148129"/>
              <a:ext cx="202425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91297" y="3111492"/>
              <a:ext cx="757063" cy="367718"/>
              <a:chOff x="1233489" y="2182841"/>
              <a:chExt cx="757063" cy="367718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233489" y="2288949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23.19</a:t>
                </a:r>
                <a:endPara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30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46140"/>
              </p:ext>
            </p:extLst>
          </p:nvPr>
        </p:nvGraphicFramePr>
        <p:xfrm>
          <a:off x="404813" y="5623935"/>
          <a:ext cx="8415652" cy="487364"/>
        </p:xfrm>
        <a:graphic>
          <a:graphicData uri="http://schemas.openxmlformats.org/drawingml/2006/table">
            <a:tbl>
              <a:tblPr/>
              <a:tblGrid>
                <a:gridCol w="1066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804437175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ตัน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ล้านบาท</a:t>
                      </a:r>
                      <a:endParaRPr kumimoji="0" lang="th-TH" sz="9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626467"/>
              </p:ext>
            </p:extLst>
          </p:nvPr>
        </p:nvGraphicFramePr>
        <p:xfrm>
          <a:off x="401638" y="6192884"/>
          <a:ext cx="8418836" cy="487366"/>
        </p:xfrm>
        <a:graphic>
          <a:graphicData uri="http://schemas.openxmlformats.org/drawingml/2006/table">
            <a:tbl>
              <a:tblPr/>
              <a:tblGrid>
                <a:gridCol w="1069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ตัน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</a:t>
                      </a:r>
                      <a:r>
                        <a:rPr kumimoji="0" lang="en-US" sz="9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/</a:t>
                      </a:r>
                      <a:r>
                        <a:rPr kumimoji="0" lang="th-TH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ล้านบาท</a:t>
                      </a:r>
                      <a:endParaRPr kumimoji="0" lang="th-TH" sz="9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72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3"/>
          <p:cNvGrpSpPr>
            <a:grpSpLocks/>
          </p:cNvGrpSpPr>
          <p:nvPr/>
        </p:nvGrpSpPr>
        <p:grpSpPr bwMode="auto">
          <a:xfrm>
            <a:off x="6350" y="1588"/>
            <a:ext cx="9144000" cy="866775"/>
            <a:chOff x="0" y="0"/>
            <a:chExt cx="5760" cy="546"/>
          </a:xfrm>
        </p:grpSpPr>
        <p:sp>
          <p:nvSpPr>
            <p:cNvPr id="2154" name="Rectangle 104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B80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" name="Rectangle 105"/>
            <p:cNvSpPr>
              <a:spLocks noChangeArrowheads="1"/>
            </p:cNvSpPr>
            <p:nvPr/>
          </p:nvSpPr>
          <p:spPr bwMode="auto">
            <a:xfrm>
              <a:off x="0" y="480"/>
              <a:ext cx="5760" cy="6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783417"/>
              </p:ext>
            </p:extLst>
          </p:nvPr>
        </p:nvGraphicFramePr>
        <p:xfrm>
          <a:off x="641218" y="1115235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15709" y="1628800"/>
            <a:ext cx="920973" cy="549442"/>
            <a:chOff x="1115616" y="1380603"/>
            <a:chExt cx="920973" cy="549442"/>
          </a:xfrm>
        </p:grpSpPr>
        <p:sp>
          <p:nvSpPr>
            <p:cNvPr id="21" name="Striped Right Arrow 2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0.636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6117" y="3284984"/>
            <a:ext cx="920973" cy="549442"/>
            <a:chOff x="1115616" y="1380603"/>
            <a:chExt cx="920973" cy="549442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</a:t>
              </a:r>
              <a:r>
                <a: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394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6" name="Picture 6" descr="D:\7. Infographic EPPO\Picture icon\Black and White\transfor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83" y="3164376"/>
            <a:ext cx="1152128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839634" y="5385092"/>
            <a:ext cx="190883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222800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323528" y="5373216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2402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ต่อหน่วยการผลิตไฟฟ้า (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kWh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29" name="Group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20102"/>
              </p:ext>
            </p:extLst>
          </p:nvPr>
        </p:nvGraphicFramePr>
        <p:xfrm>
          <a:off x="404813" y="5623935"/>
          <a:ext cx="8415652" cy="487364"/>
        </p:xfrm>
        <a:graphic>
          <a:graphicData uri="http://schemas.openxmlformats.org/drawingml/2006/table">
            <a:tbl>
              <a:tblPr/>
              <a:tblGrid>
                <a:gridCol w="1066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5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กิโลกรัม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/kWh</a:t>
                      </a:r>
                      <a:endParaRPr kumimoji="0" lang="th-TH" sz="9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49220"/>
              </p:ext>
            </p:extLst>
          </p:nvPr>
        </p:nvGraphicFramePr>
        <p:xfrm>
          <a:off x="401636" y="6192884"/>
          <a:ext cx="8418836" cy="487366"/>
        </p:xfrm>
        <a:graphic>
          <a:graphicData uri="http://schemas.openxmlformats.org/drawingml/2006/table">
            <a:tbl>
              <a:tblPr/>
              <a:tblGrid>
                <a:gridCol w="1069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653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latin typeface="Tahoma" pitchFamily="34" charset="0"/>
                          <a:cs typeface="Tahoma" pitchFamily="34" charset="0"/>
                        </a:rPr>
                        <a:t>กิโลกรัม 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lang="en-US" sz="900" b="1" baseline="-25000" dirty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900" b="1" dirty="0">
                          <a:latin typeface="Tahoma" pitchFamily="34" charset="0"/>
                          <a:cs typeface="Tahoma" pitchFamily="34" charset="0"/>
                        </a:rPr>
                        <a:t>/kWh</a:t>
                      </a:r>
                      <a:endParaRPr kumimoji="0" lang="th-TH" sz="9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0.42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DF2974B-7422-46C4-B5F9-4B4248D5C3E3}"/>
              </a:ext>
            </a:extLst>
          </p:cNvPr>
          <p:cNvSpPr txBox="1"/>
          <p:nvPr/>
        </p:nvSpPr>
        <p:spPr>
          <a:xfrm>
            <a:off x="7140684" y="1498776"/>
            <a:ext cx="185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* ม.ค.</a:t>
            </a:r>
          </a:p>
        </p:txBody>
      </p:sp>
    </p:spTree>
    <p:extLst>
      <p:ext uri="{BB962C8B-B14F-4D97-AF65-F5344CB8AC3E}">
        <p14:creationId xmlns:p14="http://schemas.microsoft.com/office/powerpoint/2010/main" val="1983661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3"/>
          <p:cNvGrpSpPr>
            <a:grpSpLocks/>
          </p:cNvGrpSpPr>
          <p:nvPr/>
        </p:nvGrpSpPr>
        <p:grpSpPr bwMode="auto">
          <a:xfrm>
            <a:off x="6350" y="1588"/>
            <a:ext cx="9144000" cy="866775"/>
            <a:chOff x="0" y="0"/>
            <a:chExt cx="5760" cy="546"/>
          </a:xfrm>
        </p:grpSpPr>
        <p:sp>
          <p:nvSpPr>
            <p:cNvPr id="2154" name="Rectangle 104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rect">
              <a:avLst/>
            </a:prstGeom>
            <a:solidFill>
              <a:srgbClr val="B80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5" name="Rectangle 105"/>
            <p:cNvSpPr>
              <a:spLocks noChangeArrowheads="1"/>
            </p:cNvSpPr>
            <p:nvPr/>
          </p:nvSpPr>
          <p:spPr bwMode="auto">
            <a:xfrm>
              <a:off x="0" y="480"/>
              <a:ext cx="5760" cy="6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5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0685"/>
              </p:ext>
            </p:extLst>
          </p:nvPr>
        </p:nvGraphicFramePr>
        <p:xfrm>
          <a:off x="641218" y="1115235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8012601" y="3068960"/>
            <a:ext cx="920973" cy="549442"/>
            <a:chOff x="1115616" y="1380603"/>
            <a:chExt cx="920973" cy="549442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0.429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839634" y="5385092"/>
            <a:ext cx="190883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222800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323528" y="5373216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2402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ต่อหน่วยการใช้ไฟฟ้า (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kWh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39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29673"/>
              </p:ext>
            </p:extLst>
          </p:nvPr>
        </p:nvGraphicFramePr>
        <p:xfrm>
          <a:off x="218316" y="5373216"/>
          <a:ext cx="8566025" cy="487368"/>
        </p:xfrm>
        <a:graphic>
          <a:graphicData uri="http://schemas.openxmlformats.org/drawingml/2006/table">
            <a:tbl>
              <a:tblPr/>
              <a:tblGrid>
                <a:gridCol w="571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8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1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1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49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83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62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36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16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3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5946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57" marR="91457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2541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2542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2543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2544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2545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2546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2547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2548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254</a:t>
                      </a: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2550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2552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2553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7" marR="91457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03216"/>
              </p:ext>
            </p:extLst>
          </p:nvPr>
        </p:nvGraphicFramePr>
        <p:xfrm>
          <a:off x="215137" y="5948774"/>
          <a:ext cx="8569204" cy="487368"/>
        </p:xfrm>
        <a:graphic>
          <a:graphicData uri="http://schemas.openxmlformats.org/drawingml/2006/table">
            <a:tbl>
              <a:tblPr/>
              <a:tblGrid>
                <a:gridCol w="571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8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16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16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2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49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83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82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16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164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373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6268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56" marR="9145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2554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2555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2556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2557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2558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2563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2564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2565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2566*</a:t>
                      </a:r>
                      <a:endParaRPr kumimoji="0" 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56" marR="9145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th-TH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09BCBF1-8C2D-4ADB-85D9-991160EF2DA7}"/>
              </a:ext>
            </a:extLst>
          </p:cNvPr>
          <p:cNvSpPr txBox="1"/>
          <p:nvPr/>
        </p:nvSpPr>
        <p:spPr>
          <a:xfrm>
            <a:off x="7140684" y="1498776"/>
            <a:ext cx="185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* ม.ค.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4B2EBD-5963-4A70-82FC-54FEA23087CA}"/>
              </a:ext>
            </a:extLst>
          </p:cNvPr>
          <p:cNvGrpSpPr/>
          <p:nvPr/>
        </p:nvGrpSpPr>
        <p:grpSpPr>
          <a:xfrm>
            <a:off x="827584" y="1052736"/>
            <a:ext cx="920973" cy="549442"/>
            <a:chOff x="1115616" y="1380603"/>
            <a:chExt cx="920973" cy="549442"/>
          </a:xfrm>
        </p:grpSpPr>
        <p:sp>
          <p:nvSpPr>
            <p:cNvPr id="21" name="Striped Right Arrow 30">
              <a:extLst>
                <a:ext uri="{FF2B5EF4-FFF2-40B4-BE49-F238E27FC236}">
                  <a16:creationId xmlns="" xmlns:a16="http://schemas.microsoft.com/office/drawing/2014/main" id="{7A73D5CF-EDB7-41FA-B49D-6BA08F8A1C4E}"/>
                </a:ext>
              </a:extLst>
            </p:cNvPr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31">
              <a:extLst>
                <a:ext uri="{FF2B5EF4-FFF2-40B4-BE49-F238E27FC236}">
                  <a16:creationId xmlns="" xmlns:a16="http://schemas.microsoft.com/office/drawing/2014/main" id="{5D5FF42A-FD89-435D-9FC7-0784CD3A4255}"/>
                </a:ext>
              </a:extLst>
            </p:cNvPr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D:\7. Infographic EPPO\Picture icon\Color Icon\103000067.png">
              <a:extLst>
                <a:ext uri="{FF2B5EF4-FFF2-40B4-BE49-F238E27FC236}">
                  <a16:creationId xmlns="" xmlns:a16="http://schemas.microsoft.com/office/drawing/2014/main" id="{88ABE6FA-5911-4122-A9FA-5923DD04F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B5E9B97-06F6-42B4-81E8-7BAE5F125265}"/>
                </a:ext>
              </a:extLst>
            </p:cNvPr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0.727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52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การใช้พลังงานเชิงพาณิชย์ขั้นสุดท้าย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07835692"/>
              </p:ext>
            </p:extLst>
          </p:nvPr>
        </p:nvGraphicFramePr>
        <p:xfrm>
          <a:off x="467544" y="1490896"/>
          <a:ext cx="49685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8257049"/>
              </p:ext>
            </p:extLst>
          </p:nvPr>
        </p:nvGraphicFramePr>
        <p:xfrm>
          <a:off x="5076056" y="1853535"/>
          <a:ext cx="4608512" cy="384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97528" y="1268760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</a:t>
            </a:r>
          </a:p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พลังงานเชิงพาณิชย์ขั้นสุดท้าย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1972" y="4038043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40" y="1465145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D09E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9685" y="4603080"/>
            <a:ext cx="1305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ถ่านหินนำเข้า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080" y="4815499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5976" y="3501008"/>
            <a:ext cx="740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55700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476</a:t>
            </a:r>
          </a:p>
          <a:p>
            <a:pPr algn="ctr"/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236" y="3573016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05358" y="6045796"/>
            <a:ext cx="4226682" cy="555562"/>
            <a:chOff x="605786" y="6093296"/>
            <a:chExt cx="3606174" cy="555562"/>
          </a:xfrm>
        </p:grpSpPr>
        <p:sp>
          <p:nvSpPr>
            <p:cNvPr id="30" name="Rounded Rectangle 29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43608" y="617195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        </a:t>
            </a:r>
            <a:r>
              <a:rPr lang="th-TH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</a:t>
            </a:r>
            <a:r>
              <a:rPr lang="en-US" sz="16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562" y="5878003"/>
            <a:ext cx="938028" cy="955325"/>
            <a:chOff x="4858107" y="3173698"/>
            <a:chExt cx="1240237" cy="1107079"/>
          </a:xfrm>
        </p:grpSpPr>
        <p:pic>
          <p:nvPicPr>
            <p:cNvPr id="35" name="Picture 7" descr="D:\7. Infographic EPPO\Picture icon\Color Icon\factory-icon-110611402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2706" y="3173698"/>
              <a:ext cx="805638" cy="80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D:\7. Infographic EPPO\Picture icon\Color Icon\Building (2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107" y="3214654"/>
              <a:ext cx="857822" cy="79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223" y="3483798"/>
              <a:ext cx="714311" cy="79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 rot="16200000">
            <a:off x="-1447088" y="3226518"/>
            <a:ext cx="3478330" cy="28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</a:p>
        </p:txBody>
      </p:sp>
      <p:sp>
        <p:nvSpPr>
          <p:cNvPr id="39" name="Striped Right Arrow 38"/>
          <p:cNvSpPr/>
          <p:nvPr/>
        </p:nvSpPr>
        <p:spPr>
          <a:xfrm rot="16200000">
            <a:off x="3602500" y="6127624"/>
            <a:ext cx="283747" cy="35910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107">
            <a:extLst>
              <a:ext uri="{FF2B5EF4-FFF2-40B4-BE49-F238E27FC236}">
                <a16:creationId xmlns:a16="http://schemas.microsoft.com/office/drawing/2014/main" xmlns="" id="{38286965-5F6B-4524-953D-45128613DD7C}"/>
              </a:ext>
            </a:extLst>
          </p:cNvPr>
          <p:cNvSpPr txBox="1"/>
          <p:nvPr/>
        </p:nvSpPr>
        <p:spPr>
          <a:xfrm>
            <a:off x="6162743" y="484037"/>
            <a:ext cx="28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2566</a:t>
            </a:r>
          </a:p>
        </p:txBody>
      </p:sp>
    </p:spTree>
    <p:extLst>
      <p:ext uri="{BB962C8B-B14F-4D97-AF65-F5344CB8AC3E}">
        <p14:creationId xmlns:p14="http://schemas.microsoft.com/office/powerpoint/2010/main" val="71985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0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Autofit/>
          </a:bodyPr>
          <a:lstStyle/>
          <a:p>
            <a:r>
              <a:rPr lang="th-TH" sz="5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ดัชนีชี้วัดพลังงาน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rgbClr val="646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rgbClr val="646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D:\1. EPPO\3. Energy Graph\Energy Graph_ปรับรูปแบบใหม่\Chapter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84" r="6468" b="27490"/>
          <a:stretch/>
        </p:blipFill>
        <p:spPr bwMode="auto">
          <a:xfrm>
            <a:off x="-27296" y="3203074"/>
            <a:ext cx="9171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283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297304" y="-49134"/>
            <a:ext cx="685238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1. EPPO\11. General\LOGO_EPPO\สำนักนโยบายและแผนพลังงาน_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52"/>
            <a:ext cx="2232248" cy="630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93223" y="-83088"/>
            <a:ext cx="632655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ดัชนีชี้วัดพลังงาน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7855" y="970372"/>
            <a:ext cx="2619970" cy="459498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 w="825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906" y="1031179"/>
            <a:ext cx="227409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ความมั่นคงด้านพลังงาน</a:t>
            </a:r>
          </a:p>
        </p:txBody>
      </p:sp>
      <p:pic>
        <p:nvPicPr>
          <p:cNvPr id="11" name="Picture 10" descr="D:\7. Infographic EPPO\Picture icon\Color Icon\10156-1-f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r="21782" b="15468"/>
          <a:stretch/>
        </p:blipFill>
        <p:spPr bwMode="auto">
          <a:xfrm>
            <a:off x="78715" y="783754"/>
            <a:ext cx="642078" cy="7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62551" y="1045131"/>
            <a:ext cx="2867025" cy="619239"/>
            <a:chOff x="3162551" y="831896"/>
            <a:chExt cx="2867025" cy="619239"/>
          </a:xfrm>
        </p:grpSpPr>
        <p:sp>
          <p:nvSpPr>
            <p:cNvPr id="13" name="Rounded Rectangle 12"/>
            <p:cNvSpPr/>
            <p:nvPr/>
          </p:nvSpPr>
          <p:spPr>
            <a:xfrm>
              <a:off x="3399476" y="978618"/>
              <a:ext cx="2630100" cy="45949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8255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82116" y="1061370"/>
              <a:ext cx="2525515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ประสิทธิภาพการใช้พลังงาน</a:t>
              </a:r>
            </a:p>
          </p:txBody>
        </p:sp>
        <p:pic>
          <p:nvPicPr>
            <p:cNvPr id="15" name="Picture 9" descr="D:\7. Infographic EPPO\Picture icon\Green Icon\house-with-green-energy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551" y="831896"/>
              <a:ext cx="473850" cy="61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152312" y="1801559"/>
            <a:ext cx="2887143" cy="3980646"/>
            <a:chOff x="3152312" y="1801559"/>
            <a:chExt cx="2887143" cy="3980646"/>
          </a:xfrm>
        </p:grpSpPr>
        <p:grpSp>
          <p:nvGrpSpPr>
            <p:cNvPr id="17" name="Group 16"/>
            <p:cNvGrpSpPr/>
            <p:nvPr/>
          </p:nvGrpSpPr>
          <p:grpSpPr>
            <a:xfrm>
              <a:off x="3159136" y="2538477"/>
              <a:ext cx="2880319" cy="472588"/>
              <a:chOff x="3152312" y="2309110"/>
              <a:chExt cx="2880319" cy="47258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132910" y="2309110"/>
                <a:ext cx="899721" cy="471166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192735" y="2390830"/>
                <a:ext cx="780587" cy="299974"/>
                <a:chOff x="5192735" y="2390830"/>
                <a:chExt cx="780587" cy="299974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92735" y="2407455"/>
                  <a:ext cx="780587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0.8979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152312" y="2309762"/>
                <a:ext cx="1944216" cy="471935"/>
                <a:chOff x="3152312" y="2309762"/>
                <a:chExt cx="1944216" cy="4719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152312" y="2309762"/>
                  <a:ext cx="1944216" cy="4711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165607" y="2320032"/>
                  <a:ext cx="19104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ความยืดหยุ่นการใช้ไฟฟ้า 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(พ.ศ. 25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6-2565)</a:t>
                  </a:r>
                  <a:endPara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3152312" y="3090388"/>
              <a:ext cx="2880319" cy="660963"/>
              <a:chOff x="3152312" y="2696078"/>
              <a:chExt cx="2880319" cy="66096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132910" y="2696078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192735" y="2863053"/>
                <a:ext cx="780587" cy="299974"/>
                <a:chOff x="5192735" y="2390830"/>
                <a:chExt cx="780587" cy="299974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7.9</a:t>
                  </a: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3152312" y="2696718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65607" y="2724015"/>
                <a:ext cx="183844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ความเข้มข้นของการใช้พลังงาน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(EI)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TOE/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ล้านบาท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53785" y="1801559"/>
              <a:ext cx="2880319" cy="660963"/>
              <a:chOff x="3152312" y="2696078"/>
              <a:chExt cx="2880319" cy="66096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132910" y="2696078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192735" y="2863053"/>
                <a:ext cx="780587" cy="299974"/>
                <a:chOff x="5192735" y="2390830"/>
                <a:chExt cx="780587" cy="299974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0.3282</a:t>
                  </a: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3152312" y="2696718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165607" y="2724015"/>
                <a:ext cx="183844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ความยืดหยุ่นการใช้พลังงาน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(EE)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(พ.ศ. 2556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2565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53785" y="3827307"/>
              <a:ext cx="2880319" cy="471818"/>
              <a:chOff x="3152312" y="2309110"/>
              <a:chExt cx="2880319" cy="47181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132910" y="2309110"/>
                <a:ext cx="899721" cy="471166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92735" y="2390830"/>
                <a:ext cx="780587" cy="299974"/>
                <a:chOff x="5192735" y="2390830"/>
                <a:chExt cx="780587" cy="299974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18.5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152312" y="2309762"/>
                <a:ext cx="1944216" cy="471166"/>
                <a:chOff x="3152312" y="2309762"/>
                <a:chExt cx="1944216" cy="47116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152312" y="2309762"/>
                  <a:ext cx="1944216" cy="4711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165607" y="2320032"/>
                  <a:ext cx="1910449" cy="407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การใช้ไฟฟ้าต่อ 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GDP</a:t>
                  </a:r>
                  <a:r>
                    <a:rPr lang="th-TH" sz="800" spc="-1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** 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</a:t>
                  </a:r>
                  <a:r>
                    <a:rPr lang="en-US" sz="85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GWh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/</a:t>
                  </a:r>
                  <a:r>
                    <a:rPr lang="th-TH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พันล้านบาท</a:t>
                  </a:r>
                  <a:r>
                    <a:rPr lang="en-US" sz="85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152643" y="4380957"/>
              <a:ext cx="2880319" cy="660963"/>
              <a:chOff x="3152643" y="4136190"/>
              <a:chExt cx="2880319" cy="6609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33241" y="4136190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193066" y="4303165"/>
                <a:ext cx="780587" cy="299974"/>
                <a:chOff x="5192735" y="2390830"/>
                <a:chExt cx="780587" cy="299974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endPara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52643" y="4136830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65938" y="4164127"/>
                <a:ext cx="191159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การใช้พลังงานขั้นสุดท้ายต่อหัวประชากร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TOE/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52643" y="5121242"/>
              <a:ext cx="2880319" cy="660963"/>
              <a:chOff x="3152643" y="4136190"/>
              <a:chExt cx="2880319" cy="66096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133241" y="4136190"/>
                <a:ext cx="899721" cy="660962"/>
              </a:xfrm>
              <a:prstGeom prst="rect">
                <a:avLst/>
              </a:prstGeom>
              <a:solidFill>
                <a:srgbClr val="F9AB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193066" y="4303165"/>
                <a:ext cx="780587" cy="299974"/>
                <a:chOff x="5192735" y="2390830"/>
                <a:chExt cx="780587" cy="299974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5192735" y="2390830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192735" y="2407455"/>
                  <a:ext cx="780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985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3152643" y="4136830"/>
                <a:ext cx="1944216" cy="6602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65938" y="4164127"/>
                <a:ext cx="1911591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การใช้ไฟฟ้า</a:t>
                </a:r>
                <a:b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ต่อหัวประชากร</a:t>
                </a:r>
                <a:r>
                  <a:rPr lang="th-TH" sz="9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**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kWh/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989277" y="1196752"/>
            <a:ext cx="3074515" cy="799841"/>
            <a:chOff x="5989277" y="1196752"/>
            <a:chExt cx="3074515" cy="799841"/>
          </a:xfrm>
        </p:grpSpPr>
        <p:sp>
          <p:nvSpPr>
            <p:cNvPr id="62" name="Rounded Rectangle 61"/>
            <p:cNvSpPr/>
            <p:nvPr/>
          </p:nvSpPr>
          <p:spPr>
            <a:xfrm>
              <a:off x="6372200" y="1395384"/>
              <a:ext cx="2691592" cy="45949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8255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65873" y="1456191"/>
              <a:ext cx="227409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พลังงานและสิ่งแวดล้อม</a:t>
              </a:r>
            </a:p>
          </p:txBody>
        </p:sp>
        <p:pic>
          <p:nvPicPr>
            <p:cNvPr id="64" name="Picture 7" descr="D:\7. Infographic EPPO\Picture icon\Green Icon\centrale-avec-le-globe-vert-1410272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707"/>
            <a:stretch/>
          </p:blipFill>
          <p:spPr bwMode="auto">
            <a:xfrm>
              <a:off x="5989277" y="1196752"/>
              <a:ext cx="783180" cy="799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6175090" y="1925976"/>
            <a:ext cx="2888702" cy="3024832"/>
            <a:chOff x="6176979" y="2017088"/>
            <a:chExt cx="2888702" cy="2865690"/>
          </a:xfrm>
        </p:grpSpPr>
        <p:grpSp>
          <p:nvGrpSpPr>
            <p:cNvPr id="66" name="Group 65"/>
            <p:cNvGrpSpPr/>
            <p:nvPr/>
          </p:nvGrpSpPr>
          <p:grpSpPr>
            <a:xfrm>
              <a:off x="6185362" y="2017088"/>
              <a:ext cx="2880319" cy="660962"/>
              <a:chOff x="6185362" y="1556792"/>
              <a:chExt cx="2880319" cy="66096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1.87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ต่อการใช้พลังงาน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พันตัน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/KTOE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178121" y="2752396"/>
              <a:ext cx="2880319" cy="660962"/>
              <a:chOff x="6185362" y="1556792"/>
              <a:chExt cx="2880319" cy="66096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3.75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ต่อหัวประชากร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หัวประชากร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184220" y="3486508"/>
              <a:ext cx="2880319" cy="660962"/>
              <a:chOff x="6185362" y="1556792"/>
              <a:chExt cx="2880319" cy="66096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23.19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GDP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ตัน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ล้านบาท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176979" y="4221816"/>
              <a:ext cx="2880319" cy="660962"/>
              <a:chOff x="6185362" y="1556792"/>
              <a:chExt cx="2880319" cy="66096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8165960" y="1556792"/>
                <a:ext cx="899721" cy="660962"/>
              </a:xfrm>
              <a:prstGeom prst="rect">
                <a:avLst/>
              </a:prstGeom>
              <a:solidFill>
                <a:srgbClr val="A0D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261238" y="1723767"/>
                <a:ext cx="722694" cy="299974"/>
              </a:xfrm>
              <a:prstGeom prst="roundRect">
                <a:avLst>
                  <a:gd name="adj" fmla="val 29010"/>
                </a:avLst>
              </a:prstGeom>
              <a:solidFill>
                <a:schemeClr val="bg1"/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283678" y="1740392"/>
                <a:ext cx="673118" cy="2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0.394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85362" y="1557432"/>
                <a:ext cx="1944216" cy="660273"/>
              </a:xfrm>
              <a:prstGeom prst="rect">
                <a:avLst/>
              </a:prstGeom>
              <a:solidFill>
                <a:srgbClr val="E3EC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198657" y="1584729"/>
                <a:ext cx="1911591" cy="568588"/>
              </a:xfrm>
              <a:prstGeom prst="rect">
                <a:avLst/>
              </a:prstGeom>
              <a:solidFill>
                <a:srgbClr val="DDF0C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การปล่อยก๊าซ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h-TH" sz="12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ต่อหน่วยการผลิตไฟฟ้า*</a:t>
                </a:r>
                <a:endParaRPr lang="en-US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กิโลกรัม 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</a:t>
                </a:r>
                <a:r>
                  <a:rPr lang="en-US" sz="900" b="1" baseline="-2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/kWh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3059832" y="5805264"/>
            <a:ext cx="3134461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 ม.ค. 2566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** ปี 2565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*** ข้อมูลปี 256</a:t>
            </a:r>
            <a:r>
              <a:rPr lang="en-US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  <a:p>
            <a:pPr eaLnBrk="1" hangingPunct="1"/>
            <a:endParaRPr lang="th-TH" altLang="th-TH" sz="9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</a:p>
          <a:p>
            <a:pPr eaLnBrk="1" hangingPunct="1"/>
            <a:r>
              <a:rPr lang="th-TH" altLang="th-TH" sz="9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58259" y="1825491"/>
            <a:ext cx="2894926" cy="4616755"/>
            <a:chOff x="113430" y="1575635"/>
            <a:chExt cx="2894926" cy="4616755"/>
          </a:xfrm>
        </p:grpSpPr>
        <p:grpSp>
          <p:nvGrpSpPr>
            <p:cNvPr id="95" name="Group 94"/>
            <p:cNvGrpSpPr/>
            <p:nvPr/>
          </p:nvGrpSpPr>
          <p:grpSpPr>
            <a:xfrm>
              <a:off x="120799" y="2533022"/>
              <a:ext cx="2880319" cy="703430"/>
              <a:chOff x="120799" y="2539026"/>
              <a:chExt cx="2880319" cy="70343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101397" y="2539026"/>
                <a:ext cx="899721" cy="702778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2161222" y="2720549"/>
                <a:ext cx="780587" cy="299974"/>
                <a:chOff x="2147928" y="1639342"/>
                <a:chExt cx="780587" cy="299974"/>
              </a:xfrm>
            </p:grpSpPr>
            <p:sp>
              <p:nvSpPr>
                <p:cNvPr id="134" name="Rounded Rectangle 133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46</a:t>
                  </a:r>
                  <a:endPara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120799" y="2539678"/>
                <a:ext cx="1944216" cy="702778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21394" y="2574499"/>
                <a:ext cx="2008684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อัตราส่วนการพึ่งพาตนเองในการจัดหาพลังงาน</a:t>
                </a:r>
                <a:b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ขั้นต้น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22112" y="3320612"/>
              <a:ext cx="2880319" cy="585013"/>
              <a:chOff x="122112" y="3389632"/>
              <a:chExt cx="2880319" cy="58501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102710" y="3392103"/>
                <a:ext cx="899721" cy="5825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2162535" y="3498020"/>
                <a:ext cx="780587" cy="320271"/>
                <a:chOff x="2147928" y="1619045"/>
                <a:chExt cx="780587" cy="320271"/>
              </a:xfrm>
            </p:grpSpPr>
            <p:sp>
              <p:nvSpPr>
                <p:cNvPr id="128" name="Rounded Rectangle 127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264493" y="1619045"/>
                  <a:ext cx="5768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4.56</a:t>
                  </a:r>
                </a:p>
              </p:txBody>
            </p:sp>
          </p:grpSp>
          <p:sp>
            <p:nvSpPr>
              <p:cNvPr id="126" name="Rectangle 125"/>
              <p:cNvSpPr/>
              <p:nvPr/>
            </p:nvSpPr>
            <p:spPr>
              <a:xfrm>
                <a:off x="122112" y="3389632"/>
                <a:ext cx="1944216" cy="5825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35407" y="3449418"/>
                <a:ext cx="1930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4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ปริมาณการผลิตไบโอดีเซล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B100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(ล้านลิตร/วัน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28037" y="4654708"/>
              <a:ext cx="2880319" cy="1537682"/>
              <a:chOff x="128037" y="5220008"/>
              <a:chExt cx="2880319" cy="1537682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28037" y="5220660"/>
                <a:ext cx="1944216" cy="1537030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108635" y="5220008"/>
                <a:ext cx="899721" cy="1537030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41332" y="5240027"/>
                <a:ext cx="1924995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สัดส่วนมูลค่าพลังงาน</a:t>
                </a:r>
                <a:r>
                  <a:rPr lang="th-TH" sz="800" spc="-1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</a:t>
                </a:r>
              </a:p>
              <a:p>
                <a:pPr marL="266700" indent="-179388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มูลค่าการนำเข้าพลังงานต่อมูลค่า           การนำเข้าทั้งหมด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  <a:endParaRPr lang="th-TH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66700" indent="-179388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th-TH" sz="11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มูลค่าการส่งออกพลังงานต่อมูลค่า         การส่งออกทั้งหมด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%)</a:t>
                </a:r>
                <a:endParaRPr lang="th-TH" sz="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2167585" y="5586240"/>
                <a:ext cx="780587" cy="299974"/>
                <a:chOff x="2147928" y="1639342"/>
                <a:chExt cx="780587" cy="299974"/>
              </a:xfrm>
            </p:grpSpPr>
            <p:sp>
              <p:nvSpPr>
                <p:cNvPr id="122" name="Rounded Rectangle 121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19.8</a:t>
                  </a: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2169858" y="6257564"/>
                <a:ext cx="780587" cy="299974"/>
                <a:chOff x="2147928" y="1639342"/>
                <a:chExt cx="780587" cy="299974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3.</a:t>
                  </a:r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4</a:t>
                  </a:r>
                  <a:endPara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113430" y="1575635"/>
              <a:ext cx="2880319" cy="875794"/>
              <a:chOff x="113430" y="1575635"/>
              <a:chExt cx="2880319" cy="875794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094028" y="1575635"/>
                <a:ext cx="899721" cy="8751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13430" y="1576287"/>
                <a:ext cx="1944216" cy="8751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6725" y="1612906"/>
                <a:ext cx="1852987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R/P ratio</a:t>
                </a:r>
                <a:r>
                  <a:rPr lang="th-TH" sz="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***</a:t>
                </a:r>
                <a:endPara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" indent="635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  <a:tabLst>
                    <a:tab pos="266700" algn="l"/>
                  </a:tabLst>
                </a:pP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น้ำมันดิบ  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(ปี</a:t>
                </a:r>
                <a:r>
                  <a:rPr lang="en-US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th-TH" sz="9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" indent="6350">
                  <a:spcBef>
                    <a:spcPts val="300"/>
                  </a:spcBef>
                  <a:buFont typeface="Wingdings" pitchFamily="2" charset="2"/>
                  <a:buChar char="§"/>
                  <a:tabLst>
                    <a:tab pos="266700" algn="l"/>
                  </a:tabLst>
                </a:pP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ก๊าซธรรมชาติ</a:t>
                </a:r>
                <a:r>
                  <a: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(ปี</a:t>
                </a:r>
                <a:r>
                  <a:rPr lang="en-US" sz="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155478" y="1765517"/>
                <a:ext cx="780587" cy="276999"/>
                <a:chOff x="2155478" y="2835684"/>
                <a:chExt cx="780587" cy="276999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2155478" y="2864000"/>
                  <a:ext cx="780587" cy="248683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240368" y="2835684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  <a:sym typeface="Wingdings 3"/>
                    </a:rPr>
                    <a:t>2.7</a:t>
                  </a:r>
                  <a:endParaRPr lang="th-TH" sz="9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152606" y="2061582"/>
                <a:ext cx="780587" cy="276999"/>
                <a:chOff x="2161232" y="3123123"/>
                <a:chExt cx="780587" cy="276999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2161232" y="3151439"/>
                  <a:ext cx="780587" cy="248683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246122" y="3123123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2.9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120132" y="3988370"/>
              <a:ext cx="2880319" cy="585013"/>
              <a:chOff x="122112" y="3389632"/>
              <a:chExt cx="2880319" cy="5850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2102710" y="3392103"/>
                <a:ext cx="899721" cy="582542"/>
              </a:xfrm>
              <a:prstGeom prst="rect">
                <a:avLst/>
              </a:prstGeom>
              <a:solidFill>
                <a:srgbClr val="FFA3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162535" y="3518317"/>
                <a:ext cx="780587" cy="299974"/>
                <a:chOff x="2147928" y="1639342"/>
                <a:chExt cx="780587" cy="299974"/>
              </a:xfrm>
            </p:grpSpPr>
            <p:sp>
              <p:nvSpPr>
                <p:cNvPr id="104" name="Rounded Rectangle 103"/>
                <p:cNvSpPr/>
                <p:nvPr/>
              </p:nvSpPr>
              <p:spPr>
                <a:xfrm>
                  <a:off x="2147928" y="1639342"/>
                  <a:ext cx="780587" cy="299974"/>
                </a:xfrm>
                <a:prstGeom prst="roundRect">
                  <a:avLst>
                    <a:gd name="adj" fmla="val 29010"/>
                  </a:avLst>
                </a:prstGeom>
                <a:solidFill>
                  <a:schemeClr val="bg1"/>
                </a:solidFill>
                <a:ln w="19050">
                  <a:solidFill>
                    <a:srgbClr val="9933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2232818" y="1655967"/>
                  <a:ext cx="6085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2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5.61</a:t>
                  </a:r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22112" y="3389632"/>
                <a:ext cx="1944216" cy="582542"/>
              </a:xfrm>
              <a:prstGeom prst="rect">
                <a:avLst/>
              </a:prstGeom>
              <a:solidFill>
                <a:srgbClr val="FFD1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35407" y="3449418"/>
                <a:ext cx="1930921" cy="40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200" b="1" spc="-4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ปริมาณการผลิตเอทานอล</a:t>
                </a:r>
                <a:r>
                  <a:rPr lang="th-TH" sz="800" spc="-9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th-TH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(ล้านลิตร/วัน</a:t>
                </a:r>
                <a:r>
                  <a:rPr lang="en-US" sz="8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281446" y="5806441"/>
            <a:ext cx="2781204" cy="905376"/>
            <a:chOff x="6303804" y="5624865"/>
            <a:chExt cx="2781204" cy="1095148"/>
          </a:xfrm>
        </p:grpSpPr>
        <p:sp>
          <p:nvSpPr>
            <p:cNvPr id="137" name="Rounded Rectangle 136"/>
            <p:cNvSpPr/>
            <p:nvPr/>
          </p:nvSpPr>
          <p:spPr>
            <a:xfrm>
              <a:off x="6303804" y="5624865"/>
              <a:ext cx="2764591" cy="1095148"/>
            </a:xfrm>
            <a:prstGeom prst="roundRect">
              <a:avLst>
                <a:gd name="adj" fmla="val 13755"/>
              </a:avLst>
            </a:prstGeom>
            <a:noFill/>
            <a:ln w="22225">
              <a:solidFill>
                <a:srgbClr val="4D3B6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369397" y="5728831"/>
              <a:ext cx="846926" cy="310346"/>
              <a:chOff x="6242755" y="5710097"/>
              <a:chExt cx="846926" cy="310346"/>
            </a:xfrm>
          </p:grpSpPr>
          <p:pic>
            <p:nvPicPr>
              <p:cNvPr id="144" name="Picture 7" descr="D:\7. Infographic EPPO\Picture icon\Emoticon\Happy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2755" y="5710097"/>
                <a:ext cx="278774" cy="278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" name="Text Box 56"/>
              <p:cNvSpPr txBox="1">
                <a:spLocks noChangeArrowheads="1"/>
              </p:cNvSpPr>
              <p:nvPr/>
            </p:nvSpPr>
            <p:spPr bwMode="auto">
              <a:xfrm>
                <a:off x="6415330" y="5758833"/>
                <a:ext cx="67435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r>
                  <a:rPr lang="th-TH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ดี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6943670" y="5766579"/>
              <a:ext cx="902970" cy="284488"/>
              <a:chOff x="6951567" y="5747845"/>
              <a:chExt cx="902970" cy="284488"/>
            </a:xfrm>
          </p:grpSpPr>
          <p:pic>
            <p:nvPicPr>
              <p:cNvPr id="142" name="Picture 8" descr="D:\7. Infographic EPPO\Picture icon\Emoticon\Concer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1567" y="5747845"/>
                <a:ext cx="285131" cy="284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 Box 56"/>
              <p:cNvSpPr txBox="1">
                <a:spLocks noChangeArrowheads="1"/>
              </p:cNvSpPr>
              <p:nvPr/>
            </p:nvSpPr>
            <p:spPr bwMode="auto">
              <a:xfrm>
                <a:off x="7172705" y="5764811"/>
                <a:ext cx="681832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r>
                  <a:rPr lang="th-TH" altLang="th-TH" sz="105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ปกติ</a:t>
                </a:r>
              </a:p>
            </p:txBody>
          </p:sp>
        </p:grpSp>
        <p:sp>
          <p:nvSpPr>
            <p:cNvPr id="140" name="Text Box 56"/>
            <p:cNvSpPr txBox="1">
              <a:spLocks noChangeArrowheads="1"/>
            </p:cNvSpPr>
            <p:nvPr/>
          </p:nvSpPr>
          <p:spPr bwMode="auto">
            <a:xfrm>
              <a:off x="8003876" y="5792755"/>
              <a:ext cx="1081132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= </a:t>
              </a:r>
              <a:r>
                <a:rPr lang="th-TH" altLang="th-TH" sz="105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ควรปรับปรุง</a:t>
              </a:r>
            </a:p>
          </p:txBody>
        </p:sp>
        <p:sp>
          <p:nvSpPr>
            <p:cNvPr id="141" name="Text Box 56"/>
            <p:cNvSpPr txBox="1">
              <a:spLocks noChangeArrowheads="1"/>
            </p:cNvSpPr>
            <p:nvPr/>
          </p:nvSpPr>
          <p:spPr bwMode="auto">
            <a:xfrm>
              <a:off x="6329175" y="6126965"/>
              <a:ext cx="2635313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เปรียบเทียบกับค่าดัชนีชี้วัดพลังงานช่วงเดียวกัน</a:t>
              </a:r>
            </a:p>
            <a:p>
              <a:pPr algn="ctr" eaLnBrk="1" hangingPunct="1"/>
              <a:r>
                <a:rPr lang="th-TH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ของปีก่อนหน้า ยกเว้น ความยืดหยุ่นการใช้พลังงาน   และความยืดหยุ่นการใช้ไฟฟ้า เปรียบเทียบกับค่า </a:t>
              </a:r>
              <a:r>
                <a:rPr lang="en-US" altLang="th-TH" sz="8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1.0</a:t>
              </a:r>
            </a:p>
          </p:txBody>
        </p:sp>
      </p:grpSp>
      <p:pic>
        <p:nvPicPr>
          <p:cNvPr id="151" name="Picture 3" descr="D:\7. Infographic EPPO\Picture icon\Emoticon\Improve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97" y="5923599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TextBox 167"/>
          <p:cNvSpPr txBox="1"/>
          <p:nvPr/>
        </p:nvSpPr>
        <p:spPr>
          <a:xfrm>
            <a:off x="7164288" y="548680"/>
            <a:ext cx="189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ม.ค.2566</a:t>
            </a:r>
          </a:p>
        </p:txBody>
      </p:sp>
      <p:pic>
        <p:nvPicPr>
          <p:cNvPr id="173" name="Picture 7" descr="D:\7. Infographic EPPO\Picture icon\Emoticon\Hap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8" y="2169715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3" descr="D:\7. Infographic EPPO\Picture icon\Emoticon\Improve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68" y="2350150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7" descr="D:\7. Infographic EPPO\Picture icon\Emoticon\Hap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34" y="2758813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B16910BA-F054-4B3D-B248-49BB64459185}"/>
              </a:ext>
            </a:extLst>
          </p:cNvPr>
          <p:cNvSpPr txBox="1"/>
          <p:nvPr/>
        </p:nvSpPr>
        <p:spPr>
          <a:xfrm>
            <a:off x="6188384" y="5004760"/>
            <a:ext cx="1911591" cy="60016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ต่อหน่วยการใช้ไฟฟ้า*</a:t>
            </a: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85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กิโลกรัม 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9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/kWh</a:t>
            </a:r>
            <a:r>
              <a:rPr lang="en-US" sz="85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2B6A138F-907B-4642-B3A1-1D61877EF89E}"/>
              </a:ext>
            </a:extLst>
          </p:cNvPr>
          <p:cNvSpPr/>
          <p:nvPr/>
        </p:nvSpPr>
        <p:spPr>
          <a:xfrm>
            <a:off x="8162929" y="4999390"/>
            <a:ext cx="899721" cy="617711"/>
          </a:xfrm>
          <a:prstGeom prst="rect">
            <a:avLst/>
          </a:prstGeom>
          <a:solidFill>
            <a:srgbClr val="A0D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ounded Rectangle 133">
            <a:extLst>
              <a:ext uri="{FF2B5EF4-FFF2-40B4-BE49-F238E27FC236}">
                <a16:creationId xmlns:a16="http://schemas.microsoft.com/office/drawing/2014/main" xmlns="" id="{D2CC1AA1-5164-496E-953E-59CE2C2F98ED}"/>
              </a:ext>
            </a:extLst>
          </p:cNvPr>
          <p:cNvSpPr/>
          <p:nvPr/>
        </p:nvSpPr>
        <p:spPr>
          <a:xfrm>
            <a:off x="8250966" y="5138230"/>
            <a:ext cx="739919" cy="270766"/>
          </a:xfrm>
          <a:prstGeom prst="roundRect">
            <a:avLst>
              <a:gd name="adj" fmla="val 290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0.429</a:t>
            </a:r>
          </a:p>
        </p:txBody>
      </p:sp>
      <p:pic>
        <p:nvPicPr>
          <p:cNvPr id="182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9E2BB53E-F3C5-41FA-AD91-51351B36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66" y="5295584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355A49BB-A76A-4FAE-BF25-B3DBFB9E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5" y="5445224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DAFD1E75-DC67-4396-AD46-E682941F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1" y="6166674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EC6153F0-5CEB-4BFE-8008-C5A7EF9B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54" y="3890273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7133E0BD-DE4B-4436-80C4-13EC3CB4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19" y="2031471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4781BEB2-4833-4BE8-97F3-36206C93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84" y="547200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4E33A225-5E5B-456D-B1A0-8E78B8E8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92" y="3845182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1CE4881E-8368-4072-9D2C-B9E7A37A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98" y="4556512"/>
            <a:ext cx="251968" cy="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72D7C8B2-39B8-44FF-AD80-8EA77F7B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45" y="342663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62D238D2-68A2-4746-8467-088F6DFD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7" y="409731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C6E4A4D3-5961-458C-B809-E64AB2C8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84" y="471392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A68688E7-93B4-491F-97C0-C98650CC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2323767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1260CF14-D0DB-45D9-8BE6-0A9D1108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62" y="3057711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" descr="D:\7. Infographic EPPO\Picture icon\Emoticon\Improve-2.png">
            <a:extLst>
              <a:ext uri="{FF2B5EF4-FFF2-40B4-BE49-F238E27FC236}">
                <a16:creationId xmlns:a16="http://schemas.microsoft.com/office/drawing/2014/main" xmlns="" id="{A2A37EE7-936E-45B0-A008-DC92139D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38" y="3070623"/>
            <a:ext cx="229947" cy="229947"/>
          </a:xfrm>
          <a:prstGeom prst="rect">
            <a:avLst/>
          </a:prstGeom>
          <a:noFill/>
          <a:effectLst>
            <a:outerShdw blurRad="50800" dist="38100" dir="2700000" sx="95000" sy="9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7" descr="D:\7. Infographic EPPO\Picture icon\Emoticon\Happy.png">
            <a:extLst>
              <a:ext uri="{FF2B5EF4-FFF2-40B4-BE49-F238E27FC236}">
                <a16:creationId xmlns:a16="http://schemas.microsoft.com/office/drawing/2014/main" xmlns="" id="{6D6B5A53-F045-4735-ABA9-701AB8D4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4554287"/>
            <a:ext cx="252823" cy="2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69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100101916"/>
              </p:ext>
            </p:extLst>
          </p:nvPr>
        </p:nvGraphicFramePr>
        <p:xfrm>
          <a:off x="370165" y="1509344"/>
          <a:ext cx="8602216" cy="50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87415" y="1074222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4043" y="2519878"/>
            <a:ext cx="1256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รวมทั้งสิ้น</a:t>
            </a:r>
            <a:endParaRPr lang="en-US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6223" y="4326716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9165" y="5210801"/>
            <a:ext cx="137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</a:t>
            </a:r>
            <a:r>
              <a:rPr lang="en-US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74891" y="5463898"/>
            <a:ext cx="13045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  <a:endParaRPr lang="en-US" sz="13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2114" y="6470752"/>
            <a:ext cx="2073942" cy="27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น้ำมันดิบและคอนเดนเสท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0477" y="3882380"/>
            <a:ext cx="176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พลังงานทดแทน</a:t>
            </a:r>
            <a:endParaRPr lang="en-US" sz="14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505599"/>
            <a:ext cx="27730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ชธ.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กพร.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da-DK" sz="11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da-DK" sz="11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62272" y="-20055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การผลิตพลังงานขั้นต้น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72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1452" y="6479758"/>
            <a:ext cx="3653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 พลังงานทดแทน ม.ค.66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951669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548928520"/>
              </p:ext>
            </p:extLst>
          </p:nvPr>
        </p:nvGraphicFramePr>
        <p:xfrm>
          <a:off x="362272" y="1461850"/>
          <a:ext cx="8602216" cy="50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20889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การใช้พลังงานขั้นสุดท้าย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7335" y="2410832"/>
            <a:ext cx="1151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รวมทั้งสิ้น</a:t>
            </a:r>
            <a:endParaRPr lang="en-US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09469" y="5522847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6826" y="4777611"/>
            <a:ext cx="81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  <a:endParaRPr lang="en-US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43358" y="5189831"/>
            <a:ext cx="23126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rgbClr val="EEECE1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ถ่านหิน/ลิกไนต์</a:t>
            </a:r>
            <a:endParaRPr lang="en-US" sz="1300" b="1" dirty="0">
              <a:solidFill>
                <a:srgbClr val="EEECE1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2087" y="5586663"/>
            <a:ext cx="146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พลังงานทดแทน</a:t>
            </a:r>
            <a:endParaRPr lang="en-US" sz="12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3053" y="3690859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A47D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  <a:endParaRPr lang="en-US" sz="1400" b="1" dirty="0">
              <a:solidFill>
                <a:srgbClr val="A47D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6505599"/>
            <a:ext cx="1268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พพ.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75" y="1072194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KTOE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73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5428" y="6514605"/>
            <a:ext cx="3653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1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dirty="0">
                <a:latin typeface="Tahoma" panose="020B0604030504040204" pitchFamily="34" charset="0"/>
                <a:cs typeface="Tahoma" panose="020B0604030504040204" pitchFamily="34" charset="0"/>
              </a:rPr>
              <a:t>พลังงานทดแทน *ม.ค.66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968859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44624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อัตราส่วนปริมาณสำรองต่อการผลิต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(R/P ratio)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49534004"/>
              </p:ext>
            </p:extLst>
          </p:nvPr>
        </p:nvGraphicFramePr>
        <p:xfrm>
          <a:off x="251520" y="1487694"/>
          <a:ext cx="8568952" cy="492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59832" y="1109936"/>
            <a:ext cx="3870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R/P ratio </a:t>
            </a:r>
            <a:b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ณ ธันวาคม 2564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3932620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ลิกไนต์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3765" y="5626115"/>
            <a:ext cx="1202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น้ำมันดิบ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571" y="5622506"/>
            <a:ext cx="1396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spc="-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คอนเดนเสท</a:t>
            </a:r>
            <a:endParaRPr lang="en-US" sz="1500" b="1" spc="-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423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จำนวนปี</a:t>
            </a:r>
          </a:p>
        </p:txBody>
      </p:sp>
      <p:sp>
        <p:nvSpPr>
          <p:cNvPr id="4" name="Rectangle 3"/>
          <p:cNvSpPr/>
          <p:nvPr/>
        </p:nvSpPr>
        <p:spPr>
          <a:xfrm>
            <a:off x="936104" y="6021288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ชธ.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R/P Ratio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ของลิกไนต์ คำนวณโดย สนพ.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R = 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ปริมาณสำรองที่พิสูจน์แล้ว</a:t>
            </a:r>
            <a:endParaRPr 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74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622505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5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0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802615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อัตราส่วนการพึ่งพาตนเองในการจัดหาพลังงานขั้นต้น</a:t>
            </a:r>
            <a:endParaRPr lang="th-TH" altLang="th-TH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963423637"/>
              </p:ext>
            </p:extLst>
          </p:nvPr>
        </p:nvGraphicFramePr>
        <p:xfrm>
          <a:off x="321838" y="1398047"/>
          <a:ext cx="8642650" cy="462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43399" y="980728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309320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อัตราส่วนการพึ่งพาตนเองในการจัดหาพลังงานขั้นต้น 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(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การผลิตพลังงานขั้นต้น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การจัดหาพลังงานขั้นต้น 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100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554960"/>
            <a:ext cx="3098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ชธ.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ธพ.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พพ.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ศก.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ปตท.</a:t>
            </a: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75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9CABDE-2E28-4709-9B80-41D464187AD3}"/>
              </a:ext>
            </a:extLst>
          </p:cNvPr>
          <p:cNvSpPr txBox="1"/>
          <p:nvPr/>
        </p:nvSpPr>
        <p:spPr>
          <a:xfrm>
            <a:off x="7974020" y="6090815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911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6513984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อัตราส่วนการพึ่งพาตนเองรายเชื้อเพลิง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215670596"/>
              </p:ext>
            </p:extLst>
          </p:nvPr>
        </p:nvGraphicFramePr>
        <p:xfrm>
          <a:off x="247591" y="1258400"/>
          <a:ext cx="8138594" cy="500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0208" y="980728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5072" y="2244791"/>
            <a:ext cx="130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rgbClr val="FF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en-US" sz="1400" b="1" dirty="0">
              <a:solidFill>
                <a:srgbClr val="FF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7825" y="5017663"/>
            <a:ext cx="137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4072" y="4319135"/>
            <a:ext cx="155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spc="-1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ถ่านหิน/ลิกไนต์</a:t>
            </a:r>
            <a:endParaRPr lang="en-US" sz="1400" b="1" spc="-100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8322624" y="2187592"/>
            <a:ext cx="648072" cy="422176"/>
          </a:xfrm>
          <a:prstGeom prst="wedgeRectCallout">
            <a:avLst>
              <a:gd name="adj1" fmla="val -79684"/>
              <a:gd name="adj2" fmla="val 128117"/>
            </a:avLst>
          </a:prstGeom>
          <a:solidFill>
            <a:srgbClr val="FFCCCC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8322624" y="4050847"/>
            <a:ext cx="648072" cy="422176"/>
          </a:xfrm>
          <a:prstGeom prst="wedgeRectCallout">
            <a:avLst>
              <a:gd name="adj1" fmla="val -80809"/>
              <a:gd name="adj2" fmla="val 127692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3854" y="6429680"/>
            <a:ext cx="1910554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น้ำมันดิบและคอนเดนเสท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331250"/>
            <a:ext cx="4572000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ที่มา: ชธ., ธพ., พพ., กพร., ศก., กฟผ., ปตท.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6191726"/>
            <a:ext cx="4536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อัตราส่วนการพึ่งพาตนเอง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(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การผลิตพลังงาน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การจัดหาพลังงาน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x 100</a:t>
            </a:r>
            <a:endParaRPr lang="th-TH" sz="1100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76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8308474" y="5388512"/>
            <a:ext cx="648072" cy="422176"/>
          </a:xfrm>
          <a:prstGeom prst="wedgeRectCallout">
            <a:avLst>
              <a:gd name="adj1" fmla="val -71079"/>
              <a:gd name="adj2" fmla="val -100103"/>
            </a:avLst>
          </a:prstGeom>
          <a:solidFill>
            <a:srgbClr val="FFCC66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13%</a:t>
            </a:r>
            <a:endParaRPr lang="th-TH" sz="1400" b="1" dirty="0">
              <a:solidFill>
                <a:srgbClr val="EEECE1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753B94-F0B2-403D-9E4D-00FAA5450C7C}"/>
              </a:ext>
            </a:extLst>
          </p:cNvPr>
          <p:cNvSpPr txBox="1"/>
          <p:nvPr/>
        </p:nvSpPr>
        <p:spPr>
          <a:xfrm>
            <a:off x="6333854" y="6292627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479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7241"/>
            <a:ext cx="521784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สัดส่วนการนำเข้าน้ำมันดิบ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228165564"/>
              </p:ext>
            </p:extLst>
          </p:nvPr>
        </p:nvGraphicFramePr>
        <p:xfrm>
          <a:off x="158450" y="1440893"/>
          <a:ext cx="8784976" cy="506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496" y="109396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026550"/>
            <a:ext cx="156324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ตะวันออกกลาง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7904" y="2060848"/>
            <a:ext cx="1449436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ตะวันออกไกล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9779" y="1751330"/>
            <a:ext cx="56618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อื่นๆ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77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8563164" y="3061553"/>
            <a:ext cx="230064" cy="4856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552271" y="2168242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255260" y="2708920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8296125" y="2070062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896005" y="4576046"/>
            <a:ext cx="554332" cy="478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055193" y="3029046"/>
            <a:ext cx="277180" cy="3775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8034581" y="1990727"/>
            <a:ext cx="277180" cy="47879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E4EE6E66-8CD0-4BDC-97DE-5CF6619691F7}"/>
              </a:ext>
            </a:extLst>
          </p:cNvPr>
          <p:cNvSpPr txBox="1"/>
          <p:nvPr/>
        </p:nvSpPr>
        <p:spPr>
          <a:xfrm>
            <a:off x="7653075" y="4462348"/>
            <a:ext cx="554332" cy="478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A19E9C-45A2-40CE-9210-16978A524565}"/>
              </a:ext>
            </a:extLst>
          </p:cNvPr>
          <p:cNvSpPr txBox="1"/>
          <p:nvPr/>
        </p:nvSpPr>
        <p:spPr>
          <a:xfrm>
            <a:off x="7899723" y="6479758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9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-6407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สัดส่วนการนำเข้าก๊าซธรรมชาติและ 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LNG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740819172"/>
              </p:ext>
            </p:extLst>
          </p:nvPr>
        </p:nvGraphicFramePr>
        <p:xfrm>
          <a:off x="179512" y="1402032"/>
          <a:ext cx="8640960" cy="497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496" y="109396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7213" y="3645024"/>
            <a:ext cx="256833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นำเข้าจากประเทศเมียนมา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76062" y="1666559"/>
            <a:ext cx="61266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LNG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6412769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ปตท.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78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21196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445366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1208" y="1981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7544" y="484228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2277" y="203936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2277" y="458946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7719889" y="471587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E0ADD6-9E10-4DF0-A1EF-D38D85ECA39F}"/>
              </a:ext>
            </a:extLst>
          </p:cNvPr>
          <p:cNvSpPr txBox="1"/>
          <p:nvPr/>
        </p:nvSpPr>
        <p:spPr>
          <a:xfrm>
            <a:off x="7758628" y="6427783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297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455223642"/>
              </p:ext>
            </p:extLst>
          </p:nvPr>
        </p:nvGraphicFramePr>
        <p:xfrm>
          <a:off x="179512" y="1387516"/>
          <a:ext cx="8712968" cy="506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4280" y="20889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สัดส่วนการใช้เชื้อเพลิงในการผลิตไฟฟ้า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6512" y="1124744"/>
            <a:ext cx="90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7356" y="1310571"/>
            <a:ext cx="15711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พลังงานหมุนเวียน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11960" y="4242574"/>
            <a:ext cx="1468672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724128" y="2303305"/>
            <a:ext cx="145424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ถ่านหิน/ลิกไนต์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64208" y="2329135"/>
            <a:ext cx="643125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น้ำมัน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92280" y="1781660"/>
            <a:ext cx="579005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นำเข้า</a:t>
            </a:r>
            <a:endParaRPr lang="en-US" sz="11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67744" y="1627632"/>
            <a:ext cx="676788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พลังน้ำ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481" y="6391200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PEA,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กฟน.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79</a:t>
            </a:fld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437721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6184" y="270892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243192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663" y="1970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0896" y="155679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440748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270892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6806" y="243929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1889" y="19124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8720" y="155679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47914" y="4480407"/>
            <a:ext cx="44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9618" y="276208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5322" y="2100594"/>
            <a:ext cx="39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44957" y="156684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1108" y="4448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3434" y="271995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55440" y="2510521"/>
            <a:ext cx="2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2400" y="19278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98151" y="155679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3E22D2-0330-418C-A50E-F77326A410A4}"/>
              </a:ext>
            </a:extLst>
          </p:cNvPr>
          <p:cNvSpPr txBox="1"/>
          <p:nvPr/>
        </p:nvSpPr>
        <p:spPr>
          <a:xfrm>
            <a:off x="7619585" y="6456098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D30A6ED-D93F-4B13-80BF-8BA0821F242E}"/>
              </a:ext>
            </a:extLst>
          </p:cNvPr>
          <p:cNvSpPr txBox="1"/>
          <p:nvPr/>
        </p:nvSpPr>
        <p:spPr>
          <a:xfrm>
            <a:off x="8521239" y="2606961"/>
            <a:ext cx="2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251520" y="5648615"/>
            <a:ext cx="736304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ปริมาณสำรอง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P1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คือ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Proved Reserves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P2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คือ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Probable Reserves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และ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P3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คือ 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Possible Reserves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ปริมาณสำรองและการผลิตปิโตรเลียมของประเทศไทยรวมพื้นที่พัฒนาร่วมไทย-มาเลเซีย</a:t>
            </a:r>
            <a:r>
              <a:rPr kumimoji="0" lang="en-US" alt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th-TH" alt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9575" y="-27384"/>
            <a:ext cx="8229600" cy="89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ปริมาณสำรองปิโตรเลียมในประเทศไทย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3194" y="1340768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31 ธันวาคม 25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4179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กรมเชื้อเพลิงธรรมชาติ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7431" y="6404608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43580"/>
              </p:ext>
            </p:extLst>
          </p:nvPr>
        </p:nvGraphicFramePr>
        <p:xfrm>
          <a:off x="111272" y="1889536"/>
          <a:ext cx="8925224" cy="36004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4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78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4518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6C538B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ปริมาณสำรอง</a:t>
                      </a:r>
                      <a:endParaRPr kumimoji="0" lang="th-TH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การผลิต</a:t>
                      </a:r>
                    </a:p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2564</a:t>
                      </a:r>
                    </a:p>
                  </a:txBody>
                  <a:tcPr anchor="ctr">
                    <a:solidFill>
                      <a:srgbClr val="6C538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ใช้ได้นาน(ปี)</a:t>
                      </a:r>
                    </a:p>
                  </a:txBody>
                  <a:tcPr anchor="ctr">
                    <a:solidFill>
                      <a:srgbClr val="6C5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P1+P2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P1+P2+P3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P1+P2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P1+P2+P3</a:t>
                      </a:r>
                      <a:endParaRPr kumimoji="0" 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rgbClr val="6C5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8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น้ำมันดิบ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(ล้านบาร์เรล)</a:t>
                      </a:r>
                      <a:endParaRPr kumimoji="0" lang="th-TH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197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8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คอนแดนเสท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(ล้านบาร์เรล)</a:t>
                      </a:r>
                      <a:endParaRPr kumimoji="0" lang="th-TH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8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ก๊าซธรรมชาติ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(พันล้าน ล.บ.ฟุต)</a:t>
                      </a:r>
                      <a:endParaRPr kumimoji="0" lang="th-TH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5" marR="91445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3,445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7,952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10,305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169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68879" y="5645137"/>
            <a:ext cx="7571473" cy="563353"/>
          </a:xfrm>
          <a:prstGeom prst="roundRect">
            <a:avLst>
              <a:gd name="adj" fmla="val 17442"/>
            </a:avLst>
          </a:prstGeom>
          <a:noFill/>
          <a:ln w="22225">
            <a:solidFill>
              <a:srgbClr val="4D3B6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587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559927"/>
              </p:ext>
            </p:extLst>
          </p:nvPr>
        </p:nvGraphicFramePr>
        <p:xfrm>
          <a:off x="321323" y="1029825"/>
          <a:ext cx="8362751" cy="41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83458" y="1124744"/>
            <a:ext cx="369332" cy="340958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7809" y="5192722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th-TH" sz="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th-TH" sz="9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2" descr="D:\7. Infographic EPPO\Picture icon\Community-Banner\skyline.pn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1082021" y="3669790"/>
            <a:ext cx="7817464" cy="8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004933"/>
              </p:ext>
            </p:extLst>
          </p:nvPr>
        </p:nvGraphicFramePr>
        <p:xfrm>
          <a:off x="758593" y="5247868"/>
          <a:ext cx="7925481" cy="1218420"/>
        </p:xfrm>
        <a:graphic>
          <a:graphicData uri="http://schemas.openxmlformats.org/drawingml/2006/table">
            <a:tbl>
              <a:tblPr/>
              <a:tblGrid>
                <a:gridCol w="791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7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0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67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02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00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353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3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274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91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5.21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5.50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4.82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4.99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5.26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5.11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5.25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5.17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5.03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4.67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4.69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4.40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3.93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3.55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3.74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3.38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3.38</a:t>
                      </a:r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4.85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510551"/>
                  </a:ext>
                </a:extLst>
              </a:tr>
              <a:tr h="187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063595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8" name="Rectangle 3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95288" y="87301"/>
            <a:ext cx="6120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ปริมาณการผลิตไบโอดีเซล </a:t>
            </a: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B100</a:t>
            </a:r>
            <a:endParaRPr lang="th-TH" sz="28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3568" y="6631468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กรมธุรกิจพลังงาน</a:t>
            </a:r>
            <a:endParaRPr lang="en-US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159" y="1751686"/>
            <a:ext cx="710981" cy="652496"/>
            <a:chOff x="8412510" y="798503"/>
            <a:chExt cx="710981" cy="652496"/>
          </a:xfrm>
        </p:grpSpPr>
        <p:sp>
          <p:nvSpPr>
            <p:cNvPr id="36" name="Striped Right Arrow 35"/>
            <p:cNvSpPr/>
            <p:nvPr/>
          </p:nvSpPr>
          <p:spPr>
            <a:xfrm rot="5400000">
              <a:off x="8556981" y="1254032"/>
              <a:ext cx="252325" cy="141610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412510" y="798503"/>
              <a:ext cx="710981" cy="473621"/>
              <a:chOff x="1064038" y="3738245"/>
              <a:chExt cx="710981" cy="473621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64038" y="3980672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29509" y="3950256"/>
                <a:ext cx="544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4.40</a:t>
                </a:r>
              </a:p>
            </p:txBody>
          </p:sp>
          <p:pic>
            <p:nvPicPr>
              <p:cNvPr id="43" name="Picture 64" descr="Y:\Infographic\Picture icon\Green icon\1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796" y="3738245"/>
                <a:ext cx="340223" cy="32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8263468" y="1633260"/>
            <a:ext cx="716914" cy="693631"/>
            <a:chOff x="8412510" y="757368"/>
            <a:chExt cx="716914" cy="693631"/>
          </a:xfrm>
        </p:grpSpPr>
        <p:sp>
          <p:nvSpPr>
            <p:cNvPr id="29" name="Striped Right Arrow 28"/>
            <p:cNvSpPr/>
            <p:nvPr/>
          </p:nvSpPr>
          <p:spPr>
            <a:xfrm rot="5400000">
              <a:off x="8556981" y="1254032"/>
              <a:ext cx="252325" cy="141610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12510" y="757368"/>
              <a:ext cx="716914" cy="499586"/>
              <a:chOff x="1064038" y="3697110"/>
              <a:chExt cx="716914" cy="49958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64038" y="3980672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113835" y="3933242"/>
                <a:ext cx="5440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4.56</a:t>
                </a:r>
              </a:p>
            </p:txBody>
          </p:sp>
          <p:pic>
            <p:nvPicPr>
              <p:cNvPr id="48" name="Picture 64" descr="Y:\Infographic\Picture icon\Green icon\1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729" y="3697110"/>
                <a:ext cx="340223" cy="32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20604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518976"/>
              </p:ext>
            </p:extLst>
          </p:nvPr>
        </p:nvGraphicFramePr>
        <p:xfrm>
          <a:off x="404545" y="1115314"/>
          <a:ext cx="8590798" cy="41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85138"/>
              </p:ext>
            </p:extLst>
          </p:nvPr>
        </p:nvGraphicFramePr>
        <p:xfrm>
          <a:off x="570910" y="5295499"/>
          <a:ext cx="8085153" cy="1302549"/>
        </p:xfrm>
        <a:graphic>
          <a:graphicData uri="http://schemas.openxmlformats.org/drawingml/2006/table">
            <a:tbl>
              <a:tblPr/>
              <a:tblGrid>
                <a:gridCol w="827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6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0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35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67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1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201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10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  <a:endParaRPr lang="en-US" sz="1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พ.ย.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2.97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2.75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4.45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4.17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3.76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3.89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4.00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3.71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3.48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2.74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3.24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23760"/>
                  </a:ext>
                </a:extLst>
              </a:tr>
              <a:tr h="254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5.61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624031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105464" y="3844783"/>
            <a:ext cx="7661322" cy="742836"/>
            <a:chOff x="1175519" y="3775697"/>
            <a:chExt cx="7542601" cy="892578"/>
          </a:xfrm>
        </p:grpSpPr>
        <p:pic>
          <p:nvPicPr>
            <p:cNvPr id="32" name="Picture 2" descr="D:\7. Infographic EPPO\Picture icon\Community-Banner\WhereYouLiveMattersPict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775697"/>
              <a:ext cx="4434152" cy="89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7. Infographic EPPO\Picture icon\Community-Banner\WhereYouLiveMattersPict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/>
            <a:stretch/>
          </p:blipFill>
          <p:spPr bwMode="auto">
            <a:xfrm flipH="1">
              <a:off x="1175519" y="3775902"/>
              <a:ext cx="4229513" cy="89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179198" y="2118021"/>
            <a:ext cx="953729" cy="499993"/>
            <a:chOff x="8198208" y="1093364"/>
            <a:chExt cx="953729" cy="499993"/>
          </a:xfrm>
        </p:grpSpPr>
        <p:sp>
          <p:nvSpPr>
            <p:cNvPr id="60" name="Striped Right Arrow 59"/>
            <p:cNvSpPr/>
            <p:nvPr/>
          </p:nvSpPr>
          <p:spPr>
            <a:xfrm rot="5400000" flipH="1">
              <a:off x="8508786" y="1088692"/>
              <a:ext cx="233934" cy="243278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198208" y="1114070"/>
              <a:ext cx="953729" cy="479287"/>
              <a:chOff x="8028384" y="496004"/>
              <a:chExt cx="953729" cy="479287"/>
            </a:xfrm>
          </p:grpSpPr>
          <p:pic>
            <p:nvPicPr>
              <p:cNvPr id="62" name="Picture 6" descr="D:\7. Infographic EPPO\Picture icon\Green Icon\Green (15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8624" y="496004"/>
                <a:ext cx="383489" cy="408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ounded Rectangle 62"/>
              <p:cNvSpPr/>
              <p:nvPr/>
            </p:nvSpPr>
            <p:spPr>
              <a:xfrm>
                <a:off x="8028384" y="700217"/>
                <a:ext cx="722645" cy="232597"/>
              </a:xfrm>
              <a:prstGeom prst="roundRect">
                <a:avLst>
                  <a:gd name="adj" fmla="val 50000"/>
                </a:avLst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062715" y="683944"/>
                <a:ext cx="6539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5.61</a:t>
                </a:r>
              </a:p>
            </p:txBody>
          </p:sp>
          <p:pic>
            <p:nvPicPr>
              <p:cNvPr id="66" name="Picture 7" descr="D:\7. Infographic EPPO\Picture icon\Color Icon\Bio (4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7576" y="630410"/>
                <a:ext cx="349573" cy="34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-14827" y="-65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6" name="Rectangle 35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95288" y="128245"/>
            <a:ext cx="820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ปริมาณการผลิตเอทานอล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6244" y="1106312"/>
            <a:ext cx="369332" cy="34280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72362" y="5077036"/>
            <a:ext cx="885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th-TH" sz="1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</a:t>
            </a:r>
            <a:endParaRPr lang="th-TH" sz="10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42503" y="6467672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17874" y="2343596"/>
            <a:ext cx="953729" cy="499993"/>
            <a:chOff x="8198208" y="1093364"/>
            <a:chExt cx="953729" cy="499993"/>
          </a:xfrm>
        </p:grpSpPr>
        <p:sp>
          <p:nvSpPr>
            <p:cNvPr id="47" name="Striped Right Arrow 46"/>
            <p:cNvSpPr/>
            <p:nvPr/>
          </p:nvSpPr>
          <p:spPr>
            <a:xfrm rot="5400000" flipH="1">
              <a:off x="8508786" y="1088692"/>
              <a:ext cx="233934" cy="243278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198208" y="1114070"/>
              <a:ext cx="953729" cy="479287"/>
              <a:chOff x="8028384" y="496004"/>
              <a:chExt cx="953729" cy="479287"/>
            </a:xfrm>
          </p:grpSpPr>
          <p:pic>
            <p:nvPicPr>
              <p:cNvPr id="49" name="Picture 6" descr="D:\7. Infographic EPPO\Picture icon\Green Icon\Green (15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8624" y="496004"/>
                <a:ext cx="383489" cy="408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Rounded Rectangle 52"/>
              <p:cNvSpPr/>
              <p:nvPr/>
            </p:nvSpPr>
            <p:spPr>
              <a:xfrm>
                <a:off x="8028384" y="700217"/>
                <a:ext cx="722645" cy="232597"/>
              </a:xfrm>
              <a:prstGeom prst="roundRect">
                <a:avLst>
                  <a:gd name="adj" fmla="val 50000"/>
                </a:avLst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062716" y="672045"/>
                <a:ext cx="6539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11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5.14</a:t>
                </a:r>
              </a:p>
            </p:txBody>
          </p:sp>
          <p:pic>
            <p:nvPicPr>
              <p:cNvPr id="55" name="Picture 7" descr="D:\7. Infographic EPPO\Picture icon\Color Icon\Bio (4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7576" y="630410"/>
                <a:ext cx="349573" cy="34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7DADC37-0FF5-4D9B-BBDB-E0298C6B1C5E}"/>
              </a:ext>
            </a:extLst>
          </p:cNvPr>
          <p:cNvSpPr/>
          <p:nvPr/>
        </p:nvSpPr>
        <p:spPr>
          <a:xfrm>
            <a:off x="611560" y="6631468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กรมธุรกิจพลังงาน</a:t>
            </a:r>
            <a:endParaRPr lang="en-US" sz="105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103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911238"/>
              </p:ext>
            </p:extLst>
          </p:nvPr>
        </p:nvGraphicFramePr>
        <p:xfrm>
          <a:off x="446880" y="1415017"/>
          <a:ext cx="851760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-7144"/>
            <a:ext cx="9144000" cy="845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59" y="135279"/>
            <a:ext cx="8707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สัดส่วนมูลค่าการนำเข้าพลังงานต่อมูลค่าการนำเข้าทั้งหมด</a:t>
            </a:r>
            <a:endParaRPr lang="th-TH" sz="2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405" y="986062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6470752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ธปท.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084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51103"/>
              </p:ext>
            </p:extLst>
          </p:nvPr>
        </p:nvGraphicFramePr>
        <p:xfrm>
          <a:off x="446881" y="1463298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6" name="Rectangle 5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3399" y="1052736"/>
            <a:ext cx="90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815" y="148927"/>
            <a:ext cx="9067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สัดส่วนมูลค่าการส่งออกพลังงานต่อมูลค่าการส่งออกทั้งหมด</a:t>
            </a:r>
            <a:endParaRPr lang="th-TH" sz="2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6470752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ธปท.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สนพ.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575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xmlns="" id="{A8A58395-5AAE-423F-84B7-A80286A5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65888"/>
            <a:ext cx="19065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Source: NESDB, EPPO, DEDE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6063798-3B9C-4F4A-A470-829AA2A848EA}"/>
              </a:ext>
            </a:extLst>
          </p:cNvPr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53CB2CE-AE20-41F8-A8BF-B2BFADCC769F}"/>
                </a:ext>
              </a:extLst>
            </p:cNvPr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34CC240-165B-424E-93FF-9C1CFD62B39A}"/>
                </a:ext>
              </a:extLst>
            </p:cNvPr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88E97F2-1AEB-414C-960A-416D05957ABC}"/>
                </a:ext>
              </a:extLst>
            </p:cNvPr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Rectangle 5">
            <a:extLst>
              <a:ext uri="{FF2B5EF4-FFF2-40B4-BE49-F238E27FC236}">
                <a16:creationId xmlns:a16="http://schemas.microsoft.com/office/drawing/2014/main" xmlns="" id="{CF0F8D7A-70AD-4ACA-964B-00B58A86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8588"/>
            <a:ext cx="82089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ความยืดหยุ่นการใช้พลังงาน</a:t>
            </a:r>
            <a:endParaRPr kumimoji="0" lang="en-US" altLang="th-TH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xmlns="" id="{57F3ADFF-9BD9-4F91-B990-6E22EA67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1075"/>
            <a:ext cx="777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ความยืดหยุ่นการใช้พลังงาน (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Energy Elasticity)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พ.ศ. 255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-256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xmlns="" id="{CDF2EEE8-168F-4FD6-AFD2-1A73DE8C0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19838"/>
            <a:ext cx="34671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Remark: Final Energy Demand </a:t>
            </a:r>
            <a:r>
              <a:rPr kumimoji="0" lang="en-US" altLang="en-US" sz="9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Included</a:t>
            </a: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Renewable Energy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02C2FE-3496-45A4-8001-8DA241CE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54" y="1516761"/>
            <a:ext cx="6996430" cy="43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62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39552" y="6498996"/>
            <a:ext cx="2428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Source: NESDB, MEA, PEA, EGAT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0" name="Rectangle 9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288" y="128245"/>
            <a:ext cx="820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ความยืดหยุ่นการใช้ไฟฟ้า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386" y="105341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ความยืดหยุ่นการใช้ไฟฟ้า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Electricity Elasticity)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-256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07653-756C-4964-8F69-7810C956AD0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9876" y="6353298"/>
            <a:ext cx="2763887" cy="1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Remark: Final Energy Demand </a:t>
            </a:r>
            <a:r>
              <a:rPr kumimoji="0" lang="en-US" sz="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Included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Renewable Energy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C1D9C0-485D-4EE8-B013-4BCA7C0AA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1671986"/>
            <a:ext cx="7161943" cy="41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3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9" name="Rectangle 18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06896" y="16866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ความเข้มข้นของการใช้พลังงาน (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Intensity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9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02803" y="3311115"/>
            <a:ext cx="367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329407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ความเข้มข้นของการใช้พลังงาน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Intensity : EI)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Energy Consumption :FEC) / GDP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9965" y="6569675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782" y="65654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: chain volume measures (reference year = 2002)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86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15853"/>
              </p:ext>
            </p:extLst>
          </p:nvPr>
        </p:nvGraphicFramePr>
        <p:xfrm>
          <a:off x="582328" y="1196752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049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2272" y="14535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การใช้ไฟฟ้าต่อ</a:t>
            </a:r>
            <a:r>
              <a:rPr lang="en-US" altLang="th-TH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GDP</a:t>
            </a:r>
            <a:endParaRPr lang="th-TH" altLang="th-TH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66799" y="3275111"/>
            <a:ext cx="36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GWh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พันล้านบาท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032" y="655176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: chain volume measures (reference year = 2002)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285" y="6315759"/>
            <a:ext cx="58348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87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893147"/>
              </p:ext>
            </p:extLst>
          </p:nvPr>
        </p:nvGraphicFramePr>
        <p:xfrm>
          <a:off x="582328" y="1196752"/>
          <a:ext cx="82502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4029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8"/>
          <p:cNvSpPr txBox="1">
            <a:spLocks noChangeArrowheads="1"/>
          </p:cNvSpPr>
          <p:nvPr/>
        </p:nvSpPr>
        <p:spPr bwMode="auto">
          <a:xfrm>
            <a:off x="6804248" y="5302361"/>
            <a:ext cx="1943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TOE/</a:t>
            </a:r>
            <a:r>
              <a:rPr lang="th-TH" sz="1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  <a:endParaRPr lang="th-TH" sz="105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288" y="957263"/>
            <a:ext cx="8497887" cy="4343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642412"/>
              </p:ext>
            </p:extLst>
          </p:nvPr>
        </p:nvGraphicFramePr>
        <p:xfrm>
          <a:off x="395288" y="868363"/>
          <a:ext cx="8424933" cy="44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40591" y="1052736"/>
            <a:ext cx="400110" cy="36670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TOE/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50674"/>
              </p:ext>
            </p:extLst>
          </p:nvPr>
        </p:nvGraphicFramePr>
        <p:xfrm>
          <a:off x="546789" y="5621892"/>
          <a:ext cx="8222055" cy="692068"/>
        </p:xfrm>
        <a:graphic>
          <a:graphicData uri="http://schemas.openxmlformats.org/drawingml/2006/table">
            <a:tbl>
              <a:tblPr/>
              <a:tblGrid>
                <a:gridCol w="63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27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72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09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98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18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1807662550"/>
                    </a:ext>
                  </a:extLst>
                </a:gridCol>
                <a:gridCol w="418800">
                  <a:extLst>
                    <a:ext uri="{9D8B030D-6E8A-4147-A177-3AD203B41FA5}">
                      <a16:colId xmlns:a16="http://schemas.microsoft.com/office/drawing/2014/main" xmlns="" val="3443781454"/>
                    </a:ext>
                  </a:extLst>
                </a:gridCol>
              </a:tblGrid>
              <a:tr h="3460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2551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2552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endParaRPr lang="th-TH" sz="1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FEC/POP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8000" marR="18000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1.30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1.32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1.17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1.28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0701" y="6329781"/>
            <a:ext cx="58348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Energy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7944" y="6568308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3" name="Rectangle 12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4"/>
          <p:cNvSpPr>
            <a:spLocks noChangeArrowheads="1"/>
          </p:cNvSpPr>
          <p:nvPr/>
        </p:nvSpPr>
        <p:spPr bwMode="auto">
          <a:xfrm>
            <a:off x="396552" y="1588"/>
            <a:ext cx="849662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การใช้พลังงานขั้นสุดท้ายต่อหัวประชากร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68344" y="3429000"/>
            <a:ext cx="931168" cy="1290822"/>
            <a:chOff x="7467246" y="3129235"/>
            <a:chExt cx="1132266" cy="1590587"/>
          </a:xfrm>
        </p:grpSpPr>
        <p:pic>
          <p:nvPicPr>
            <p:cNvPr id="45" name="Picture 2" descr="D:\7. Infographic EPPO\Picture icon\Color Icon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246" y="3129235"/>
              <a:ext cx="1132266" cy="113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7474568" y="3703253"/>
              <a:ext cx="1102696" cy="1016569"/>
              <a:chOff x="331586" y="2220736"/>
              <a:chExt cx="1102696" cy="1016569"/>
            </a:xfrm>
          </p:grpSpPr>
          <p:pic>
            <p:nvPicPr>
              <p:cNvPr id="48" name="Picture 6" descr="D:\7. Infographic EPPO\Picture icon\Color Icon\Grid-Scale-Icon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C"/>
                  </a:clrFrom>
                  <a:clrTo>
                    <a:srgbClr val="FF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15" t="8504" r="10720" b="4973"/>
              <a:stretch/>
            </p:blipFill>
            <p:spPr bwMode="auto">
              <a:xfrm>
                <a:off x="844999" y="2220736"/>
                <a:ext cx="589283" cy="87772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D:\7. Infographic EPPO\Picture icon\Color Icon\Building (7)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586" y="2400993"/>
                <a:ext cx="766449" cy="836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7" name="Picture 5" descr="D:\7. Infographic EPPO\Picture icon\Color Icon\c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08" y="4083001"/>
            <a:ext cx="623201" cy="71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3568" y="1901973"/>
            <a:ext cx="790225" cy="547617"/>
            <a:chOff x="717684" y="2089295"/>
            <a:chExt cx="790225" cy="547617"/>
          </a:xfrm>
        </p:grpSpPr>
        <p:sp>
          <p:nvSpPr>
            <p:cNvPr id="51" name="Striped Right Arrow 50"/>
            <p:cNvSpPr/>
            <p:nvPr/>
          </p:nvSpPr>
          <p:spPr>
            <a:xfrm rot="5400000">
              <a:off x="941511" y="2473719"/>
              <a:ext cx="178558" cy="147828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7684" y="2089295"/>
              <a:ext cx="790225" cy="428418"/>
              <a:chOff x="717684" y="2089295"/>
              <a:chExt cx="790225" cy="428418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17684" y="2279956"/>
                <a:ext cx="596225" cy="216024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8514" y="2256103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1.00</a:t>
                </a: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170117" y="2089295"/>
                <a:ext cx="337792" cy="379748"/>
                <a:chOff x="3802160" y="2989063"/>
                <a:chExt cx="1102696" cy="1093899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802160" y="2989063"/>
                  <a:ext cx="1102696" cy="1016569"/>
                  <a:chOff x="331586" y="2220736"/>
                  <a:chExt cx="1102696" cy="1016569"/>
                </a:xfrm>
              </p:grpSpPr>
              <p:pic>
                <p:nvPicPr>
                  <p:cNvPr id="57" name="Picture 6" descr="D:\7. Infographic EPPO\Picture icon\Color Icon\Grid-Scale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15" t="8504" r="10720" b="4973"/>
                  <a:stretch/>
                </p:blipFill>
                <p:spPr bwMode="auto">
                  <a:xfrm>
                    <a:off x="844999" y="2220736"/>
                    <a:ext cx="589283" cy="87772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8" name="Picture 3" descr="D:\7. Infographic EPPO\Picture icon\Color Icon\Building (7)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586" y="2400993"/>
                    <a:ext cx="766449" cy="8363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6" name="Picture 5" descr="D:\7. Infographic EPPO\Picture icon\Color Icon\car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200" y="3368811"/>
                  <a:ext cx="623201" cy="714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8" name="Group 67"/>
          <p:cNvGrpSpPr/>
          <p:nvPr/>
        </p:nvGrpSpPr>
        <p:grpSpPr>
          <a:xfrm>
            <a:off x="8305324" y="1264254"/>
            <a:ext cx="790225" cy="547617"/>
            <a:chOff x="717684" y="2089295"/>
            <a:chExt cx="790225" cy="547617"/>
          </a:xfrm>
        </p:grpSpPr>
        <p:sp>
          <p:nvSpPr>
            <p:cNvPr id="69" name="Striped Right Arrow 68"/>
            <p:cNvSpPr/>
            <p:nvPr/>
          </p:nvSpPr>
          <p:spPr>
            <a:xfrm rot="5400000">
              <a:off x="941511" y="2473719"/>
              <a:ext cx="178558" cy="147828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17684" y="2089295"/>
              <a:ext cx="790225" cy="428418"/>
              <a:chOff x="717684" y="2089295"/>
              <a:chExt cx="790225" cy="428418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717684" y="2279956"/>
                <a:ext cx="596225" cy="216024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48514" y="2256103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1.28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170117" y="2089295"/>
                <a:ext cx="337792" cy="379748"/>
                <a:chOff x="3802160" y="2989063"/>
                <a:chExt cx="1102696" cy="109389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3802160" y="2989063"/>
                  <a:ext cx="1102696" cy="1016569"/>
                  <a:chOff x="331586" y="2220736"/>
                  <a:chExt cx="1102696" cy="1016569"/>
                </a:xfrm>
              </p:grpSpPr>
              <p:pic>
                <p:nvPicPr>
                  <p:cNvPr id="76" name="Picture 6" descr="D:\7. Infographic EPPO\Picture icon\Color Icon\Grid-Scale-Ico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15" t="8504" r="10720" b="4973"/>
                  <a:stretch/>
                </p:blipFill>
                <p:spPr bwMode="auto">
                  <a:xfrm>
                    <a:off x="844999" y="2220736"/>
                    <a:ext cx="589283" cy="87772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7" name="Picture 3" descr="D:\7. Infographic EPPO\Picture icon\Color Icon\Building (7)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586" y="2400993"/>
                    <a:ext cx="766449" cy="8363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5" name="Picture 5" descr="D:\7. Infographic EPPO\Picture icon\Color Icon\car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8200" y="3368811"/>
                  <a:ext cx="623201" cy="714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88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797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343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642485"/>
              </p:ext>
            </p:extLst>
          </p:nvPr>
        </p:nvGraphicFramePr>
        <p:xfrm>
          <a:off x="504125" y="1012485"/>
          <a:ext cx="8389028" cy="42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40701" y="6309320"/>
            <a:ext cx="58348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ELC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Consumption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 =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8475" y="-3429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12" name="Rectangle 11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308304" y="2996952"/>
            <a:ext cx="1147192" cy="1612714"/>
            <a:chOff x="7308304" y="3136897"/>
            <a:chExt cx="1147192" cy="1612714"/>
          </a:xfrm>
        </p:grpSpPr>
        <p:pic>
          <p:nvPicPr>
            <p:cNvPr id="18" name="Picture 2" descr="D:\7. Infographic EPPO\Picture icon\Color Icon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136897"/>
              <a:ext cx="1147192" cy="114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7. Infographic EPPO\Picture icon\Color Icon\electricity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8323">
              <a:off x="7336130" y="3818567"/>
              <a:ext cx="947523" cy="9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94788" y="2060848"/>
            <a:ext cx="853635" cy="487910"/>
            <a:chOff x="817950" y="2375581"/>
            <a:chExt cx="853635" cy="487910"/>
          </a:xfrm>
        </p:grpSpPr>
        <p:sp>
          <p:nvSpPr>
            <p:cNvPr id="20" name="Striped Right Arrow 19"/>
            <p:cNvSpPr/>
            <p:nvPr/>
          </p:nvSpPr>
          <p:spPr>
            <a:xfrm rot="5400000">
              <a:off x="1081284" y="2700298"/>
              <a:ext cx="178558" cy="147828"/>
            </a:xfrm>
            <a:prstGeom prst="stripedRightArrow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17950" y="2375581"/>
              <a:ext cx="853635" cy="358663"/>
              <a:chOff x="817950" y="2375581"/>
              <a:chExt cx="853635" cy="35866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857457" y="2506535"/>
                <a:ext cx="690207" cy="216024"/>
              </a:xfrm>
              <a:prstGeom prst="roundRect">
                <a:avLst>
                  <a:gd name="adj" fmla="val 50000"/>
                </a:avLst>
              </a:prstGeom>
              <a:solidFill>
                <a:srgbClr val="6633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17950" y="2472634"/>
                <a:ext cx="6593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,943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026" name="Picture 2" descr="D:\7. Infographic EPPO\Picture icon\Color Icon\energy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413" y="2375581"/>
                <a:ext cx="285172" cy="285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8269927" y="987878"/>
            <a:ext cx="853635" cy="487910"/>
            <a:chOff x="8244408" y="940619"/>
            <a:chExt cx="853635" cy="487910"/>
          </a:xfrm>
        </p:grpSpPr>
        <p:sp>
          <p:nvSpPr>
            <p:cNvPr id="41" name="Striped Right Arrow 40"/>
            <p:cNvSpPr/>
            <p:nvPr/>
          </p:nvSpPr>
          <p:spPr>
            <a:xfrm rot="5400000">
              <a:off x="8617170" y="1265336"/>
              <a:ext cx="178558" cy="147828"/>
            </a:xfrm>
            <a:prstGeom prst="stripedRightArrow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244408" y="940619"/>
              <a:ext cx="853635" cy="358663"/>
              <a:chOff x="817950" y="2375581"/>
              <a:chExt cx="853635" cy="358663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857457" y="2506535"/>
                <a:ext cx="690207" cy="216024"/>
              </a:xfrm>
              <a:prstGeom prst="roundRect">
                <a:avLst>
                  <a:gd name="adj" fmla="val 50000"/>
                </a:avLst>
              </a:prstGeom>
              <a:solidFill>
                <a:srgbClr val="6633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7950" y="2472634"/>
                <a:ext cx="6593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2,985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2" descr="D:\7. Infographic EPPO\Picture icon\Color Icon\energy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413" y="2375581"/>
                <a:ext cx="285172" cy="285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Rectangle 104"/>
          <p:cNvSpPr>
            <a:spLocks noChangeArrowheads="1"/>
          </p:cNvSpPr>
          <p:nvPr/>
        </p:nvSpPr>
        <p:spPr bwMode="auto">
          <a:xfrm>
            <a:off x="396552" y="-12060"/>
            <a:ext cx="849662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การใช้ไฟฟ้าต่อหัวประชากร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591" y="1052736"/>
            <a:ext cx="400110" cy="366708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kWh/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108"/>
          <p:cNvSpPr txBox="1">
            <a:spLocks noChangeArrowheads="1"/>
          </p:cNvSpPr>
          <p:nvPr/>
        </p:nvSpPr>
        <p:spPr bwMode="auto">
          <a:xfrm>
            <a:off x="6773679" y="5304754"/>
            <a:ext cx="19431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kWh/</a:t>
            </a:r>
            <a:r>
              <a:rPr lang="th-TH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  <a:endParaRPr lang="th-TH" sz="11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2" name="Group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03314"/>
              </p:ext>
            </p:extLst>
          </p:nvPr>
        </p:nvGraphicFramePr>
        <p:xfrm>
          <a:off x="421556" y="5577902"/>
          <a:ext cx="8221444" cy="675656"/>
        </p:xfrm>
        <a:graphic>
          <a:graphicData uri="http://schemas.openxmlformats.org/drawingml/2006/table">
            <a:tbl>
              <a:tblPr/>
              <a:tblGrid>
                <a:gridCol w="679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43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98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98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333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3862778119"/>
                    </a:ext>
                  </a:extLst>
                </a:gridCol>
                <a:gridCol w="432739">
                  <a:extLst>
                    <a:ext uri="{9D8B030D-6E8A-4147-A177-3AD203B41FA5}">
                      <a16:colId xmlns:a16="http://schemas.microsoft.com/office/drawing/2014/main" xmlns="" val="2096252963"/>
                    </a:ext>
                  </a:extLst>
                </a:gridCol>
              </a:tblGrid>
              <a:tr h="3378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พ.ศ.</a:t>
                      </a:r>
                      <a:endParaRPr lang="en-US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2549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2551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2552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2556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2559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2560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2561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95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2565</a:t>
                      </a:r>
                    </a:p>
                  </a:txBody>
                  <a:tcPr marL="4466" marR="4466" marT="446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ELC/POP</a:t>
                      </a:r>
                      <a:endParaRPr kumimoji="0" lang="th-TH" sz="9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800" marR="10800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943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035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337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537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770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2,796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2,821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856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th-TH" sz="9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878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985</a:t>
                      </a: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635896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PEA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89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0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Line 16"/>
          <p:cNvCxnSpPr/>
          <p:nvPr/>
        </p:nvCxnSpPr>
        <p:spPr bwMode="auto">
          <a:xfrm>
            <a:off x="1332" y="6729493"/>
            <a:ext cx="9116656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D:\1. EPPO\11. General\LOGO_EPPO\สำนักนโยบายและแผนพลังงาน_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179209"/>
            <a:ext cx="302514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95536" y="136547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th-TH" sz="5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7296" y="44624"/>
            <a:ext cx="6146156" cy="128250"/>
            <a:chOff x="-27296" y="44624"/>
            <a:chExt cx="6146156" cy="1282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-27296" y="44624"/>
              <a:ext cx="6140666" cy="0"/>
            </a:xfrm>
            <a:prstGeom prst="line">
              <a:avLst/>
            </a:prstGeom>
            <a:ln w="1111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21806" y="172874"/>
              <a:ext cx="6140666" cy="0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 descr="D:\1. EPPO\3. Energy Graph\Energy Graph_ปรับรูปแบบใหม่\Chapt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384" r="6468" b="27490"/>
          <a:stretch/>
        </p:blipFill>
        <p:spPr bwMode="auto">
          <a:xfrm>
            <a:off x="-27296" y="3203074"/>
            <a:ext cx="91712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3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406672"/>
              </p:ext>
            </p:extLst>
          </p:nvPr>
        </p:nvGraphicFramePr>
        <p:xfrm>
          <a:off x="635030" y="1337166"/>
          <a:ext cx="7977830" cy="389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7069577" y="3429000"/>
            <a:ext cx="1439393" cy="1370313"/>
            <a:chOff x="6766513" y="3186677"/>
            <a:chExt cx="1486534" cy="1376608"/>
          </a:xfrm>
        </p:grpSpPr>
        <p:pic>
          <p:nvPicPr>
            <p:cNvPr id="23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458640" y="3186677"/>
              <a:ext cx="794407" cy="1085865"/>
            </a:xfrm>
            <a:prstGeom prst="rect">
              <a:avLst/>
            </a:prstGeom>
            <a:noFill/>
          </p:spPr>
        </p:pic>
        <p:pic>
          <p:nvPicPr>
            <p:cNvPr id="24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13" y="3409678"/>
              <a:ext cx="1033242" cy="103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79645" y="3729608"/>
              <a:ext cx="792755" cy="83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8103753" y="2732826"/>
            <a:ext cx="670996" cy="554975"/>
            <a:chOff x="8148049" y="2397464"/>
            <a:chExt cx="670996" cy="554975"/>
          </a:xfrm>
        </p:grpSpPr>
        <p:sp>
          <p:nvSpPr>
            <p:cNvPr id="56" name="Striped Right Arrow 55"/>
            <p:cNvSpPr/>
            <p:nvPr/>
          </p:nvSpPr>
          <p:spPr>
            <a:xfrm rot="5400000">
              <a:off x="8389935" y="2789246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148049" y="2397464"/>
              <a:ext cx="670996" cy="432048"/>
              <a:chOff x="1226949" y="2711675"/>
              <a:chExt cx="670996" cy="43204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251655" y="2711675"/>
                <a:ext cx="646290" cy="409196"/>
                <a:chOff x="1283405" y="2659764"/>
                <a:chExt cx="646290" cy="409196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61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659764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1226949" y="2882113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1.87</a:t>
                </a:r>
                <a:endPara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45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50663"/>
              </p:ext>
            </p:extLst>
          </p:nvPr>
        </p:nvGraphicFramePr>
        <p:xfrm>
          <a:off x="530479" y="5414880"/>
          <a:ext cx="8236073" cy="1095471"/>
        </p:xfrm>
        <a:graphic>
          <a:graphicData uri="http://schemas.openxmlformats.org/drawingml/2006/table">
            <a:tbl>
              <a:tblPr/>
              <a:tblGrid>
                <a:gridCol w="823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9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80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99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20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73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1.97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892736" y="1916832"/>
            <a:ext cx="654928" cy="465751"/>
            <a:chOff x="2561620" y="1585165"/>
            <a:chExt cx="654928" cy="465751"/>
          </a:xfrm>
        </p:grpSpPr>
        <p:sp>
          <p:nvSpPr>
            <p:cNvPr id="71" name="Striped Right Arrow 70"/>
            <p:cNvSpPr/>
            <p:nvPr/>
          </p:nvSpPr>
          <p:spPr>
            <a:xfrm rot="5400000">
              <a:off x="2794085" y="1887723"/>
              <a:ext cx="178558" cy="147828"/>
            </a:xfrm>
            <a:prstGeom prst="stripedRightArrow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561620" y="1585165"/>
              <a:ext cx="654928" cy="342030"/>
              <a:chOff x="1243017" y="2796052"/>
              <a:chExt cx="654928" cy="34203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251655" y="2796052"/>
                <a:ext cx="646290" cy="324819"/>
                <a:chOff x="1283405" y="2744141"/>
                <a:chExt cx="646290" cy="324819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1283405" y="2852936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76" name="Picture 4" descr="D:\7. Infographic EPPO\Picture icon\Color Icon\fire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841" y="2744141"/>
                  <a:ext cx="219854" cy="3029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1243017" y="2876472"/>
                <a:ext cx="576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2.13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1" name="Rectangle 30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79138" y="143184"/>
            <a:ext cx="8640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ต่อการใช้พลังงาน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1161127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KTOE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588573" y="5242848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พันตัน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/KTOE</a:t>
            </a:r>
            <a:endParaRPr lang="th-TH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256" y="6559460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 Box 282"/>
          <p:cNvSpPr txBox="1">
            <a:spLocks noChangeArrowheads="1"/>
          </p:cNvSpPr>
          <p:nvPr/>
        </p:nvSpPr>
        <p:spPr bwMode="auto">
          <a:xfrm>
            <a:off x="523583" y="5138696"/>
            <a:ext cx="50405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 หมายถึงการใช้พลังงานขั้นต้นโดยรวมถึงการใช้พลังงานทดแทน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51447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90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910BF2-5825-4FC9-83AA-E5451D2A1FE5}"/>
              </a:ext>
            </a:extLst>
          </p:cNvPr>
          <p:cNvSpPr txBox="1"/>
          <p:nvPr/>
        </p:nvSpPr>
        <p:spPr>
          <a:xfrm>
            <a:off x="8030949" y="1243176"/>
            <a:ext cx="78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808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393766"/>
              </p:ext>
            </p:extLst>
          </p:nvPr>
        </p:nvGraphicFramePr>
        <p:xfrm>
          <a:off x="595591" y="1052736"/>
          <a:ext cx="813779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812360" y="3789040"/>
            <a:ext cx="723291" cy="795922"/>
            <a:chOff x="7348347" y="3592066"/>
            <a:chExt cx="856063" cy="943176"/>
          </a:xfrm>
        </p:grpSpPr>
        <p:pic>
          <p:nvPicPr>
            <p:cNvPr id="21" name="Picture 9" descr="D:\7. Infographic EPPO\Picture icon\Color Icon\refer-a-clien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347" y="3592066"/>
              <a:ext cx="848106" cy="84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7. Infographic EPPO\Picture icon\Color Icon\user_ma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224" y="3933056"/>
              <a:ext cx="602186" cy="6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8249674" y="1641606"/>
            <a:ext cx="586208" cy="619440"/>
            <a:chOff x="7868559" y="1587740"/>
            <a:chExt cx="586208" cy="619440"/>
          </a:xfrm>
        </p:grpSpPr>
        <p:grpSp>
          <p:nvGrpSpPr>
            <p:cNvPr id="24" name="Group 23"/>
            <p:cNvGrpSpPr/>
            <p:nvPr/>
          </p:nvGrpSpPr>
          <p:grpSpPr>
            <a:xfrm>
              <a:off x="7868559" y="1587740"/>
              <a:ext cx="576064" cy="619440"/>
              <a:chOff x="7868559" y="1587740"/>
              <a:chExt cx="576064" cy="619440"/>
            </a:xfrm>
          </p:grpSpPr>
          <p:sp>
            <p:nvSpPr>
              <p:cNvPr id="26" name="Striped Right Arrow 25"/>
              <p:cNvSpPr/>
              <p:nvPr/>
            </p:nvSpPr>
            <p:spPr>
              <a:xfrm rot="5400000">
                <a:off x="8085739" y="2043987"/>
                <a:ext cx="178558" cy="147828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7868559" y="1587740"/>
                <a:ext cx="576064" cy="473661"/>
                <a:chOff x="7868559" y="1587740"/>
                <a:chExt cx="576064" cy="473661"/>
              </a:xfrm>
            </p:grpSpPr>
            <p:pic>
              <p:nvPicPr>
                <p:cNvPr id="28" name="Picture 3" descr="D:\7. Infographic EPPO\Picture icon\Color Icon\Users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140" y="1587740"/>
                  <a:ext cx="331145" cy="33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Rounded Rectangle 28"/>
                <p:cNvSpPr/>
                <p:nvPr/>
              </p:nvSpPr>
              <p:spPr>
                <a:xfrm>
                  <a:off x="7868559" y="1845377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66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7878016" y="181636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3.75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839" y="2593536"/>
            <a:ext cx="597825" cy="763456"/>
            <a:chOff x="2241866" y="2573530"/>
            <a:chExt cx="586208" cy="619440"/>
          </a:xfrm>
        </p:grpSpPr>
        <p:grpSp>
          <p:nvGrpSpPr>
            <p:cNvPr id="31" name="Group 30"/>
            <p:cNvGrpSpPr/>
            <p:nvPr/>
          </p:nvGrpSpPr>
          <p:grpSpPr>
            <a:xfrm>
              <a:off x="2241866" y="2573530"/>
              <a:ext cx="576064" cy="619440"/>
              <a:chOff x="7868559" y="1587740"/>
              <a:chExt cx="576064" cy="619440"/>
            </a:xfrm>
          </p:grpSpPr>
          <p:sp>
            <p:nvSpPr>
              <p:cNvPr id="33" name="Striped Right Arrow 32"/>
              <p:cNvSpPr/>
              <p:nvPr/>
            </p:nvSpPr>
            <p:spPr>
              <a:xfrm rot="5400000">
                <a:off x="8085739" y="2043987"/>
                <a:ext cx="178558" cy="147828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868559" y="1587740"/>
                <a:ext cx="576064" cy="473661"/>
                <a:chOff x="7868559" y="1587740"/>
                <a:chExt cx="576064" cy="473661"/>
              </a:xfrm>
            </p:grpSpPr>
            <p:pic>
              <p:nvPicPr>
                <p:cNvPr id="35" name="Picture 3" descr="D:\7. Infographic EPPO\Picture icon\Color Icon\Users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140" y="1587740"/>
                  <a:ext cx="331145" cy="33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5"/>
                <p:cNvSpPr/>
                <p:nvPr/>
              </p:nvSpPr>
              <p:spPr>
                <a:xfrm>
                  <a:off x="7868559" y="1845377"/>
                  <a:ext cx="576064" cy="2160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66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251323" y="2802154"/>
              <a:ext cx="576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2.46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47" name="Rectangle 46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98"/>
          <p:cNvSpPr>
            <a:spLocks noChangeArrowheads="1"/>
          </p:cNvSpPr>
          <p:nvPr/>
        </p:nvSpPr>
        <p:spPr bwMode="auto">
          <a:xfrm>
            <a:off x="534135" y="102984"/>
            <a:ext cx="6342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ต่อหัวประชากร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8118" y="1161127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หัวประชากร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584" y="6595604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ปค.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91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8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22354"/>
              </p:ext>
            </p:extLst>
          </p:nvPr>
        </p:nvGraphicFramePr>
        <p:xfrm>
          <a:off x="827585" y="5936647"/>
          <a:ext cx="7787051" cy="595385"/>
        </p:xfrm>
        <a:graphic>
          <a:graphicData uri="http://schemas.openxmlformats.org/drawingml/2006/table">
            <a:tbl>
              <a:tblPr/>
              <a:tblGrid>
                <a:gridCol w="646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46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77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60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12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94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604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06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5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85226"/>
              </p:ext>
            </p:extLst>
          </p:nvPr>
        </p:nvGraphicFramePr>
        <p:xfrm>
          <a:off x="816953" y="5341255"/>
          <a:ext cx="7797683" cy="595385"/>
        </p:xfrm>
        <a:graphic>
          <a:graphicData uri="http://schemas.openxmlformats.org/drawingml/2006/table">
            <a:tbl>
              <a:tblPr/>
              <a:tblGrid>
                <a:gridCol w="646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0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9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5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6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69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21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03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69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06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2544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</a:t>
                      </a: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th-TH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2" marR="91432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6" name="Text Box 94"/>
          <p:cNvSpPr txBox="1">
            <a:spLocks noChangeArrowheads="1"/>
          </p:cNvSpPr>
          <p:nvPr/>
        </p:nvSpPr>
        <p:spPr bwMode="auto">
          <a:xfrm>
            <a:off x="6445697" y="5088952"/>
            <a:ext cx="1943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หัวประชากร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27584" y="50851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จำนวนประชากร จากกรมการปกครอง (ปค.) กระทรวงมหาดไทย</a:t>
            </a:r>
          </a:p>
        </p:txBody>
      </p:sp>
    </p:spTree>
    <p:extLst>
      <p:ext uri="{BB962C8B-B14F-4D97-AF65-F5344CB8AC3E}">
        <p14:creationId xmlns:p14="http://schemas.microsoft.com/office/powerpoint/2010/main" val="41002147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8313" y="981075"/>
            <a:ext cx="8280400" cy="4464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30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51902"/>
              </p:ext>
            </p:extLst>
          </p:nvPr>
        </p:nvGraphicFramePr>
        <p:xfrm>
          <a:off x="837210" y="5477811"/>
          <a:ext cx="7777112" cy="1064173"/>
        </p:xfrm>
        <a:graphic>
          <a:graphicData uri="http://schemas.openxmlformats.org/drawingml/2006/table">
            <a:tbl>
              <a:tblPr/>
              <a:tblGrid>
                <a:gridCol w="768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6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5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19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4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4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19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81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065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70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24.64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24.16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23.44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23.19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4253"/>
              </p:ext>
            </p:extLst>
          </p:nvPr>
        </p:nvGraphicFramePr>
        <p:xfrm>
          <a:off x="684659" y="794684"/>
          <a:ext cx="8064054" cy="422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472998" y="3789040"/>
            <a:ext cx="1168037" cy="638299"/>
            <a:chOff x="1835696" y="3017670"/>
            <a:chExt cx="1336903" cy="883487"/>
          </a:xfrm>
        </p:grpSpPr>
        <p:pic>
          <p:nvPicPr>
            <p:cNvPr id="47" name="Picture 2" descr="D:\7. Infographic EPPO\Picture icon\Color Icon\other_coin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140968"/>
              <a:ext cx="1048871" cy="66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D:\7. Infographic EPPO\Picture icon\Color Icon\cartoon-money-stacks-19918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017670"/>
              <a:ext cx="913044" cy="88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971600" y="1745314"/>
            <a:ext cx="757063" cy="507003"/>
            <a:chOff x="934617" y="1154220"/>
            <a:chExt cx="757063" cy="507003"/>
          </a:xfrm>
        </p:grpSpPr>
        <p:sp>
          <p:nvSpPr>
            <p:cNvPr id="55" name="Striped Right Arrow 54"/>
            <p:cNvSpPr/>
            <p:nvPr/>
          </p:nvSpPr>
          <p:spPr>
            <a:xfrm rot="5400000">
              <a:off x="1187533" y="1498030"/>
              <a:ext cx="178558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34617" y="1154220"/>
              <a:ext cx="757063" cy="367718"/>
              <a:chOff x="1233489" y="2182841"/>
              <a:chExt cx="757063" cy="36771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8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233489" y="2288949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27.82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207425" y="3068960"/>
            <a:ext cx="757063" cy="520651"/>
            <a:chOff x="2095184" y="1422656"/>
            <a:chExt cx="757063" cy="520651"/>
          </a:xfrm>
        </p:grpSpPr>
        <p:sp>
          <p:nvSpPr>
            <p:cNvPr id="61" name="Striped Right Arrow 60"/>
            <p:cNvSpPr/>
            <p:nvPr/>
          </p:nvSpPr>
          <p:spPr>
            <a:xfrm rot="5400000">
              <a:off x="2338888" y="1780114"/>
              <a:ext cx="178558" cy="147828"/>
            </a:xfrm>
            <a:prstGeom prst="stripedRightArrow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095184" y="1422656"/>
              <a:ext cx="757063" cy="373701"/>
              <a:chOff x="1233489" y="2182841"/>
              <a:chExt cx="757063" cy="37370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1233489" y="2315034"/>
                <a:ext cx="697088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4" name="Picture 11" descr="D:\7. Infographic EPPO\Picture icon\Color Icon\chang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34887" y="2182841"/>
                <a:ext cx="255665" cy="247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233489" y="2294932"/>
                <a:ext cx="5977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23.19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-28475" y="52939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29" name="Rectangle 28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98"/>
          <p:cNvSpPr>
            <a:spLocks noChangeArrowheads="1"/>
          </p:cNvSpPr>
          <p:nvPr/>
        </p:nvSpPr>
        <p:spPr bwMode="auto">
          <a:xfrm>
            <a:off x="531356" y="118081"/>
            <a:ext cx="5264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GDP</a:t>
            </a:r>
            <a:endParaRPr lang="th-TH" sz="28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60" y="1133831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40" name="Text Box 91"/>
          <p:cNvSpPr txBox="1">
            <a:spLocks noChangeArrowheads="1"/>
          </p:cNvSpPr>
          <p:nvPr/>
        </p:nvSpPr>
        <p:spPr bwMode="auto">
          <a:xfrm>
            <a:off x="7164288" y="5229200"/>
            <a:ext cx="1342646" cy="24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ตัน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09525" y="6595604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endParaRPr lang="en-US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282"/>
          <p:cNvSpPr txBox="1">
            <a:spLocks noChangeArrowheads="1"/>
          </p:cNvSpPr>
          <p:nvPr/>
        </p:nvSpPr>
        <p:spPr bwMode="auto">
          <a:xfrm>
            <a:off x="927902" y="5157192"/>
            <a:ext cx="56358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GDP (CVM) 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จากสำนักงานคณะกรรมการพัฒนาการเศรษฐกิจและสังคมแห่งชาติ ณ ปีอ้างอิง พ.ศ. 2545 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04608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29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221681"/>
              </p:ext>
            </p:extLst>
          </p:nvPr>
        </p:nvGraphicFramePr>
        <p:xfrm>
          <a:off x="683568" y="980728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0156" y="2107321"/>
            <a:ext cx="920973" cy="549442"/>
            <a:chOff x="1283321" y="1810071"/>
            <a:chExt cx="920973" cy="549442"/>
          </a:xfrm>
        </p:grpSpPr>
        <p:sp>
          <p:nvSpPr>
            <p:cNvPr id="22" name="Rounded Rectangle 21"/>
            <p:cNvSpPr/>
            <p:nvPr/>
          </p:nvSpPr>
          <p:spPr>
            <a:xfrm>
              <a:off x="1283321" y="1987077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Striped Right Arrow 20"/>
            <p:cNvSpPr/>
            <p:nvPr/>
          </p:nvSpPr>
          <p:spPr>
            <a:xfrm rot="5400000">
              <a:off x="1460291" y="2196320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8" y="1810071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296377" y="1976820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0.581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43515" y="3196148"/>
            <a:ext cx="888353" cy="689950"/>
            <a:chOff x="1115616" y="1240095"/>
            <a:chExt cx="888353" cy="689950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513" y="1240095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72493" y="1568242"/>
              <a:ext cx="745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0.394</a:t>
              </a:r>
              <a:endParaRPr lang="th-TH" sz="1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6" name="Picture 6" descr="D:\7. Infographic EPPO\Picture icon\Black and White\transform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47" y="3541123"/>
            <a:ext cx="800451" cy="9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Group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016327"/>
              </p:ext>
            </p:extLst>
          </p:nvPr>
        </p:nvGraphicFramePr>
        <p:xfrm>
          <a:off x="672312" y="5494265"/>
          <a:ext cx="8039707" cy="1024639"/>
        </p:xfrm>
        <a:graphic>
          <a:graphicData uri="http://schemas.openxmlformats.org/drawingml/2006/table">
            <a:tbl>
              <a:tblPr/>
              <a:tblGrid>
                <a:gridCol w="804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4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4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25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5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th-TH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05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05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8475" y="-27384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28" name="Rectangle 2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467544" y="115888"/>
            <a:ext cx="7061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800" b="1" baseline="-25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8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ต่อหน่วยการผลิตไฟฟ้า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33385" y="6525344"/>
            <a:ext cx="396967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7153373" y="5269582"/>
            <a:ext cx="144016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1766" y="1107328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 Box 91"/>
          <p:cNvSpPr txBox="1">
            <a:spLocks noChangeArrowheads="1"/>
          </p:cNvSpPr>
          <p:nvPr/>
        </p:nvSpPr>
        <p:spPr bwMode="auto">
          <a:xfrm>
            <a:off x="707942" y="5157192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และ  </a:t>
            </a: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9381" y="6618777"/>
            <a:ext cx="19062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กฟผ.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กฟน.</a:t>
            </a:r>
            <a:r>
              <a:rPr lang="en-US" sz="10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PEA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51447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823E3D2-730F-45E7-85B1-5F7D0C89282A}"/>
              </a:ext>
            </a:extLst>
          </p:cNvPr>
          <p:cNvSpPr txBox="1"/>
          <p:nvPr/>
        </p:nvSpPr>
        <p:spPr>
          <a:xfrm>
            <a:off x="7947702" y="1302900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*ม.ค.66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762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288" y="957263"/>
            <a:ext cx="8497887" cy="4552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19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14417"/>
              </p:ext>
            </p:extLst>
          </p:nvPr>
        </p:nvGraphicFramePr>
        <p:xfrm>
          <a:off x="641218" y="1115235"/>
          <a:ext cx="7947223" cy="414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95398" y="1844824"/>
            <a:ext cx="920973" cy="549442"/>
            <a:chOff x="1115616" y="1380603"/>
            <a:chExt cx="920973" cy="549442"/>
          </a:xfrm>
        </p:grpSpPr>
        <p:sp>
          <p:nvSpPr>
            <p:cNvPr id="21" name="Striped Right Arrow 2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0.644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9954" y="3239598"/>
            <a:ext cx="920973" cy="549442"/>
            <a:chOff x="1115616" y="1380603"/>
            <a:chExt cx="920973" cy="549442"/>
          </a:xfrm>
        </p:grpSpPr>
        <p:sp>
          <p:nvSpPr>
            <p:cNvPr id="31" name="Striped Right Arrow 30"/>
            <p:cNvSpPr/>
            <p:nvPr/>
          </p:nvSpPr>
          <p:spPr>
            <a:xfrm rot="5400000">
              <a:off x="1420326" y="1766852"/>
              <a:ext cx="178558" cy="147828"/>
            </a:xfrm>
            <a:prstGeom prst="stripedRightArrow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15616" y="1568242"/>
              <a:ext cx="745982" cy="216024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D:\7. Infographic EPPO\Picture icon\Color Icon\10300006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133" y="1380603"/>
              <a:ext cx="329456" cy="32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128672" y="1547352"/>
              <a:ext cx="661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0.429</a:t>
              </a:r>
              <a:endParaRPr lang="th-TH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 Box 91"/>
          <p:cNvSpPr txBox="1">
            <a:spLocks noChangeArrowheads="1"/>
          </p:cNvSpPr>
          <p:nvPr/>
        </p:nvSpPr>
        <p:spPr bwMode="auto">
          <a:xfrm>
            <a:off x="6801767" y="5386388"/>
            <a:ext cx="190883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sz="1000" b="1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 : </a:t>
            </a:r>
            <a:r>
              <a:rPr lang="th-TH" sz="10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0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222800"/>
            <a:ext cx="400110" cy="351704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กิโลกรัม 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CO</a:t>
            </a:r>
            <a:r>
              <a:rPr lang="en-US" sz="1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/kWh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523583" y="5269453"/>
            <a:ext cx="5970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000" dirty="0">
                <a:latin typeface="Tahoma" pitchFamily="34" charset="0"/>
                <a:cs typeface="Tahoma" pitchFamily="34" charset="0"/>
              </a:rPr>
              <a:t>การผลิตไฟฟ้าในที่นี้ หมายถึง การผลิตไฟฟ้ารวมของ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EGAT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และการผลิตไฟฟ้าสุทธิของ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IPP, SPP</a:t>
            </a:r>
            <a:r>
              <a:rPr lang="th-TH" sz="1000" dirty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VSPP</a:t>
            </a:r>
            <a:endParaRPr lang="th-TH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D5B29AE-2CDA-4EE4-8B4B-37AA8D2FB5B3}"/>
              </a:ext>
            </a:extLst>
          </p:cNvPr>
          <p:cNvGrpSpPr/>
          <p:nvPr/>
        </p:nvGrpSpPr>
        <p:grpSpPr>
          <a:xfrm>
            <a:off x="0" y="23748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5F29E1F-CFE2-4212-9C52-AF8B0C5AAADC}"/>
                </a:ext>
              </a:extLst>
            </p:cNvPr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DE6811E-A7E2-4851-8171-EE258EAD31A4}"/>
                </a:ext>
              </a:extLst>
            </p:cNvPr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A7E132D-523D-401F-B32B-593D6986FC0E}"/>
                </a:ext>
              </a:extLst>
            </p:cNvPr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B855AF82-FAA4-41CE-94DC-F1DEA0E97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02" y="146050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การปล่อยก๊าซ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ต่อหน่วยการใช้ไฟฟ้า (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kWh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43" name="Group 286">
            <a:extLst>
              <a:ext uri="{FF2B5EF4-FFF2-40B4-BE49-F238E27FC236}">
                <a16:creationId xmlns:a16="http://schemas.microsoft.com/office/drawing/2014/main" xmlns="" id="{6346E6EF-731B-4E17-AEA5-F7C2E9C94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11144"/>
              </p:ext>
            </p:extLst>
          </p:nvPr>
        </p:nvGraphicFramePr>
        <p:xfrm>
          <a:off x="456792" y="5571482"/>
          <a:ext cx="8230415" cy="1035794"/>
        </p:xfrm>
        <a:graphic>
          <a:graphicData uri="http://schemas.openxmlformats.org/drawingml/2006/table">
            <a:tbl>
              <a:tblPr/>
              <a:tblGrid>
                <a:gridCol w="823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5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94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15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พ.ศ.</a:t>
                      </a:r>
                    </a:p>
                  </a:txBody>
                  <a:tcPr marL="91438" marR="91438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th-TH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2566*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A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</a:t>
                      </a:r>
                      <a:r>
                        <a:rPr kumimoji="0" lang="en-US" sz="11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11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6" marR="91446" marT="45642" marB="4564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60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</TotalTime>
  <Words>7328</Words>
  <Application>Microsoft Office PowerPoint</Application>
  <PresentationFormat>On-screen Show (4:3)</PresentationFormat>
  <Paragraphs>2637</Paragraphs>
  <Slides>94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ภาพรวมพลังงาน เดือนมกราคม ปี 2566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น้ำมัน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ก๊าซธรรมชาติ</vt:lpstr>
      <vt:lpstr>PowerPoint Presentation</vt:lpstr>
      <vt:lpstr>PowerPoint Presentation</vt:lpstr>
      <vt:lpstr>PowerPoint Presentation</vt:lpstr>
      <vt:lpstr>PowerPoint Presentation</vt:lpstr>
      <vt:lpstr>ถ่านหิน/ลิกไนต์</vt:lpstr>
      <vt:lpstr>PowerPoint Presentation</vt:lpstr>
      <vt:lpstr>PowerPoint Presentation</vt:lpstr>
      <vt:lpstr>PowerPoint Presentation</vt:lpstr>
      <vt:lpstr>ไฟฟ้า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มูลค่าพลังงาน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ราคาพลังงาน</vt:lpstr>
      <vt:lpstr>PowerPoint Presentation</vt:lpstr>
      <vt:lpstr>พลังงานกับเศรษฐกิจ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การปล่อย CO2  จากการใช้พลังงานของประเทศ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ดัชนีชี้วัดพลังงาน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1066</cp:revision>
  <cp:lastPrinted>2020-10-26T06:32:52Z</cp:lastPrinted>
  <dcterms:created xsi:type="dcterms:W3CDTF">2016-03-30T06:07:10Z</dcterms:created>
  <dcterms:modified xsi:type="dcterms:W3CDTF">2023-03-24T01:21:47Z</dcterms:modified>
</cp:coreProperties>
</file>