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76" r:id="rId3"/>
    <p:sldId id="275" r:id="rId4"/>
    <p:sldId id="271" r:id="rId5"/>
    <p:sldId id="272" r:id="rId6"/>
    <p:sldId id="273" r:id="rId7"/>
  </p:sldIdLst>
  <p:sldSz cx="9144000" cy="6858000" type="screen4x3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00"/>
    <a:srgbClr val="CC9B00"/>
    <a:srgbClr val="FF7C80"/>
    <a:srgbClr val="E4E4E4"/>
    <a:srgbClr val="E9F5DB"/>
    <a:srgbClr val="D9ECFF"/>
    <a:srgbClr val="FFD9D9"/>
    <a:srgbClr val="99CCFF"/>
    <a:srgbClr val="CD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250" autoAdjust="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น้ำมันดิบ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677.58620999999994</c:v>
                </c:pt>
                <c:pt idx="1">
                  <c:v>827.33298000000002</c:v>
                </c:pt>
                <c:pt idx="2">
                  <c:v>660.64134000000001</c:v>
                </c:pt>
                <c:pt idx="3">
                  <c:v>660.64134000000001</c:v>
                </c:pt>
                <c:pt idx="4">
                  <c:v>638.35175000000004</c:v>
                </c:pt>
                <c:pt idx="5">
                  <c:v>1257.46686</c:v>
                </c:pt>
                <c:pt idx="6">
                  <c:v>94.616410000000002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น้ำมันสำเร็จรูป</c:v>
                </c:pt>
              </c:strCache>
            </c:strRef>
          </c:tx>
          <c:spPr>
            <a:solidFill>
              <a:srgbClr val="FF505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125.51894</c:v>
                </c:pt>
                <c:pt idx="1">
                  <c:v>151.8184</c:v>
                </c:pt>
                <c:pt idx="2">
                  <c:v>166.73504</c:v>
                </c:pt>
                <c:pt idx="3">
                  <c:v>166.73504</c:v>
                </c:pt>
                <c:pt idx="4">
                  <c:v>216.18047000000001</c:v>
                </c:pt>
                <c:pt idx="5">
                  <c:v>307.97338000000002</c:v>
                </c:pt>
                <c:pt idx="6">
                  <c:v>19.043369999999999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ก๊าซธรรมชาติ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7"/>
                <c:pt idx="0">
                  <c:v>68.52046</c:v>
                </c:pt>
                <c:pt idx="1">
                  <c:v>74.426389999999998</c:v>
                </c:pt>
                <c:pt idx="2">
                  <c:v>74.453850000000003</c:v>
                </c:pt>
                <c:pt idx="3">
                  <c:v>74.453850000000003</c:v>
                </c:pt>
                <c:pt idx="4">
                  <c:v>51.590009999999999</c:v>
                </c:pt>
                <c:pt idx="5">
                  <c:v>81.599800000000002</c:v>
                </c:pt>
                <c:pt idx="6">
                  <c:v>5.5003100000000007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ถ่านหินนำเข้า</c:v>
                </c:pt>
              </c:strCache>
            </c:strRef>
          </c:tx>
          <c:spPr>
            <a:solidFill>
              <a:srgbClr val="9F5FCF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Sheet1!$E$2:$E$8</c:f>
              <c:numCache>
                <c:formatCode>#,##0</c:formatCode>
                <c:ptCount val="7"/>
                <c:pt idx="0">
                  <c:v>49.929470000000002</c:v>
                </c:pt>
                <c:pt idx="1">
                  <c:v>53.607949999999995</c:v>
                </c:pt>
                <c:pt idx="2">
                  <c:v>45.378809999999994</c:v>
                </c:pt>
                <c:pt idx="3">
                  <c:v>45.378809999999994</c:v>
                </c:pt>
                <c:pt idx="4">
                  <c:v>50.12518</c:v>
                </c:pt>
                <c:pt idx="5">
                  <c:v>95.339649999999992</c:v>
                </c:pt>
                <c:pt idx="6">
                  <c:v>9.3600100000000008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ไฟฟ้า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Sheet1!$F$2:$F$8</c:f>
              <c:numCache>
                <c:formatCode>#,##0</c:formatCode>
                <c:ptCount val="7"/>
                <c:pt idx="0">
                  <c:v>43.442489999999999</c:v>
                </c:pt>
                <c:pt idx="1">
                  <c:v>46.684699999999999</c:v>
                </c:pt>
                <c:pt idx="2">
                  <c:v>44.16319</c:v>
                </c:pt>
                <c:pt idx="3">
                  <c:v>44.16319</c:v>
                </c:pt>
                <c:pt idx="4">
                  <c:v>59.219250000000002</c:v>
                </c:pt>
                <c:pt idx="5">
                  <c:v>68.699550000000002</c:v>
                </c:pt>
                <c:pt idx="6">
                  <c:v>4.8167399999999994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LNG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Sheet1!$G$2:$G$8</c:f>
              <c:numCache>
                <c:formatCode>#,##0</c:formatCode>
                <c:ptCount val="7"/>
                <c:pt idx="0">
                  <c:v>50.90025</c:v>
                </c:pt>
                <c:pt idx="1">
                  <c:v>69.471210000000013</c:v>
                </c:pt>
                <c:pt idx="2">
                  <c:v>78.202740000000006</c:v>
                </c:pt>
                <c:pt idx="3">
                  <c:v>78.202740000000006</c:v>
                </c:pt>
                <c:pt idx="4">
                  <c:v>87.529990000000012</c:v>
                </c:pt>
                <c:pt idx="5">
                  <c:v>311.91383000000002</c:v>
                </c:pt>
                <c:pt idx="6">
                  <c:v>21.636310000000002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overlap val="100"/>
        <c:axId val="70660096"/>
        <c:axId val="70661632"/>
      </c:barChart>
      <c:catAx>
        <c:axId val="7066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70661632"/>
        <c:crosses val="autoZero"/>
        <c:auto val="1"/>
        <c:lblAlgn val="ctr"/>
        <c:lblOffset val="100"/>
        <c:noMultiLvlLbl val="0"/>
      </c:catAx>
      <c:valAx>
        <c:axId val="706616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7066009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96628080968666"/>
          <c:y val="0.17287107350399428"/>
          <c:w val="0.68628508489949203"/>
          <c:h val="0.800779661332118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9F5FC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olidFill>
                <a:srgbClr val="FF33CC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"/>
              <c:layout>
                <c:manualLayout>
                  <c:x val="-0.1119712973858935"/>
                  <c:y val="0.1313088566697053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3971395868359091"/>
                  <c:y val="2.1421511741047373E-2"/>
                </c:manualLayout>
              </c:layout>
              <c:tx>
                <c:rich>
                  <a:bodyPr/>
                  <a:lstStyle/>
                  <a:p>
                    <a:r>
                      <a:rPr lang="th-TH" dirty="0" smtClean="0"/>
                      <a:t>ก๊าซ</a:t>
                    </a:r>
                    <a:r>
                      <a:rPr lang="th-TH" dirty="0"/>
                      <a:t>ธรรมชาติ, </a:t>
                    </a:r>
                    <a:r>
                      <a:rPr lang="th-TH" dirty="0" smtClean="0"/>
                      <a:t>6, 4%</a:t>
                    </a:r>
                    <a:endParaRPr lang="th-TH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7906323076753011"/>
                  <c:y val="-8.6857493061497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6309399749372175"/>
                  <c:y val="-0.173392934376543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9055100939502596E-2"/>
                  <c:y val="-0.219395354012984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th-TH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น้ำมันดิบ</c:v>
                </c:pt>
                <c:pt idx="1">
                  <c:v>น้ำมันสำเร็จรูป</c:v>
                </c:pt>
                <c:pt idx="2">
                  <c:v>ก๊าซธรรมชาติ</c:v>
                </c:pt>
                <c:pt idx="3">
                  <c:v>ถ่านหิน</c:v>
                </c:pt>
                <c:pt idx="4">
                  <c:v>ไฟฟ้า</c:v>
                </c:pt>
                <c:pt idx="5">
                  <c:v>LNG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94.616410000000002</c:v>
                </c:pt>
                <c:pt idx="1">
                  <c:v>19.043369999999999</c:v>
                </c:pt>
                <c:pt idx="2">
                  <c:v>5.5003100000000007</c:v>
                </c:pt>
                <c:pt idx="3">
                  <c:v>9.3600100000000008</c:v>
                </c:pt>
                <c:pt idx="4">
                  <c:v>4.8167399999999994</c:v>
                </c:pt>
                <c:pt idx="5">
                  <c:v>21.636310000000002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7067302175898"/>
          <c:y val="2.8763260551660206E-2"/>
          <c:w val="0.68628508489949203"/>
          <c:h val="0.800779661332118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th-TH" dirty="0"/>
                      <a:t>น้ำมันสำเร็จรูป
</a:t>
                    </a:r>
                    <a:r>
                      <a:rPr lang="th-TH" dirty="0" smtClean="0"/>
                      <a:t>18</a:t>
                    </a:r>
                    <a:r>
                      <a:rPr lang="th-TH" dirty="0"/>
                      <a:t>
</a:t>
                    </a:r>
                    <a:r>
                      <a:rPr lang="th-TH" dirty="0" smtClean="0"/>
                      <a:t>97%</a:t>
                    </a:r>
                    <a:endParaRPr lang="th-TH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13878239394165676"/>
                  <c:y val="2.361563626076019E-2"/>
                </c:manualLayout>
              </c:layout>
              <c:tx>
                <c:rich>
                  <a:bodyPr/>
                  <a:lstStyle/>
                  <a:p>
                    <a:r>
                      <a:rPr lang="th-TH" dirty="0"/>
                      <a:t>ถ่านหิน
</a:t>
                    </a:r>
                    <a:r>
                      <a:rPr lang="th-TH" dirty="0" smtClean="0"/>
                      <a:t>0.01</a:t>
                    </a:r>
                    <a:r>
                      <a:rPr lang="th-TH" dirty="0"/>
                      <a:t>
</a:t>
                    </a:r>
                    <a:r>
                      <a:rPr lang="th-TH" dirty="0" smtClean="0"/>
                      <a:t>0.1%</a:t>
                    </a:r>
                    <a:endParaRPr lang="th-TH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565199495138062E-2"/>
                  <c:y val="3.0362960906691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น้ำมันดิบ</c:v>
                </c:pt>
                <c:pt idx="1">
                  <c:v>น้ำมันสำเร็จรูป</c:v>
                </c:pt>
                <c:pt idx="2">
                  <c:v>ถ่านหิน</c:v>
                </c:pt>
                <c:pt idx="3">
                  <c:v>ไฟฟ้า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0</c:v>
                </c:pt>
                <c:pt idx="1">
                  <c:v>18.41695</c:v>
                </c:pt>
                <c:pt idx="2" formatCode="#,##0.00">
                  <c:v>1.259E-2</c:v>
                </c:pt>
                <c:pt idx="3">
                  <c:v>0.59432000000000007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8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24562865926771"/>
          <c:y val="3.9011753350632478E-2"/>
          <c:w val="0.79022939186549901"/>
          <c:h val="0.833694374783704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น้ำมันดิบ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  <c:pt idx="7">
                  <c:v>2566*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15.09225</c:v>
                </c:pt>
                <c:pt idx="1">
                  <c:v>21.134979999999999</c:v>
                </c:pt>
                <c:pt idx="2">
                  <c:v>23.530470000000001</c:v>
                </c:pt>
                <c:pt idx="3">
                  <c:v>20.534189999999999</c:v>
                </c:pt>
                <c:pt idx="4">
                  <c:v>11.43435</c:v>
                </c:pt>
                <c:pt idx="5">
                  <c:v>12.918370000000001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น้ำมันสำเร็จรูป</c:v>
                </c:pt>
              </c:strCache>
            </c:strRef>
          </c:tx>
          <c:spPr>
            <a:solidFill>
              <a:srgbClr val="FF505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  <c:pt idx="7">
                  <c:v>2566*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145.01482999999999</c:v>
                </c:pt>
                <c:pt idx="1">
                  <c:v>192.20920999999998</c:v>
                </c:pt>
                <c:pt idx="2">
                  <c:v>257.65663000000001</c:v>
                </c:pt>
                <c:pt idx="3">
                  <c:v>169.44666000000001</c:v>
                </c:pt>
                <c:pt idx="4">
                  <c:v>132.95948999999999</c:v>
                </c:pt>
                <c:pt idx="5">
                  <c:v>235.40201000000002</c:v>
                </c:pt>
                <c:pt idx="6">
                  <c:v>309.30708000000004</c:v>
                </c:pt>
                <c:pt idx="7">
                  <c:v>18.41695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ถ่านหิน</c:v>
                </c:pt>
              </c:strCache>
            </c:strRef>
          </c:tx>
          <c:spPr>
            <a:solidFill>
              <a:schemeClr val="accent5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  <c:pt idx="7">
                  <c:v>2566*</c:v>
                </c:pt>
              </c:strCache>
            </c:strRef>
          </c:cat>
          <c:val>
            <c:numRef>
              <c:f>Sheet1!$D$2:$D$9</c:f>
              <c:numCache>
                <c:formatCode>#,##0</c:formatCode>
                <c:ptCount val="8"/>
                <c:pt idx="0">
                  <c:v>0.19113999999999998</c:v>
                </c:pt>
                <c:pt idx="1">
                  <c:v>0.28775000000000001</c:v>
                </c:pt>
                <c:pt idx="2">
                  <c:v>0.49685000000000001</c:v>
                </c:pt>
                <c:pt idx="3">
                  <c:v>0.30358999999999997</c:v>
                </c:pt>
                <c:pt idx="4">
                  <c:v>0.30598999999999998</c:v>
                </c:pt>
                <c:pt idx="5" formatCode="#,##0.0">
                  <c:v>0.67605999999999999</c:v>
                </c:pt>
                <c:pt idx="6">
                  <c:v>1.3508499999999999</c:v>
                </c:pt>
                <c:pt idx="7" formatCode="#,##0.00">
                  <c:v>1.259E-2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ไฟฟ้า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  <c:pt idx="7">
                  <c:v>2566*</c:v>
                </c:pt>
              </c:strCache>
            </c:strRef>
          </c:cat>
          <c:val>
            <c:numRef>
              <c:f>Sheet1!$E$2:$E$9</c:f>
              <c:numCache>
                <c:formatCode>#,##0</c:formatCode>
                <c:ptCount val="8"/>
                <c:pt idx="0">
                  <c:v>5.20085</c:v>
                </c:pt>
                <c:pt idx="1">
                  <c:v>3.9742600000000001</c:v>
                </c:pt>
                <c:pt idx="2">
                  <c:v>3.9681700000000002</c:v>
                </c:pt>
                <c:pt idx="3">
                  <c:v>10.42742</c:v>
                </c:pt>
                <c:pt idx="4">
                  <c:v>9.61172</c:v>
                </c:pt>
                <c:pt idx="5">
                  <c:v>7.2060200000000005</c:v>
                </c:pt>
                <c:pt idx="6">
                  <c:v>7.8333000000000004</c:v>
                </c:pt>
                <c:pt idx="7">
                  <c:v>0.59432000000000007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overlap val="100"/>
        <c:axId val="80353152"/>
        <c:axId val="80354688"/>
      </c:barChart>
      <c:catAx>
        <c:axId val="8035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80354688"/>
        <c:crosses val="autoZero"/>
        <c:auto val="1"/>
        <c:lblAlgn val="ctr"/>
        <c:lblOffset val="100"/>
        <c:noMultiLvlLbl val="0"/>
      </c:catAx>
      <c:valAx>
        <c:axId val="803546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8035315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50035294937423"/>
          <c:y val="3.3517890828503948E-2"/>
          <c:w val="0.84797909974177643"/>
          <c:h val="0.888395783072145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น้ำมันสำเร็จรูป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1199.0584199999998</c:v>
                </c:pt>
                <c:pt idx="1">
                  <c:v>1324.5846100000001</c:v>
                </c:pt>
                <c:pt idx="2">
                  <c:v>1250.52862</c:v>
                </c:pt>
                <c:pt idx="3">
                  <c:v>715.76966000000004</c:v>
                </c:pt>
                <c:pt idx="4">
                  <c:v>1063.7498799999998</c:v>
                </c:pt>
                <c:pt idx="5">
                  <c:v>931.71791000000007</c:v>
                </c:pt>
                <c:pt idx="6">
                  <c:v>130.79023000000001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ไฟฟ้า</c:v>
                </c:pt>
              </c:strCache>
            </c:strRef>
          </c:tx>
          <c:spPr>
            <a:solidFill>
              <a:schemeClr val="accent5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649</c:v>
                </c:pt>
                <c:pt idx="1">
                  <c:v>677.81277</c:v>
                </c:pt>
                <c:pt idx="2">
                  <c:v>709.43110999999999</c:v>
                </c:pt>
                <c:pt idx="3">
                  <c:v>677.82673</c:v>
                </c:pt>
                <c:pt idx="4">
                  <c:v>689.45845999999995</c:v>
                </c:pt>
                <c:pt idx="5">
                  <c:v>686.54336999999998</c:v>
                </c:pt>
                <c:pt idx="6">
                  <c:v>68.310100000000006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ก๊าซธรรมชาติ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7"/>
                <c:pt idx="0">
                  <c:v>101.81144999999999</c:v>
                </c:pt>
                <c:pt idx="1">
                  <c:v>116.88052999999999</c:v>
                </c:pt>
                <c:pt idx="2">
                  <c:v>111.15889</c:v>
                </c:pt>
                <c:pt idx="3">
                  <c:v>81.108360000000005</c:v>
                </c:pt>
                <c:pt idx="4">
                  <c:v>97.237589999999997</c:v>
                </c:pt>
                <c:pt idx="5">
                  <c:v>81.108360000000005</c:v>
                </c:pt>
                <c:pt idx="6">
                  <c:v>9.5631599999999999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ลิกไนต์/ถ่านหิน</c:v>
                </c:pt>
              </c:strCache>
            </c:strRef>
          </c:tx>
          <c:spPr>
            <a:solidFill>
              <a:srgbClr val="FF7111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Sheet1!$E$2:$E$8</c:f>
              <c:numCache>
                <c:formatCode>#,##0</c:formatCode>
                <c:ptCount val="7"/>
                <c:pt idx="0">
                  <c:v>38</c:v>
                </c:pt>
                <c:pt idx="1">
                  <c:v>41.066319999999997</c:v>
                </c:pt>
                <c:pt idx="2">
                  <c:v>33.759309999999999</c:v>
                </c:pt>
                <c:pt idx="3">
                  <c:v>30.725480000000001</c:v>
                </c:pt>
                <c:pt idx="4">
                  <c:v>50.594790000000003</c:v>
                </c:pt>
                <c:pt idx="5">
                  <c:v>32.850900000000003</c:v>
                </c:pt>
                <c:pt idx="6">
                  <c:v>4.73766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พลังงานทดแทน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Sheet1!$F$2:$F$8</c:f>
              <c:numCache>
                <c:formatCode>#,##0</c:formatCode>
                <c:ptCount val="7"/>
                <c:pt idx="0">
                  <c:v>91.673779999999994</c:v>
                </c:pt>
                <c:pt idx="1">
                  <c:v>104.31398</c:v>
                </c:pt>
                <c:pt idx="2">
                  <c:v>113.93764999999999</c:v>
                </c:pt>
                <c:pt idx="3">
                  <c:v>106.19129</c:v>
                </c:pt>
                <c:pt idx="4">
                  <c:v>91.147840000000002</c:v>
                </c:pt>
                <c:pt idx="5">
                  <c:v>76.159929999999989</c:v>
                </c:pt>
                <c:pt idx="6">
                  <c:v>8.31325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overlap val="100"/>
        <c:axId val="91496832"/>
        <c:axId val="91498368"/>
      </c:barChart>
      <c:catAx>
        <c:axId val="9149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1498368"/>
        <c:crosses val="autoZero"/>
        <c:auto val="1"/>
        <c:lblAlgn val="ctr"/>
        <c:lblOffset val="100"/>
        <c:noMultiLvlLbl val="0"/>
      </c:catAx>
      <c:valAx>
        <c:axId val="914983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1496832"/>
        <c:crosses val="autoZero"/>
        <c:crossBetween val="between"/>
        <c:majorUnit val="5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53147100231122"/>
          <c:y val="0.11310481862580374"/>
          <c:w val="0.68628508489949203"/>
          <c:h val="0.800779661332118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2"/>
              <c:layout>
                <c:manualLayout>
                  <c:x val="-0.25309353576728272"/>
                  <c:y val="-0.14844114221049262"/>
                </c:manualLayout>
              </c:layout>
              <c:spPr/>
              <c:txPr>
                <a:bodyPr/>
                <a:lstStyle/>
                <a:p>
                  <a:pPr>
                    <a:defRPr sz="1400" b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th-TH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44788920093368E-2"/>
                  <c:y val="-0.180838333690718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4926003482910438"/>
                  <c:y val="-0.189526871090726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น้ำมันสำเร็จรูป</c:v>
                </c:pt>
                <c:pt idx="1">
                  <c:v>ไฟฟ้า</c:v>
                </c:pt>
                <c:pt idx="2">
                  <c:v>ก๊าซธรรมชาติ</c:v>
                </c:pt>
                <c:pt idx="3">
                  <c:v>ลิกไนต์/ถ่านหินนำเข้า</c:v>
                </c:pt>
                <c:pt idx="4">
                  <c:v>พลังงานทดแทน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130.79023000000001</c:v>
                </c:pt>
                <c:pt idx="1">
                  <c:v>68.310100000000006</c:v>
                </c:pt>
                <c:pt idx="2">
                  <c:v>9.5631599999999999</c:v>
                </c:pt>
                <c:pt idx="3">
                  <c:v>4.73766</c:v>
                </c:pt>
                <c:pt idx="4">
                  <c:v>8.31325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เบนซิน</c:v>
                </c:pt>
              </c:strCache>
            </c:strRef>
          </c:tx>
          <c:spPr>
            <a:solidFill>
              <a:srgbClr val="FF7111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292.49119999999999</c:v>
                </c:pt>
                <c:pt idx="1">
                  <c:v>320.68790000000001</c:v>
                </c:pt>
                <c:pt idx="2">
                  <c:v>316.23700000000002</c:v>
                </c:pt>
                <c:pt idx="3">
                  <c:v>251.03979999999999</c:v>
                </c:pt>
                <c:pt idx="4">
                  <c:v>297.96199999999999</c:v>
                </c:pt>
                <c:pt idx="5">
                  <c:v>411.80879999999996</c:v>
                </c:pt>
                <c:pt idx="6">
                  <c:v>33.753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ก๊าด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Sheet1!$C$2:$C$8</c:f>
              <c:numCache>
                <c:formatCode>#,##0.00</c:formatCode>
                <c:ptCount val="7"/>
                <c:pt idx="0">
                  <c:v>0.18059999999999998</c:v>
                </c:pt>
                <c:pt idx="1">
                  <c:v>0.17930000000000001</c:v>
                </c:pt>
                <c:pt idx="2">
                  <c:v>0.17599999999999999</c:v>
                </c:pt>
                <c:pt idx="3">
                  <c:v>0.15109999999999998</c:v>
                </c:pt>
                <c:pt idx="4">
                  <c:v>0.14130000000000001</c:v>
                </c:pt>
                <c:pt idx="5">
                  <c:v>0.11890000000000001</c:v>
                </c:pt>
                <c:pt idx="6">
                  <c:v>1.06E-2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ดีเซล</c:v>
                </c:pt>
              </c:strCache>
            </c:strRef>
          </c:tx>
          <c:spPr>
            <a:solidFill>
              <a:srgbClr val="FF7C8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7"/>
                <c:pt idx="0">
                  <c:v>595.71309999999994</c:v>
                </c:pt>
                <c:pt idx="1">
                  <c:v>665.26559999999995</c:v>
                </c:pt>
                <c:pt idx="2">
                  <c:v>579</c:v>
                </c:pt>
                <c:pt idx="3">
                  <c:v>362.19459999999998</c:v>
                </c:pt>
                <c:pt idx="4">
                  <c:v>588.23680000000002</c:v>
                </c:pt>
                <c:pt idx="5">
                  <c:v>786.83990000000006</c:v>
                </c:pt>
                <c:pt idx="6">
                  <c:v>71.668700000000001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เครื่องบิน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Sheet1!$E$2:$E$8</c:f>
              <c:numCache>
                <c:formatCode>#,##0</c:formatCode>
                <c:ptCount val="7"/>
                <c:pt idx="0">
                  <c:v>157.5137</c:v>
                </c:pt>
                <c:pt idx="1">
                  <c:v>165.7499</c:v>
                </c:pt>
                <c:pt idx="2">
                  <c:v>167</c:v>
                </c:pt>
                <c:pt idx="3">
                  <c:v>0</c:v>
                </c:pt>
                <c:pt idx="4">
                  <c:v>41.462400000000002</c:v>
                </c:pt>
                <c:pt idx="5">
                  <c:v>77.958300000000008</c:v>
                </c:pt>
                <c:pt idx="6" formatCode="_-* #,##0_-;\-* #,##0_-;_-* &quot;-&quot;??_-;_-@_-">
                  <c:v>10.414399999999999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น้ำมันเตา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Sheet1!$F$2:$F$8</c:f>
              <c:numCache>
                <c:formatCode>#,##0</c:formatCode>
                <c:ptCount val="7"/>
                <c:pt idx="0">
                  <c:v>48.046099999999996</c:v>
                </c:pt>
                <c:pt idx="1">
                  <c:v>21.629900000000003</c:v>
                </c:pt>
                <c:pt idx="2">
                  <c:v>22.508400000000002</c:v>
                </c:pt>
                <c:pt idx="3">
                  <c:v>21.567900000000002</c:v>
                </c:pt>
                <c:pt idx="4">
                  <c:v>42.008300000000006</c:v>
                </c:pt>
                <c:pt idx="5">
                  <c:v>50.397100000000002</c:v>
                </c:pt>
                <c:pt idx="6">
                  <c:v>4.8704000000000001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LPG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2560</c:v>
                </c:pt>
                <c:pt idx="1">
                  <c:v>2561</c:v>
                </c:pt>
                <c:pt idx="2">
                  <c:v>2562</c:v>
                </c:pt>
                <c:pt idx="3">
                  <c:v>2563</c:v>
                </c:pt>
                <c:pt idx="4">
                  <c:v>2564</c:v>
                </c:pt>
                <c:pt idx="5">
                  <c:v>2565</c:v>
                </c:pt>
                <c:pt idx="6">
                  <c:v>2566*</c:v>
                </c:pt>
              </c:strCache>
            </c:strRef>
          </c:cat>
          <c:val>
            <c:numRef>
              <c:f>Sheet1!$G$2:$G$8</c:f>
              <c:numCache>
                <c:formatCode>#,##0</c:formatCode>
                <c:ptCount val="7"/>
                <c:pt idx="0">
                  <c:v>105.11369999999999</c:v>
                </c:pt>
                <c:pt idx="1">
                  <c:v>112.77460000000001</c:v>
                </c:pt>
                <c:pt idx="2">
                  <c:v>103.17830000000001</c:v>
                </c:pt>
                <c:pt idx="3">
                  <c:v>77.860300000000009</c:v>
                </c:pt>
                <c:pt idx="4">
                  <c:v>93.93910000000001</c:v>
                </c:pt>
                <c:pt idx="5">
                  <c:v>128.30449999999999</c:v>
                </c:pt>
                <c:pt idx="6">
                  <c:v>10.0731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overlap val="100"/>
        <c:axId val="101776384"/>
        <c:axId val="103293696"/>
      </c:barChart>
      <c:catAx>
        <c:axId val="10177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03293696"/>
        <c:crosses val="autoZero"/>
        <c:auto val="1"/>
        <c:lblAlgn val="ctr"/>
        <c:lblOffset val="100"/>
        <c:noMultiLvlLbl val="0"/>
      </c:catAx>
      <c:valAx>
        <c:axId val="103293696"/>
        <c:scaling>
          <c:orientation val="minMax"/>
          <c:max val="14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0177638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711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bubble3D val="0"/>
            <c:spPr>
              <a:solidFill>
                <a:schemeClr val="bg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th-TH" dirty="0">
                        <a:solidFill>
                          <a:schemeClr val="tx1"/>
                        </a:solidFill>
                      </a:rPr>
                      <a:t>ก๊าด
</a:t>
                    </a:r>
                    <a:r>
                      <a:rPr lang="th-TH" dirty="0" smtClean="0">
                        <a:solidFill>
                          <a:schemeClr val="tx1"/>
                        </a:solidFill>
                      </a:rPr>
                      <a:t>0.01</a:t>
                    </a:r>
                    <a:r>
                      <a:rPr lang="th-TH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th-TH" dirty="0" smtClean="0">
                        <a:solidFill>
                          <a:schemeClr val="tx1"/>
                        </a:solidFill>
                      </a:rPr>
                      <a:t>0.01%</a:t>
                    </a:r>
                    <a:endParaRPr lang="th-TH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1020749474854947"/>
                  <c:y val="1.6807002944361979E-2"/>
                </c:manualLayout>
              </c:layout>
              <c:tx>
                <c:rich>
                  <a:bodyPr/>
                  <a:lstStyle/>
                  <a:p>
                    <a:r>
                      <a:rPr lang="th-TH" dirty="0">
                        <a:solidFill>
                          <a:schemeClr val="tx1"/>
                        </a:solidFill>
                      </a:rPr>
                      <a:t>เครื่องบิน
</a:t>
                    </a:r>
                    <a:r>
                      <a:rPr lang="th-TH" dirty="0" smtClean="0">
                        <a:solidFill>
                          <a:schemeClr val="tx1"/>
                        </a:solidFill>
                      </a:rPr>
                      <a:t>10</a:t>
                    </a:r>
                    <a:r>
                      <a:rPr lang="th-TH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th-TH" dirty="0" smtClean="0">
                        <a:solidFill>
                          <a:schemeClr val="tx1"/>
                        </a:solidFill>
                      </a:rPr>
                      <a:t>8%</a:t>
                    </a:r>
                    <a:endParaRPr lang="th-TH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245741817621005E-2"/>
                  <c:y val="-0.12773724559748528"/>
                </c:manualLayout>
              </c:layout>
              <c:tx>
                <c:rich>
                  <a:bodyPr/>
                  <a:lstStyle/>
                  <a:p>
                    <a:r>
                      <a:rPr lang="th-TH" dirty="0" smtClean="0"/>
                      <a:t>น้ำมัน</a:t>
                    </a:r>
                    <a:r>
                      <a:rPr lang="th-TH" dirty="0"/>
                      <a:t>เตา
</a:t>
                    </a:r>
                    <a:r>
                      <a:rPr lang="th-TH" dirty="0" smtClean="0"/>
                      <a:t>5</a:t>
                    </a:r>
                    <a:r>
                      <a:rPr lang="th-TH" dirty="0"/>
                      <a:t>
</a:t>
                    </a:r>
                    <a:r>
                      <a:rPr lang="th-TH" dirty="0" smtClean="0"/>
                      <a:t>4%</a:t>
                    </a:r>
                    <a:endParaRPr lang="th-TH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LPG
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10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เบนซิน</c:v>
                </c:pt>
                <c:pt idx="1">
                  <c:v>ก๊าด</c:v>
                </c:pt>
                <c:pt idx="2">
                  <c:v>ดีเซล</c:v>
                </c:pt>
                <c:pt idx="3">
                  <c:v>เครื่องบิน</c:v>
                </c:pt>
                <c:pt idx="4">
                  <c:v>น้ำมันเตา</c:v>
                </c:pt>
                <c:pt idx="5">
                  <c:v>LPG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 formatCode="#,##0">
                  <c:v>33.753</c:v>
                </c:pt>
                <c:pt idx="1">
                  <c:v>1.06E-2</c:v>
                </c:pt>
                <c:pt idx="2" formatCode="#,##0">
                  <c:v>71.668700000000001</c:v>
                </c:pt>
                <c:pt idx="3" formatCode="#,##0">
                  <c:v>10.414399999999999</c:v>
                </c:pt>
                <c:pt idx="4" formatCode="#,##0">
                  <c:v>4.8704000000000001</c:v>
                </c:pt>
                <c:pt idx="5" formatCode="#,##0">
                  <c:v>10.0731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0.37942</cdr:x>
      <cdr:y>0.11395</cdr:y>
    </cdr:from>
    <cdr:to>
      <cdr:x>0.50643</cdr:x>
      <cdr:y>0.16979</cdr:y>
    </cdr:to>
    <cdr:sp macro="" textlink="">
      <cdr:nvSpPr>
        <cdr:cNvPr id="2" name="TextBox 55"/>
        <cdr:cNvSpPr txBox="1"/>
      </cdr:nvSpPr>
      <cdr:spPr>
        <a:xfrm xmlns:a="http://schemas.openxmlformats.org/drawingml/2006/main">
          <a:off x="1835696" y="502437"/>
          <a:ext cx="614498" cy="2462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0.49818</cdr:x>
      <cdr:y>0.39032</cdr:y>
    </cdr:from>
    <cdr:to>
      <cdr:x>0.62519</cdr:x>
      <cdr:y>0.44616</cdr:y>
    </cdr:to>
    <cdr:sp macro="" textlink="">
      <cdr:nvSpPr>
        <cdr:cNvPr id="3" name="TextBox 55"/>
        <cdr:cNvSpPr txBox="1"/>
      </cdr:nvSpPr>
      <cdr:spPr>
        <a:xfrm xmlns:a="http://schemas.openxmlformats.org/drawingml/2006/main">
          <a:off x="2410310" y="1721085"/>
          <a:ext cx="614497" cy="2462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0.37901</cdr:x>
      <cdr:y>0.17374</cdr:y>
    </cdr:from>
    <cdr:to>
      <cdr:x>0.50603</cdr:x>
      <cdr:y>0.22958</cdr:y>
    </cdr:to>
    <cdr:sp macro="" textlink="">
      <cdr:nvSpPr>
        <cdr:cNvPr id="4" name="TextBox 55"/>
        <cdr:cNvSpPr txBox="1"/>
      </cdr:nvSpPr>
      <cdr:spPr>
        <a:xfrm xmlns:a="http://schemas.openxmlformats.org/drawingml/2006/main">
          <a:off x="1833726" y="766110"/>
          <a:ext cx="614546" cy="2462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0.61792</cdr:x>
      <cdr:y>0.25479</cdr:y>
    </cdr:from>
    <cdr:to>
      <cdr:x>0.74493</cdr:x>
      <cdr:y>0.31063</cdr:y>
    </cdr:to>
    <cdr:sp macro="" textlink="">
      <cdr:nvSpPr>
        <cdr:cNvPr id="5" name="TextBox 55"/>
        <cdr:cNvSpPr txBox="1"/>
      </cdr:nvSpPr>
      <cdr:spPr>
        <a:xfrm xmlns:a="http://schemas.openxmlformats.org/drawingml/2006/main">
          <a:off x="2989609" y="1123475"/>
          <a:ext cx="614497" cy="2462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0.49091</cdr:x>
      <cdr:y>0.34817</cdr:y>
    </cdr:from>
    <cdr:to>
      <cdr:x>0.61792</cdr:x>
      <cdr:y>0.40401</cdr:y>
    </cdr:to>
    <cdr:sp macro="" textlink="">
      <cdr:nvSpPr>
        <cdr:cNvPr id="6" name="TextBox 55"/>
        <cdr:cNvSpPr txBox="1"/>
      </cdr:nvSpPr>
      <cdr:spPr>
        <a:xfrm xmlns:a="http://schemas.openxmlformats.org/drawingml/2006/main">
          <a:off x="2375112" y="1535258"/>
          <a:ext cx="614497" cy="2462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</a:t>
          </a:r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0.25497</cdr:x>
      <cdr:y>0.12218</cdr:y>
    </cdr:from>
    <cdr:to>
      <cdr:x>0.38198</cdr:x>
      <cdr:y>0.17802</cdr:y>
    </cdr:to>
    <cdr:sp macro="" textlink="">
      <cdr:nvSpPr>
        <cdr:cNvPr id="7" name="TextBox 55"/>
        <cdr:cNvSpPr txBox="1"/>
      </cdr:nvSpPr>
      <cdr:spPr>
        <a:xfrm xmlns:a="http://schemas.openxmlformats.org/drawingml/2006/main">
          <a:off x="1233583" y="538756"/>
          <a:ext cx="614498" cy="2462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0.62345</cdr:x>
      <cdr:y>0.20594</cdr:y>
    </cdr:from>
    <cdr:to>
      <cdr:x>0.75046</cdr:x>
      <cdr:y>0.26178</cdr:y>
    </cdr:to>
    <cdr:sp macro="" textlink="">
      <cdr:nvSpPr>
        <cdr:cNvPr id="8" name="TextBox 55"/>
        <cdr:cNvSpPr txBox="1"/>
      </cdr:nvSpPr>
      <cdr:spPr>
        <a:xfrm xmlns:a="http://schemas.openxmlformats.org/drawingml/2006/main">
          <a:off x="3016376" y="908091"/>
          <a:ext cx="614498" cy="2462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0.7496</cdr:x>
      <cdr:y>0.70329</cdr:y>
    </cdr:from>
    <cdr:to>
      <cdr:x>0.87957</cdr:x>
      <cdr:y>0.75913</cdr:y>
    </cdr:to>
    <cdr:sp macro="" textlink="">
      <cdr:nvSpPr>
        <cdr:cNvPr id="9" name="TextBox 71"/>
        <cdr:cNvSpPr txBox="1"/>
      </cdr:nvSpPr>
      <cdr:spPr>
        <a:xfrm xmlns:a="http://schemas.openxmlformats.org/drawingml/2006/main">
          <a:off x="3626694" y="3101151"/>
          <a:ext cx="628851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52%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0.74909</cdr:x>
      <cdr:y>0.4461</cdr:y>
    </cdr:from>
    <cdr:to>
      <cdr:x>0.87907</cdr:x>
      <cdr:y>0.50194</cdr:y>
    </cdr:to>
    <cdr:sp macro="" textlink="">
      <cdr:nvSpPr>
        <cdr:cNvPr id="10" name="TextBox 71"/>
        <cdr:cNvSpPr txBox="1"/>
      </cdr:nvSpPr>
      <cdr:spPr>
        <a:xfrm xmlns:a="http://schemas.openxmlformats.org/drawingml/2006/main">
          <a:off x="3624235" y="1967068"/>
          <a:ext cx="628851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38%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0.74232</cdr:x>
      <cdr:y>0.26178</cdr:y>
    </cdr:from>
    <cdr:to>
      <cdr:x>0.86933</cdr:x>
      <cdr:y>0.31762</cdr:y>
    </cdr:to>
    <cdr:sp macro="" textlink="">
      <cdr:nvSpPr>
        <cdr:cNvPr id="11" name="TextBox 55"/>
        <cdr:cNvSpPr txBox="1"/>
      </cdr:nvSpPr>
      <cdr:spPr>
        <a:xfrm xmlns:a="http://schemas.openxmlformats.org/drawingml/2006/main">
          <a:off x="3591489" y="1154312"/>
          <a:ext cx="614498" cy="2462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0.7361</cdr:x>
      <cdr:y>0.31077</cdr:y>
    </cdr:from>
    <cdr:to>
      <cdr:x>0.86311</cdr:x>
      <cdr:y>0.36661</cdr:y>
    </cdr:to>
    <cdr:sp macro="" textlink="">
      <cdr:nvSpPr>
        <cdr:cNvPr id="12" name="TextBox 55"/>
        <cdr:cNvSpPr txBox="1"/>
      </cdr:nvSpPr>
      <cdr:spPr>
        <a:xfrm xmlns:a="http://schemas.openxmlformats.org/drawingml/2006/main">
          <a:off x="3561376" y="1370335"/>
          <a:ext cx="614498" cy="2462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</a:t>
          </a:r>
          <a:r>
            <a: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%</a:t>
          </a:r>
          <a:endParaRPr lang="th-TH" sz="1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478" cy="337166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7534" y="1"/>
            <a:ext cx="4276478" cy="337166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72B01A4F-6044-42E2-B358-CE859B37D489}" type="datetimeFigureOut">
              <a:rPr lang="th-TH" smtClean="0"/>
              <a:t>22/03/66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97521"/>
            <a:ext cx="4276478" cy="337165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7534" y="6397521"/>
            <a:ext cx="4276478" cy="337165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40664967-8BFB-4969-9FA8-BE29039886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888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5402" cy="336788"/>
          </a:xfrm>
          <a:prstGeom prst="rect">
            <a:avLst/>
          </a:prstGeom>
        </p:spPr>
        <p:txBody>
          <a:bodyPr vert="horz" lIns="90433" tIns="45217" rIns="90433" bIns="452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30" y="0"/>
            <a:ext cx="4275402" cy="336788"/>
          </a:xfrm>
          <a:prstGeom prst="rect">
            <a:avLst/>
          </a:prstGeom>
        </p:spPr>
        <p:txBody>
          <a:bodyPr vert="horz" lIns="90433" tIns="45217" rIns="90433" bIns="45217" rtlCol="0"/>
          <a:lstStyle>
            <a:lvl1pPr algn="r">
              <a:defRPr sz="1200"/>
            </a:lvl1pPr>
          </a:lstStyle>
          <a:p>
            <a:fld id="{C3B8AE8E-3576-4182-9B1E-20F1D0BD585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3" tIns="45217" rIns="90433" bIns="452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9"/>
            <a:ext cx="7893050" cy="3031093"/>
          </a:xfrm>
          <a:prstGeom prst="rect">
            <a:avLst/>
          </a:prstGeom>
        </p:spPr>
        <p:txBody>
          <a:bodyPr vert="horz" lIns="90433" tIns="45217" rIns="90433" bIns="452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397805"/>
            <a:ext cx="4275402" cy="336788"/>
          </a:xfrm>
          <a:prstGeom prst="rect">
            <a:avLst/>
          </a:prstGeom>
        </p:spPr>
        <p:txBody>
          <a:bodyPr vert="horz" lIns="90433" tIns="45217" rIns="90433" bIns="452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30" y="6397805"/>
            <a:ext cx="4275402" cy="336788"/>
          </a:xfrm>
          <a:prstGeom prst="rect">
            <a:avLst/>
          </a:prstGeom>
        </p:spPr>
        <p:txBody>
          <a:bodyPr vert="horz" lIns="90433" tIns="45217" rIns="90433" bIns="45217" rtlCol="0" anchor="b"/>
          <a:lstStyle>
            <a:lvl1pPr algn="r">
              <a:defRPr sz="1200"/>
            </a:lvl1pPr>
          </a:lstStyle>
          <a:p>
            <a:fld id="{8D6354EF-8473-4BAC-AEA1-9B5E130A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8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354EF-8473-4BAC-AEA1-9B5E130A6C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9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5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8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9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4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hart" Target="../charts/chart5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Line 16"/>
          <p:cNvCxnSpPr/>
          <p:nvPr/>
        </p:nvCxnSpPr>
        <p:spPr bwMode="auto">
          <a:xfrm>
            <a:off x="1332" y="6729493"/>
            <a:ext cx="9116656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" name="Picture 19" descr="D:\1. EPPO\11. General\LOGO_EPPO\สำนักนโยบายและแผนพลังงาน_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860" y="0"/>
            <a:ext cx="302514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395536" y="1365478"/>
            <a:ext cx="8229600" cy="1152128"/>
          </a:xfrm>
        </p:spPr>
        <p:txBody>
          <a:bodyPr>
            <a:normAutofit/>
          </a:bodyPr>
          <a:lstStyle/>
          <a:p>
            <a:r>
              <a:rPr lang="th-TH" sz="5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มูลค่าพลังงาน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-27296" y="44624"/>
            <a:ext cx="6146156" cy="128250"/>
            <a:chOff x="-27296" y="44624"/>
            <a:chExt cx="6146156" cy="12825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-27296" y="44624"/>
              <a:ext cx="6140666" cy="0"/>
            </a:xfrm>
            <a:prstGeom prst="line">
              <a:avLst/>
            </a:prstGeom>
            <a:ln w="111125">
              <a:solidFill>
                <a:srgbClr val="EAB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21806" y="172874"/>
              <a:ext cx="6140666" cy="0"/>
            </a:xfrm>
            <a:prstGeom prst="line">
              <a:avLst/>
            </a:prstGeom>
            <a:ln w="47625">
              <a:solidFill>
                <a:srgbClr val="EAB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 descr="D:\1. EPPO\3. Energy Graph\Energy Graph_ปรับรูปแบบใหม่\Chapter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" t="3931" r="6468" b="28022"/>
          <a:stretch/>
        </p:blipFill>
        <p:spPr bwMode="auto">
          <a:xfrm>
            <a:off x="-27296" y="3251026"/>
            <a:ext cx="9171296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4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3" descr="D:\1. EPPO\3. Energy Graph\Energy Graph_ปรับรูปแบบใหม่\Title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43" r="7032"/>
          <a:stretch/>
        </p:blipFill>
        <p:spPr bwMode="auto">
          <a:xfrm>
            <a:off x="2291617" y="0"/>
            <a:ext cx="6852383" cy="103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1. EPPO\11. General\LOGO_EPPO\สำนักนโยบายและแผนพลังงาน_T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452"/>
            <a:ext cx="2232248" cy="6306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65927" y="-83088"/>
            <a:ext cx="6326553" cy="714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มูลค่าและราคา</a:t>
            </a:r>
            <a:r>
              <a:rPr lang="th-TH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พลังงาน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294374" y="1496659"/>
            <a:ext cx="2394278" cy="377629"/>
          </a:xfrm>
          <a:prstGeom prst="roundRect">
            <a:avLst>
              <a:gd name="adj" fmla="val 50000"/>
            </a:avLst>
          </a:prstGeom>
          <a:solidFill>
            <a:srgbClr val="E2AC00"/>
          </a:solidFill>
          <a:ln w="79375" cmpd="thickThin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1973" y="1547020"/>
            <a:ext cx="2103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มูลค่าการนำเข้าพลังงาน</a:t>
            </a:r>
            <a:endParaRPr lang="th-TH" sz="135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177785" y="1468967"/>
            <a:ext cx="2419372" cy="407260"/>
          </a:xfrm>
          <a:prstGeom prst="roundRect">
            <a:avLst>
              <a:gd name="adj" fmla="val 50000"/>
            </a:avLst>
          </a:prstGeom>
          <a:solidFill>
            <a:srgbClr val="F57913"/>
          </a:solidFill>
          <a:ln w="79375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46894" y="1539446"/>
            <a:ext cx="21409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มูลค่าการส่งออกพลังงาน</a:t>
            </a:r>
            <a:endParaRPr lang="th-TH" sz="135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6051029" y="1496659"/>
            <a:ext cx="2819217" cy="365754"/>
          </a:xfrm>
          <a:prstGeom prst="roundRect">
            <a:avLst>
              <a:gd name="adj" fmla="val 50000"/>
            </a:avLst>
          </a:prstGeom>
          <a:solidFill>
            <a:srgbClr val="FF7174"/>
          </a:solidFill>
          <a:ln w="79375" cmpd="thickThin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202769" y="1542761"/>
            <a:ext cx="25734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มูลค่าการใช้พลังงานขั้นสุดท้าย</a:t>
            </a:r>
            <a:endParaRPr lang="th-TH" sz="13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96945" y="917049"/>
            <a:ext cx="3071278" cy="480523"/>
            <a:chOff x="96945" y="1002690"/>
            <a:chExt cx="3071278" cy="480523"/>
          </a:xfrm>
        </p:grpSpPr>
        <p:sp>
          <p:nvSpPr>
            <p:cNvPr id="115" name="Rounded Rectangle 114"/>
            <p:cNvSpPr/>
            <p:nvPr/>
          </p:nvSpPr>
          <p:spPr>
            <a:xfrm>
              <a:off x="96945" y="1044455"/>
              <a:ext cx="2553046" cy="364533"/>
            </a:xfrm>
            <a:prstGeom prst="roundRect">
              <a:avLst>
                <a:gd name="adj" fmla="val 4354"/>
              </a:avLst>
            </a:prstGeom>
            <a:solidFill>
              <a:srgbClr val="786F44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>
                <a:solidFill>
                  <a:prstClr val="white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2733960" y="1044455"/>
              <a:ext cx="434263" cy="361528"/>
            </a:xfrm>
            <a:prstGeom prst="roundRect">
              <a:avLst>
                <a:gd name="adj" fmla="val 4354"/>
              </a:avLst>
            </a:prstGeom>
            <a:solidFill>
              <a:srgbClr val="454027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>
                <a:solidFill>
                  <a:prstClr val="white"/>
                </a:solidFill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827160" y="1002690"/>
              <a:ext cx="71663" cy="480523"/>
              <a:chOff x="4995767" y="3928812"/>
              <a:chExt cx="71663" cy="707201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4995767" y="3928812"/>
                <a:ext cx="0" cy="70295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5067430" y="3933056"/>
                <a:ext cx="0" cy="702957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8" name="Text Box 3"/>
            <p:cNvSpPr txBox="1">
              <a:spLocks noChangeArrowheads="1"/>
            </p:cNvSpPr>
            <p:nvPr/>
          </p:nvSpPr>
          <p:spPr bwMode="auto">
            <a:xfrm>
              <a:off x="203827" y="1049228"/>
              <a:ext cx="240670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600" b="1" dirty="0" smtClean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มูลค่าพลังงาน</a:t>
              </a:r>
              <a:endParaRPr lang="th-TH" altLang="th-TH" sz="1600" b="1" dirty="0">
                <a:solidFill>
                  <a:prstClr val="white"/>
                </a:solidFill>
                <a:latin typeface="Tahoma" pitchFamily="34" charset="0"/>
                <a:ea typeface="Arial Unicode MS" pitchFamily="34" charset="-128"/>
                <a:cs typeface="Tahoma" pitchFamily="34" charset="0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06364" y="2553501"/>
            <a:ext cx="1780888" cy="32231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155</a:t>
            </a:r>
            <a:r>
              <a:rPr lang="th-TH" sz="20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พันล้านบาท</a:t>
            </a:r>
            <a:endParaRPr lang="th-TH" sz="12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511192" y="2565376"/>
            <a:ext cx="1780888" cy="32231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 </a:t>
            </a:r>
            <a:r>
              <a:rPr lang="th-TH" sz="12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พันล้านบาท</a:t>
            </a:r>
            <a:endParaRPr lang="th-TH" sz="12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396550" y="2565376"/>
            <a:ext cx="2063124" cy="32231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222 </a:t>
            </a:r>
            <a:r>
              <a:rPr lang="th-TH" sz="12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พันล้านบาท</a:t>
            </a:r>
            <a:endParaRPr lang="th-TH" sz="12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309442" y="2036992"/>
            <a:ext cx="1424518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14.9%</a:t>
            </a:r>
            <a:endParaRPr lang="th-TH" sz="24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171622" y="2037893"/>
            <a:ext cx="1096354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5.1%</a:t>
            </a:r>
            <a:endParaRPr lang="th-TH" sz="24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4" name="Rounded Rectangle 293"/>
          <p:cNvSpPr/>
          <p:nvPr/>
        </p:nvSpPr>
        <p:spPr>
          <a:xfrm>
            <a:off x="183050" y="3122271"/>
            <a:ext cx="2541796" cy="377629"/>
          </a:xfrm>
          <a:prstGeom prst="roundRect">
            <a:avLst>
              <a:gd name="adj" fmla="val 50000"/>
            </a:avLst>
          </a:prstGeom>
          <a:solidFill>
            <a:srgbClr val="996633"/>
          </a:solidFill>
          <a:ln w="79375" cmpd="thickThin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327833" y="3180248"/>
            <a:ext cx="22933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มูลค่าการใช้น้ำมันสำเร็จรูป</a:t>
            </a:r>
            <a:endParaRPr lang="th-TH" sz="13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6" name="Rounded Rectangle 295"/>
          <p:cNvSpPr/>
          <p:nvPr/>
        </p:nvSpPr>
        <p:spPr>
          <a:xfrm>
            <a:off x="262849" y="4558355"/>
            <a:ext cx="2688242" cy="2232118"/>
          </a:xfrm>
          <a:prstGeom prst="roundRect">
            <a:avLst>
              <a:gd name="adj" fmla="val 12710"/>
            </a:avLst>
          </a:prstGeom>
          <a:noFill/>
          <a:ln w="31750">
            <a:solidFill>
              <a:srgbClr val="96326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539883" y="4185380"/>
            <a:ext cx="2063124" cy="32231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131</a:t>
            </a:r>
            <a:r>
              <a:rPr lang="en-US" sz="20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พันล้านบาท</a:t>
            </a:r>
            <a:endParaRPr lang="th-TH" sz="12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1293159" y="3695269"/>
            <a:ext cx="1096354" cy="353095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r>
              <a:rPr lang="en-US" sz="22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19.6</a:t>
            </a:r>
            <a:r>
              <a:rPr lang="en-US" sz="22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22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10" name="Group 209"/>
          <p:cNvGrpSpPr/>
          <p:nvPr/>
        </p:nvGrpSpPr>
        <p:grpSpPr>
          <a:xfrm>
            <a:off x="3132597" y="2838452"/>
            <a:ext cx="5909666" cy="3952021"/>
            <a:chOff x="3132597" y="2838452"/>
            <a:chExt cx="5909666" cy="3952021"/>
          </a:xfrm>
        </p:grpSpPr>
        <p:sp>
          <p:nvSpPr>
            <p:cNvPr id="211" name="Rounded Rectangle 210"/>
            <p:cNvSpPr/>
            <p:nvPr/>
          </p:nvSpPr>
          <p:spPr>
            <a:xfrm>
              <a:off x="3132597" y="3535284"/>
              <a:ext cx="5909443" cy="3255189"/>
            </a:xfrm>
            <a:prstGeom prst="roundRect">
              <a:avLst>
                <a:gd name="adj" fmla="val 1196"/>
              </a:avLst>
            </a:prstGeom>
            <a:noFill/>
            <a:ln w="38100" cmpd="thickThin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315761" y="5693092"/>
              <a:ext cx="1585561" cy="740227"/>
            </a:xfrm>
            <a:prstGeom prst="rect">
              <a:avLst/>
            </a:prstGeom>
            <a:solidFill>
              <a:srgbClr val="FFC9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3316819" y="5338143"/>
              <a:ext cx="1578457" cy="319039"/>
              <a:chOff x="3175970" y="5405667"/>
              <a:chExt cx="1659174" cy="319039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3175970" y="5411034"/>
                <a:ext cx="1659174" cy="313672"/>
              </a:xfrm>
              <a:prstGeom prst="rect">
                <a:avLst/>
              </a:prstGeom>
              <a:solidFill>
                <a:srgbClr val="99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TextBox 281"/>
              <p:cNvSpPr txBox="1"/>
              <p:nvPr/>
            </p:nvSpPr>
            <p:spPr>
              <a:xfrm>
                <a:off x="3222692" y="5405667"/>
                <a:ext cx="1328530" cy="293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13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ราคา </a:t>
                </a:r>
                <a:r>
                  <a:rPr lang="en-US" sz="13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LNG</a:t>
                </a:r>
                <a:endParaRPr lang="th-TH" sz="13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3252106" y="6458400"/>
              <a:ext cx="1433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หน่วย</a:t>
              </a:r>
              <a:r>
                <a:rPr lang="en-US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: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เหรียญสหรัฐ/</a:t>
              </a:r>
              <a:r>
                <a:rPr lang="en-US" sz="8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MMBtu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346894" y="6051205"/>
              <a:ext cx="10437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20.84</a:t>
              </a:r>
            </a:p>
          </p:txBody>
        </p:sp>
        <p:grpSp>
          <p:nvGrpSpPr>
            <p:cNvPr id="216" name="Group 215"/>
            <p:cNvGrpSpPr/>
            <p:nvPr/>
          </p:nvGrpSpPr>
          <p:grpSpPr>
            <a:xfrm>
              <a:off x="5858692" y="3254049"/>
              <a:ext cx="3046469" cy="480523"/>
              <a:chOff x="-97887" y="4221088"/>
              <a:chExt cx="3046469" cy="480523"/>
            </a:xfrm>
          </p:grpSpPr>
          <p:sp>
            <p:nvSpPr>
              <p:cNvPr id="274" name="Rounded Rectangle 273"/>
              <p:cNvSpPr/>
              <p:nvPr/>
            </p:nvSpPr>
            <p:spPr>
              <a:xfrm>
                <a:off x="395536" y="4262853"/>
                <a:ext cx="2553046" cy="364533"/>
              </a:xfrm>
              <a:prstGeom prst="roundRect">
                <a:avLst>
                  <a:gd name="adj" fmla="val 4354"/>
                </a:avLst>
              </a:prstGeom>
              <a:solidFill>
                <a:srgbClr val="786F4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28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-97887" y="4221088"/>
                <a:ext cx="434263" cy="480523"/>
                <a:chOff x="3073644" y="4221088"/>
                <a:chExt cx="434263" cy="480523"/>
              </a:xfrm>
            </p:grpSpPr>
            <p:sp>
              <p:nvSpPr>
                <p:cNvPr id="277" name="Rounded Rectangle 276"/>
                <p:cNvSpPr/>
                <p:nvPr/>
              </p:nvSpPr>
              <p:spPr>
                <a:xfrm>
                  <a:off x="3073644" y="4262853"/>
                  <a:ext cx="434263" cy="361528"/>
                </a:xfrm>
                <a:prstGeom prst="roundRect">
                  <a:avLst>
                    <a:gd name="adj" fmla="val 4354"/>
                  </a:avLst>
                </a:prstGeom>
                <a:solidFill>
                  <a:srgbClr val="454027"/>
                </a:solidFill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h-TH" sz="280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278" name="Group 277"/>
                <p:cNvGrpSpPr/>
                <p:nvPr/>
              </p:nvGrpSpPr>
              <p:grpSpPr>
                <a:xfrm>
                  <a:off x="3339999" y="4221088"/>
                  <a:ext cx="71663" cy="480523"/>
                  <a:chOff x="5017033" y="3928812"/>
                  <a:chExt cx="71663" cy="707201"/>
                </a:xfrm>
              </p:grpSpPr>
              <p:cxnSp>
                <p:nvCxnSpPr>
                  <p:cNvPr id="279" name="Straight Connector 278"/>
                  <p:cNvCxnSpPr/>
                  <p:nvPr/>
                </p:nvCxnSpPr>
                <p:spPr>
                  <a:xfrm>
                    <a:off x="5017033" y="3928812"/>
                    <a:ext cx="0" cy="702957"/>
                  </a:xfrm>
                  <a:prstGeom prst="line">
                    <a:avLst/>
                  </a:prstGeom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0" name="Straight Connector 279"/>
                  <p:cNvCxnSpPr/>
                  <p:nvPr/>
                </p:nvCxnSpPr>
                <p:spPr>
                  <a:xfrm>
                    <a:off x="5088696" y="3933056"/>
                    <a:ext cx="0" cy="702957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76" name="Text Box 3"/>
              <p:cNvSpPr txBox="1">
                <a:spLocks noChangeArrowheads="1"/>
              </p:cNvSpPr>
              <p:nvPr/>
            </p:nvSpPr>
            <p:spPr bwMode="auto">
              <a:xfrm>
                <a:off x="502418" y="4267626"/>
                <a:ext cx="24067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altLang="th-TH" sz="1600" b="1" dirty="0" smtClean="0">
                    <a:solidFill>
                      <a:prstClr val="white"/>
                    </a:solidFill>
                    <a:latin typeface="Tahoma" pitchFamily="34" charset="0"/>
                    <a:ea typeface="Arial Unicode MS" pitchFamily="34" charset="-128"/>
                    <a:cs typeface="Tahoma" pitchFamily="34" charset="0"/>
                  </a:rPr>
                  <a:t>ราคาพลังงาน</a:t>
                </a:r>
                <a:endParaRPr lang="th-TH" altLang="th-TH" sz="160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endParaRPr>
              </a:p>
            </p:txBody>
          </p:sp>
        </p:grpSp>
        <p:sp>
          <p:nvSpPr>
            <p:cNvPr id="217" name="Rectangle 216"/>
            <p:cNvSpPr/>
            <p:nvPr/>
          </p:nvSpPr>
          <p:spPr>
            <a:xfrm>
              <a:off x="5060805" y="5693092"/>
              <a:ext cx="1240798" cy="75110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6342901" y="5692440"/>
              <a:ext cx="1256115" cy="75110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7642964" y="5692440"/>
              <a:ext cx="1225780" cy="751102"/>
            </a:xfrm>
            <a:prstGeom prst="rect">
              <a:avLst/>
            </a:prstGeom>
            <a:solidFill>
              <a:srgbClr val="F8A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5070787" y="5338143"/>
              <a:ext cx="3797780" cy="319039"/>
            </a:xfrm>
            <a:prstGeom prst="rect">
              <a:avLst/>
            </a:prstGeom>
            <a:solidFill>
              <a:srgbClr val="D65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5525705" y="5349541"/>
              <a:ext cx="236423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3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ราคาน้ำมันดิบตลาดโลก</a:t>
              </a:r>
              <a:endParaRPr lang="th-TH" sz="1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026898" y="6458400"/>
              <a:ext cx="15424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หน่วย</a:t>
              </a:r>
              <a:r>
                <a:rPr lang="en-US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: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เหรียญสหรัฐ/บาร์เรล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7636065" y="6045887"/>
              <a:ext cx="11123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78.11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7764254" y="5752052"/>
              <a:ext cx="1011336" cy="253916"/>
              <a:chOff x="7756178" y="4590668"/>
              <a:chExt cx="1011336" cy="253916"/>
            </a:xfrm>
          </p:grpSpPr>
          <p:sp>
            <p:nvSpPr>
              <p:cNvPr id="272" name="Rounded Rectangle 271"/>
              <p:cNvSpPr/>
              <p:nvPr/>
            </p:nvSpPr>
            <p:spPr>
              <a:xfrm>
                <a:off x="7782449" y="4609718"/>
                <a:ext cx="985065" cy="222095"/>
              </a:xfrm>
              <a:prstGeom prst="roundRect">
                <a:avLst>
                  <a:gd name="adj" fmla="val 45945"/>
                </a:avLst>
              </a:prstGeom>
              <a:solidFill>
                <a:schemeClr val="bg1"/>
              </a:solidFill>
              <a:ln w="222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7756178" y="4590668"/>
                <a:ext cx="981929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105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เวสเท็กซัส</a:t>
                </a:r>
                <a:endParaRPr lang="th-TH" sz="7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25" name="TextBox 224"/>
            <p:cNvSpPr txBox="1"/>
            <p:nvPr/>
          </p:nvSpPr>
          <p:spPr>
            <a:xfrm>
              <a:off x="6331789" y="6047150"/>
              <a:ext cx="9727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84.20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26" name="Group 225"/>
            <p:cNvGrpSpPr/>
            <p:nvPr/>
          </p:nvGrpSpPr>
          <p:grpSpPr>
            <a:xfrm>
              <a:off x="6466902" y="5753315"/>
              <a:ext cx="1011336" cy="253916"/>
              <a:chOff x="7756178" y="4590668"/>
              <a:chExt cx="1011336" cy="253916"/>
            </a:xfrm>
          </p:grpSpPr>
          <p:sp>
            <p:nvSpPr>
              <p:cNvPr id="270" name="Rounded Rectangle 269"/>
              <p:cNvSpPr/>
              <p:nvPr/>
            </p:nvSpPr>
            <p:spPr>
              <a:xfrm>
                <a:off x="7782449" y="4609718"/>
                <a:ext cx="985065" cy="222095"/>
              </a:xfrm>
              <a:prstGeom prst="roundRect">
                <a:avLst>
                  <a:gd name="adj" fmla="val 45945"/>
                </a:avLst>
              </a:prstGeom>
              <a:solidFill>
                <a:schemeClr val="bg1"/>
              </a:solidFill>
              <a:ln w="222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7756178" y="4590668"/>
                <a:ext cx="981929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1050" b="1" dirty="0" err="1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เบรนท์</a:t>
                </a:r>
                <a:endParaRPr lang="th-TH" sz="7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27" name="TextBox 226"/>
            <p:cNvSpPr txBox="1"/>
            <p:nvPr/>
          </p:nvSpPr>
          <p:spPr>
            <a:xfrm>
              <a:off x="5096802" y="6051205"/>
              <a:ext cx="9873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80.38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28" name="Group 227"/>
            <p:cNvGrpSpPr/>
            <p:nvPr/>
          </p:nvGrpSpPr>
          <p:grpSpPr>
            <a:xfrm>
              <a:off x="5165665" y="5757370"/>
              <a:ext cx="1011336" cy="253916"/>
              <a:chOff x="7756178" y="4590668"/>
              <a:chExt cx="1011336" cy="253916"/>
            </a:xfrm>
          </p:grpSpPr>
          <p:sp>
            <p:nvSpPr>
              <p:cNvPr id="268" name="Rounded Rectangle 267"/>
              <p:cNvSpPr/>
              <p:nvPr/>
            </p:nvSpPr>
            <p:spPr>
              <a:xfrm>
                <a:off x="7782449" y="4609718"/>
                <a:ext cx="985065" cy="222095"/>
              </a:xfrm>
              <a:prstGeom prst="roundRect">
                <a:avLst>
                  <a:gd name="adj" fmla="val 45945"/>
                </a:avLst>
              </a:prstGeom>
              <a:solidFill>
                <a:schemeClr val="bg1"/>
              </a:solidFill>
              <a:ln w="222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7756178" y="4590668"/>
                <a:ext cx="981929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1050" b="1" dirty="0" err="1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ดูไบ</a:t>
                </a:r>
                <a:endParaRPr lang="th-TH" sz="7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29" name="Picture 3" descr="D:\7. Infographic EPPO\Picture icon\Color Icon\FreeGreatPicture.com-29364-barrels-of-oil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176"/>
            <a:stretch/>
          </p:blipFill>
          <p:spPr bwMode="auto">
            <a:xfrm flipH="1">
              <a:off x="8161563" y="5231299"/>
              <a:ext cx="880700" cy="494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1" name="Group 230"/>
            <p:cNvGrpSpPr/>
            <p:nvPr/>
          </p:nvGrpSpPr>
          <p:grpSpPr>
            <a:xfrm>
              <a:off x="3604467" y="5765661"/>
              <a:ext cx="955658" cy="253916"/>
              <a:chOff x="3544334" y="5833185"/>
              <a:chExt cx="955658" cy="253916"/>
            </a:xfrm>
          </p:grpSpPr>
          <p:sp>
            <p:nvSpPr>
              <p:cNvPr id="266" name="Rounded Rectangle 265"/>
              <p:cNvSpPr/>
              <p:nvPr/>
            </p:nvSpPr>
            <p:spPr>
              <a:xfrm>
                <a:off x="3544334" y="5848957"/>
                <a:ext cx="955658" cy="210580"/>
              </a:xfrm>
              <a:prstGeom prst="roundRect">
                <a:avLst>
                  <a:gd name="adj" fmla="val 45945"/>
                </a:avLst>
              </a:prstGeom>
              <a:solidFill>
                <a:schemeClr val="bg1"/>
              </a:solidFill>
              <a:ln w="22225">
                <a:solidFill>
                  <a:srgbClr val="9933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3760358" y="5833185"/>
                <a:ext cx="52814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Spot</a:t>
                </a:r>
                <a:endParaRPr lang="th-TH" sz="105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32" name="Rectangle 231"/>
            <p:cNvSpPr/>
            <p:nvPr/>
          </p:nvSpPr>
          <p:spPr>
            <a:xfrm>
              <a:off x="5065081" y="4252932"/>
              <a:ext cx="1240798" cy="751102"/>
            </a:xfrm>
            <a:prstGeom prst="rect">
              <a:avLst/>
            </a:prstGeom>
            <a:solidFill>
              <a:srgbClr val="DDE8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347177" y="4252280"/>
              <a:ext cx="1256115" cy="75110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7647240" y="4252280"/>
              <a:ext cx="1225780" cy="751102"/>
            </a:xfrm>
            <a:prstGeom prst="rect">
              <a:avLst/>
            </a:prstGeom>
            <a:solidFill>
              <a:srgbClr val="ABC6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5075063" y="3897983"/>
              <a:ext cx="3797780" cy="319039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5400740" y="3909381"/>
              <a:ext cx="269637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3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ราคาน้ำมันสำเร็จรูปตลาดสิงคโปร์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031174" y="5018240"/>
              <a:ext cx="15424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หน่วย</a:t>
              </a:r>
              <a:r>
                <a:rPr lang="en-US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: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เหรียญสหรัฐ/บาร์เรล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7662347" y="4605727"/>
              <a:ext cx="9438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61.33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7790525" y="4335954"/>
              <a:ext cx="989341" cy="217083"/>
            </a:xfrm>
            <a:prstGeom prst="roundRect">
              <a:avLst>
                <a:gd name="adj" fmla="val 45945"/>
              </a:avLst>
            </a:prstGeom>
            <a:solidFill>
              <a:schemeClr val="bg1"/>
            </a:solidFill>
            <a:ln w="222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7901969" y="4321417"/>
              <a:ext cx="78116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น้ำมันเตา</a:t>
              </a:r>
              <a:endParaRPr lang="th-TH" sz="7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6352115" y="4606990"/>
              <a:ext cx="956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113.95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6493173" y="4337217"/>
              <a:ext cx="989341" cy="217083"/>
            </a:xfrm>
            <a:prstGeom prst="roundRect">
              <a:avLst>
                <a:gd name="adj" fmla="val 45945"/>
              </a:avLst>
            </a:prstGeom>
            <a:solidFill>
              <a:schemeClr val="bg1"/>
            </a:solidFill>
            <a:ln w="222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6677833" y="4313155"/>
              <a:ext cx="64096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ดีเซล</a:t>
              </a:r>
              <a:endParaRPr lang="th-TH" sz="7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5075063" y="4611045"/>
              <a:ext cx="9325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99.00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5191936" y="4341272"/>
              <a:ext cx="989341" cy="217083"/>
            </a:xfrm>
            <a:prstGeom prst="roundRect">
              <a:avLst>
                <a:gd name="adj" fmla="val 45945"/>
              </a:avLst>
            </a:prstGeom>
            <a:solidFill>
              <a:schemeClr val="bg1"/>
            </a:solidFill>
            <a:ln w="222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5372164" y="4317210"/>
              <a:ext cx="6464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05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เบนซิน</a:t>
              </a:r>
              <a:endParaRPr lang="th-TH" sz="7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247" name="Picture 2" descr="C:\Users\User\Desktop\Energy Graph_New\Infographic EPPO\Picture icon\Color Icon\gas_pump_nozzle_400_clr_487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72668" flipH="1">
              <a:off x="8266986" y="3785428"/>
              <a:ext cx="625446" cy="508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8" name="Rectangle 247"/>
            <p:cNvSpPr/>
            <p:nvPr/>
          </p:nvSpPr>
          <p:spPr>
            <a:xfrm>
              <a:off x="3334604" y="4243754"/>
              <a:ext cx="1585561" cy="740227"/>
            </a:xfrm>
            <a:prstGeom prst="rect">
              <a:avLst/>
            </a:prstGeom>
            <a:solidFill>
              <a:srgbClr val="C0E0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9" name="Group 248"/>
            <p:cNvGrpSpPr/>
            <p:nvPr/>
          </p:nvGrpSpPr>
          <p:grpSpPr>
            <a:xfrm>
              <a:off x="3335662" y="3888805"/>
              <a:ext cx="1578457" cy="319039"/>
              <a:chOff x="3175970" y="5405667"/>
              <a:chExt cx="1659174" cy="319039"/>
            </a:xfrm>
          </p:grpSpPr>
          <p:sp>
            <p:nvSpPr>
              <p:cNvPr id="264" name="Rectangle 263"/>
              <p:cNvSpPr/>
              <p:nvPr/>
            </p:nvSpPr>
            <p:spPr>
              <a:xfrm>
                <a:off x="3175970" y="5411034"/>
                <a:ext cx="1659174" cy="313672"/>
              </a:xfrm>
              <a:prstGeom prst="rect">
                <a:avLst/>
              </a:prstGeom>
              <a:solidFill>
                <a:srgbClr val="0066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3202884" y="5405667"/>
                <a:ext cx="1470001" cy="2938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13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ราคานำเข้า </a:t>
                </a:r>
                <a:r>
                  <a:rPr lang="en-US" sz="13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LPG</a:t>
                </a:r>
                <a:endParaRPr lang="th-TH" sz="13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50" name="TextBox 249"/>
            <p:cNvSpPr txBox="1"/>
            <p:nvPr/>
          </p:nvSpPr>
          <p:spPr>
            <a:xfrm>
              <a:off x="3270949" y="5009062"/>
              <a:ext cx="1433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หน่วย</a:t>
              </a:r>
              <a:r>
                <a:rPr lang="en-US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: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เหรียญสหรัฐ/ตัน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3511192" y="4612778"/>
              <a:ext cx="11600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597.50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52" name="Group 251"/>
            <p:cNvGrpSpPr/>
            <p:nvPr/>
          </p:nvGrpSpPr>
          <p:grpSpPr>
            <a:xfrm>
              <a:off x="3579482" y="4316323"/>
              <a:ext cx="955658" cy="253916"/>
              <a:chOff x="3544334" y="5833185"/>
              <a:chExt cx="955658" cy="253916"/>
            </a:xfrm>
          </p:grpSpPr>
          <p:sp>
            <p:nvSpPr>
              <p:cNvPr id="262" name="Rounded Rectangle 261"/>
              <p:cNvSpPr/>
              <p:nvPr/>
            </p:nvSpPr>
            <p:spPr>
              <a:xfrm>
                <a:off x="3544334" y="5848957"/>
                <a:ext cx="955658" cy="210580"/>
              </a:xfrm>
              <a:prstGeom prst="roundRect">
                <a:avLst>
                  <a:gd name="adj" fmla="val 45945"/>
                </a:avLst>
              </a:prstGeom>
              <a:solidFill>
                <a:schemeClr val="bg1"/>
              </a:solidFill>
              <a:ln w="2222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3760358" y="5833185"/>
                <a:ext cx="52814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CP</a:t>
                </a:r>
                <a:endParaRPr lang="th-TH" sz="105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53" name="Picture 2" descr="D:\7. Infographic EPPO\Picture icon\Color Icon\botijao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9799" y="3852098"/>
              <a:ext cx="283251" cy="3649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4" name="Picture 4" descr="D:\7. Infographic EPPO\Picture icon\Monthly Report Info\EPPO 2015\10-01.png"/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403053" y="5320891"/>
              <a:ext cx="612905" cy="336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6" name="Group 255"/>
            <p:cNvGrpSpPr/>
            <p:nvPr/>
          </p:nvGrpSpPr>
          <p:grpSpPr>
            <a:xfrm>
              <a:off x="3371227" y="2838452"/>
              <a:ext cx="2796627" cy="1047317"/>
              <a:chOff x="3371227" y="2862202"/>
              <a:chExt cx="2796627" cy="1047317"/>
            </a:xfrm>
          </p:grpSpPr>
          <p:pic>
            <p:nvPicPr>
              <p:cNvPr id="257" name="Picture 5" descr="C:\Users\User\Desktop\Energy Graph_New\Infographic EPPO\Picture icon\Color Icon\Depositphotos_5787204_xs.jp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603" b="3279"/>
              <a:stretch/>
            </p:blipFill>
            <p:spPr bwMode="auto">
              <a:xfrm>
                <a:off x="5026460" y="2862202"/>
                <a:ext cx="1141394" cy="10473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8" name="Picture 4" descr="C:\Users\User\Desktop\Energy Graph_New\Infographic EPPO\Picture icon\Color Icon\209043_104862_3541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449160" y="3278568"/>
                <a:ext cx="676532" cy="5139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9" name="Picture 6" descr="C:\Users\User\Desktop\Energy Graph_New\Infographic EPPO\Picture icon\Color Icon\other_coin01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990636" y="3251861"/>
                <a:ext cx="680594" cy="4331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0" name="Picture 6" descr="C:\Users\User\Desktop\Energy Graph_New\Infographic EPPO\Picture icon\Color Icon\other_coin01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654116" y="3393230"/>
                <a:ext cx="680594" cy="4331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1" name="Picture 6" descr="C:\Users\User\Desktop\Energy Graph_New\Infographic EPPO\Picture icon\Color Icon\other_coin01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71227" y="3402232"/>
                <a:ext cx="602981" cy="3837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90" name="TextBox 289"/>
          <p:cNvSpPr txBox="1"/>
          <p:nvPr/>
        </p:nvSpPr>
        <p:spPr>
          <a:xfrm>
            <a:off x="262849" y="4776534"/>
            <a:ext cx="270128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thaiDist">
              <a:buFont typeface="Wingdings" panose="05000000000000000000" pitchFamily="2" charset="2"/>
              <a:buChar char="§"/>
            </a:pP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มูลค่าการนำเข้าพลังงาน </a:t>
            </a: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มูลค่า</a:t>
            </a: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การใช้พลังงานขั้นสุดท้าย และ</a:t>
            </a:r>
            <a:r>
              <a:rPr lang="th-TH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มูลค่า</a:t>
            </a: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การใช้น้ำมันสำเร็จรูป</a:t>
            </a: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เพิ่มขึ้น ขณะที่มูลค่าการส่งออกพลังงานลดลง </a:t>
            </a:r>
            <a:endParaRPr lang="th-TH" sz="13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th-TH" sz="13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th-TH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รา</a:t>
            </a: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คาน้ำมันดิบ </a:t>
            </a:r>
            <a:r>
              <a:rPr lang="th-TH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</a:t>
            </a: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บนซิน ดีเซล และ</a:t>
            </a:r>
            <a:r>
              <a:rPr lang="th-TH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ราคาน้ำมัน</a:t>
            </a: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เตาเพิ่มขึ้น ขณะที่ราคา </a:t>
            </a:r>
            <a:r>
              <a:rPr lang="en-US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LPG </a:t>
            </a: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ราคา</a:t>
            </a:r>
            <a:r>
              <a:rPr lang="en-US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LNG </a:t>
            </a:r>
            <a:r>
              <a:rPr lang="th-TH" sz="13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ลดลง</a:t>
            </a:r>
            <a:endParaRPr lang="th-TH" sz="13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352115" y="1138773"/>
            <a:ext cx="24450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900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เทียบกับช่วงเดียวกันของปีก่อน</a:t>
            </a:r>
            <a:endParaRPr lang="th-TH" sz="9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292070" y="2036909"/>
            <a:ext cx="1096354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17.4%</a:t>
            </a:r>
            <a:endParaRPr lang="th-TH" sz="24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" name="Striped Right Arrow 121"/>
          <p:cNvSpPr/>
          <p:nvPr/>
        </p:nvSpPr>
        <p:spPr>
          <a:xfrm rot="16200000">
            <a:off x="775156" y="1909094"/>
            <a:ext cx="435974" cy="475129"/>
          </a:xfrm>
          <a:prstGeom prst="stripedRightArrow">
            <a:avLst/>
          </a:prstGeom>
          <a:solidFill>
            <a:srgbClr val="00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124" name="Striped Right Arrow 123"/>
          <p:cNvSpPr/>
          <p:nvPr/>
        </p:nvSpPr>
        <p:spPr>
          <a:xfrm rot="16200000" flipH="1">
            <a:off x="3638344" y="1967774"/>
            <a:ext cx="326217" cy="475129"/>
          </a:xfrm>
          <a:prstGeom prst="striped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127" name="Striped Right Arrow 126"/>
          <p:cNvSpPr/>
          <p:nvPr/>
        </p:nvSpPr>
        <p:spPr>
          <a:xfrm rot="16200000">
            <a:off x="6869394" y="1947111"/>
            <a:ext cx="359939" cy="475129"/>
          </a:xfrm>
          <a:prstGeom prst="stripedRightArrow">
            <a:avLst/>
          </a:prstGeom>
          <a:solidFill>
            <a:srgbClr val="00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126" name="Striped Right Arrow 125"/>
          <p:cNvSpPr/>
          <p:nvPr/>
        </p:nvSpPr>
        <p:spPr>
          <a:xfrm rot="16200000">
            <a:off x="775155" y="3568974"/>
            <a:ext cx="435974" cy="475129"/>
          </a:xfrm>
          <a:prstGeom prst="stripedRightArrow">
            <a:avLst/>
          </a:prstGeom>
          <a:solidFill>
            <a:srgbClr val="00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6748926" y="6458400"/>
            <a:ext cx="2133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sz="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ราคาพลังงาน ณ เดือน ม.ค.66</a:t>
            </a:r>
          </a:p>
          <a:p>
            <a:pPr algn="r"/>
            <a:r>
              <a:rPr lang="en-US" sz="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เทียบกับเดือนก่อน</a:t>
            </a:r>
            <a:endParaRPr lang="en-US" sz="8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 flipH="1">
            <a:off x="4646577" y="4604491"/>
            <a:ext cx="20719" cy="322027"/>
          </a:xfrm>
          <a:prstGeom prst="straightConnector1">
            <a:avLst/>
          </a:prstGeom>
          <a:ln w="53975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V="1">
            <a:off x="6040939" y="6124951"/>
            <a:ext cx="0" cy="233020"/>
          </a:xfrm>
          <a:prstGeom prst="straightConnector1">
            <a:avLst/>
          </a:prstGeom>
          <a:ln w="53975">
            <a:solidFill>
              <a:srgbClr val="00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7286929" y="6076300"/>
            <a:ext cx="0" cy="233020"/>
          </a:xfrm>
          <a:prstGeom prst="straightConnector1">
            <a:avLst/>
          </a:prstGeom>
          <a:ln w="53975">
            <a:solidFill>
              <a:srgbClr val="00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V="1">
            <a:off x="8604448" y="6076300"/>
            <a:ext cx="0" cy="233020"/>
          </a:xfrm>
          <a:prstGeom prst="straightConnector1">
            <a:avLst/>
          </a:prstGeom>
          <a:ln w="53975">
            <a:solidFill>
              <a:srgbClr val="00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V="1">
            <a:off x="6012160" y="4701787"/>
            <a:ext cx="0" cy="233020"/>
          </a:xfrm>
          <a:prstGeom prst="straightConnector1">
            <a:avLst/>
          </a:prstGeom>
          <a:ln w="53975">
            <a:solidFill>
              <a:srgbClr val="00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308304" y="4653136"/>
            <a:ext cx="0" cy="233020"/>
          </a:xfrm>
          <a:prstGeom prst="straightConnector1">
            <a:avLst/>
          </a:prstGeom>
          <a:ln w="53975">
            <a:solidFill>
              <a:srgbClr val="00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8575669" y="4653136"/>
            <a:ext cx="0" cy="233020"/>
          </a:xfrm>
          <a:prstGeom prst="straightConnector1">
            <a:avLst/>
          </a:prstGeom>
          <a:ln w="53975">
            <a:solidFill>
              <a:srgbClr val="0066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>
            <a:off x="4623289" y="6059301"/>
            <a:ext cx="20719" cy="322027"/>
          </a:xfrm>
          <a:prstGeom prst="straightConnector1">
            <a:avLst/>
          </a:prstGeom>
          <a:ln w="53975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2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01102302"/>
              </p:ext>
            </p:extLst>
          </p:nvPr>
        </p:nvGraphicFramePr>
        <p:xfrm>
          <a:off x="541357" y="1348742"/>
          <a:ext cx="4822731" cy="4409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-1672088" y="3017409"/>
            <a:ext cx="3816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พันล้านบาท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244082242"/>
              </p:ext>
            </p:extLst>
          </p:nvPr>
        </p:nvGraphicFramePr>
        <p:xfrm>
          <a:off x="5175471" y="1622117"/>
          <a:ext cx="3980404" cy="364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58296" y="1188041"/>
            <a:ext cx="3059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สัดส่วนมูลค่าการนำเข้าพลังงาน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70098" y="58272"/>
            <a:ext cx="482198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altLang="th-TH" sz="2800" dirty="0" smtClean="0">
                <a:solidFill>
                  <a:schemeClr val="bg1"/>
                </a:solidFill>
              </a:rPr>
              <a:t>มูลค่าการนำเข้าพลังงาน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82488" y="5282473"/>
            <a:ext cx="3127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รวมนำเข้า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155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พันล้านบาท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3" name="Elbow Connector 32"/>
          <p:cNvCxnSpPr/>
          <p:nvPr/>
        </p:nvCxnSpPr>
        <p:spPr>
          <a:xfrm rot="16200000" flipH="1">
            <a:off x="5632745" y="2796093"/>
            <a:ext cx="606393" cy="1440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86782" y="3465382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2566*</a:t>
            </a: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7431" y="6404608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3</a:t>
            </a:fld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78758" y="6103918"/>
            <a:ext cx="4419554" cy="555562"/>
            <a:chOff x="605786" y="6093296"/>
            <a:chExt cx="3606174" cy="555562"/>
          </a:xfrm>
        </p:grpSpPr>
        <p:sp>
          <p:nvSpPr>
            <p:cNvPr id="46" name="Rounded Rectangle 45"/>
            <p:cNvSpPr/>
            <p:nvPr/>
          </p:nvSpPr>
          <p:spPr>
            <a:xfrm>
              <a:off x="605786" y="6093296"/>
              <a:ext cx="3606174" cy="555562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57802" y="6149222"/>
              <a:ext cx="3491818" cy="445734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201356" y="6206322"/>
            <a:ext cx="4234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มูลค่าการนำเข้าพลังงาน         </a:t>
            </a:r>
            <a:r>
              <a:rPr lang="en-US" sz="16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14.9%</a:t>
            </a:r>
            <a:endParaRPr lang="th-TH" sz="16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D:\7. Infographic EPPO\Picture icon\Color Icon\chan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45" y="5869264"/>
            <a:ext cx="634667" cy="63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D:\7. Infographic EPPO\Picture icon\Color Icon\steamer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43"/>
          <a:stretch/>
        </p:blipFill>
        <p:spPr bwMode="auto">
          <a:xfrm flipH="1">
            <a:off x="236124" y="6103918"/>
            <a:ext cx="896888" cy="73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triped Right Arrow 28"/>
          <p:cNvSpPr/>
          <p:nvPr/>
        </p:nvSpPr>
        <p:spPr>
          <a:xfrm rot="16200000">
            <a:off x="3677882" y="6207288"/>
            <a:ext cx="276998" cy="359114"/>
          </a:xfrm>
          <a:prstGeom prst="stripedRigh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7948" y="6538932"/>
            <a:ext cx="24450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900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  <a:endParaRPr lang="th-TH" sz="9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 rot="16200000">
            <a:off x="-1603848" y="3081005"/>
            <a:ext cx="3816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พันล้านบาท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152622266"/>
              </p:ext>
            </p:extLst>
          </p:nvPr>
        </p:nvGraphicFramePr>
        <p:xfrm>
          <a:off x="5203242" y="1728498"/>
          <a:ext cx="4392488" cy="376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49048" y="1101216"/>
            <a:ext cx="3501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สัดส่วนมูลค่าการส่งออกพลังงาน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70098" y="3680"/>
            <a:ext cx="568607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altLang="th-TH" sz="2800" dirty="0" smtClean="0">
                <a:solidFill>
                  <a:schemeClr val="bg1"/>
                </a:solidFill>
              </a:rPr>
              <a:t>มูลค่าการส่งออกพลังงาน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4128" y="5084882"/>
            <a:ext cx="3280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รวมส่งออก 19 พันล้านบาท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762917315"/>
              </p:ext>
            </p:extLst>
          </p:nvPr>
        </p:nvGraphicFramePr>
        <p:xfrm>
          <a:off x="412953" y="1255112"/>
          <a:ext cx="4879128" cy="4409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570222" y="3136898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2566*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64088" y="544522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 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ระหว่างเดือนกันยายน 2557 ถึง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เดือนพฤศจิกายน 2558 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ส่งออก</a:t>
            </a:r>
          </a:p>
          <a:p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น้ำมันดิบ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นโยบายรัฐบาล 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ยกลับมามีการส่งออกน้ำมันดิบอีกครั้ง</a:t>
            </a:r>
          </a:p>
          <a:p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จากแหล่งวาสนา แหล่งสงขลา แหล่งนงเยาว์ แหล่งมโนราห์ </a:t>
            </a:r>
          </a:p>
          <a:p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และแหล่งบัวหลวง เนื่องจาก</a:t>
            </a:r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น้ำมันจาก</a:t>
            </a:r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แหล่งดังกล่าวมีคุณภาพไม่ตรงกับ</a:t>
            </a:r>
          </a:p>
          <a:p>
            <a:r>
              <a:rPr lang="th-TH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ความต้องการของโรงกลั่นน้ำมันในประเทศ</a:t>
            </a:r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7431" y="6404608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4</a:t>
            </a:fld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10518" y="6022030"/>
            <a:ext cx="4419554" cy="555562"/>
            <a:chOff x="605786" y="6093296"/>
            <a:chExt cx="3606174" cy="555562"/>
          </a:xfrm>
        </p:grpSpPr>
        <p:sp>
          <p:nvSpPr>
            <p:cNvPr id="42" name="Rounded Rectangle 41"/>
            <p:cNvSpPr/>
            <p:nvPr/>
          </p:nvSpPr>
          <p:spPr>
            <a:xfrm>
              <a:off x="605786" y="6093296"/>
              <a:ext cx="3606174" cy="555562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57802" y="6149222"/>
              <a:ext cx="3491818" cy="445734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133116" y="6124434"/>
            <a:ext cx="3706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มูลค่าการส่งออกพลังงาน        </a:t>
            </a:r>
            <a:r>
              <a:rPr lang="en-US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5.1%</a:t>
            </a:r>
            <a:endParaRPr lang="th-TH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6" name="Picture 2" descr="D:\7. Infographic EPPO\Picture icon\Color Icon\chan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8240" y="5841968"/>
            <a:ext cx="634667" cy="63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8" descr="D:\7. Infographic EPPO\Picture icon\Color Icon\boat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691">
            <a:off x="251506" y="6003179"/>
            <a:ext cx="909612" cy="90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Striped Right Arrow 50"/>
          <p:cNvSpPr/>
          <p:nvPr/>
        </p:nvSpPr>
        <p:spPr>
          <a:xfrm rot="16200000" flipH="1">
            <a:off x="3571714" y="6152823"/>
            <a:ext cx="334156" cy="359118"/>
          </a:xfrm>
          <a:prstGeom prst="striped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07948" y="6538932"/>
            <a:ext cx="24450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900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  <a:endParaRPr lang="th-TH" sz="9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660336514"/>
              </p:ext>
            </p:extLst>
          </p:nvPr>
        </p:nvGraphicFramePr>
        <p:xfrm>
          <a:off x="395536" y="1389686"/>
          <a:ext cx="4838184" cy="4409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 rot="16200000">
            <a:off x="-1672088" y="3287587"/>
            <a:ext cx="3816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พันล้านบาท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215315894"/>
              </p:ext>
            </p:extLst>
          </p:nvPr>
        </p:nvGraphicFramePr>
        <p:xfrm>
          <a:off x="5091588" y="1701566"/>
          <a:ext cx="3913968" cy="440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58296" y="1116791"/>
            <a:ext cx="305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สัดส่วนมูลค่า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การใช้พลังงานขั้นสุดท้าย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70098" y="17328"/>
            <a:ext cx="5830094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altLang="th-TH" sz="2800" dirty="0" smtClean="0">
                <a:solidFill>
                  <a:schemeClr val="bg1"/>
                </a:solidFill>
              </a:rPr>
              <a:t>มูลค่าการใช้พลังงานขั้นสุดท้าย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58296" y="5494006"/>
            <a:ext cx="3319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222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พันล้านบาท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44208" y="3759423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2566*</a:t>
            </a:r>
          </a:p>
        </p:txBody>
      </p:sp>
      <p:sp>
        <p:nvSpPr>
          <p:cNvPr id="4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7431" y="6404608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5</a:t>
            </a:fld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78758" y="6103918"/>
            <a:ext cx="5179538" cy="555562"/>
            <a:chOff x="605786" y="6093296"/>
            <a:chExt cx="3606174" cy="555562"/>
          </a:xfrm>
        </p:grpSpPr>
        <p:sp>
          <p:nvSpPr>
            <p:cNvPr id="47" name="Rounded Rectangle 46"/>
            <p:cNvSpPr/>
            <p:nvPr/>
          </p:nvSpPr>
          <p:spPr>
            <a:xfrm>
              <a:off x="605786" y="6093296"/>
              <a:ext cx="3606174" cy="555562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57802" y="6149222"/>
              <a:ext cx="3491818" cy="445734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201356" y="6206322"/>
            <a:ext cx="4378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มูลค่าการใช้พลังงานขั้นสุดท้าย</a:t>
            </a:r>
            <a:r>
              <a:rPr lang="th-TH" sz="16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en-US" sz="16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17.4%</a:t>
            </a:r>
            <a:endParaRPr lang="th-TH" sz="16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1999" y="5828792"/>
            <a:ext cx="830505" cy="1076364"/>
            <a:chOff x="271999" y="5828792"/>
            <a:chExt cx="830505" cy="1076364"/>
          </a:xfrm>
        </p:grpSpPr>
        <p:pic>
          <p:nvPicPr>
            <p:cNvPr id="51" name="Picture 2" descr="D:\7. Infographic EPPO\Picture icon\Color Icon\chang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664" y="5828792"/>
              <a:ext cx="634667" cy="6346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" name="Group 51"/>
            <p:cNvGrpSpPr/>
            <p:nvPr/>
          </p:nvGrpSpPr>
          <p:grpSpPr>
            <a:xfrm>
              <a:off x="271999" y="6103918"/>
              <a:ext cx="830505" cy="801238"/>
              <a:chOff x="4858109" y="3173697"/>
              <a:chExt cx="1240235" cy="1107080"/>
            </a:xfrm>
          </p:grpSpPr>
          <p:pic>
            <p:nvPicPr>
              <p:cNvPr id="53" name="Picture 7" descr="D:\7. Infographic EPPO\Picture icon\Color Icon\factory-icon-1106114026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292706" y="3173697"/>
                <a:ext cx="805638" cy="8056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8" descr="D:\7. Infographic EPPO\Picture icon\Color Icon\Building (2).pn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8109" y="3214652"/>
                <a:ext cx="857822" cy="7984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5" descr="D:\7. Infographic EPPO\Picture icon\Color Icon\car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5224" y="3483799"/>
                <a:ext cx="714311" cy="7969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58" name="TextBox 57"/>
          <p:cNvSpPr txBox="1"/>
          <p:nvPr/>
        </p:nvSpPr>
        <p:spPr>
          <a:xfrm>
            <a:off x="1082747" y="3110771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8034" y="2420888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11784" y="424461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95666" y="2174667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693666" y="4243965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76870" y="213285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58811" y="2915220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9" name="Elbow Connector 68"/>
          <p:cNvCxnSpPr/>
          <p:nvPr/>
        </p:nvCxnSpPr>
        <p:spPr>
          <a:xfrm rot="5400000" flipH="1" flipV="1">
            <a:off x="6894177" y="2335036"/>
            <a:ext cx="530177" cy="1339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0800000">
            <a:off x="6012160" y="2636913"/>
            <a:ext cx="375824" cy="24622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216815" y="2924944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%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214957" y="426738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07760" y="3636312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05846" y="453173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Striped Right Arrow 65"/>
          <p:cNvSpPr/>
          <p:nvPr/>
        </p:nvSpPr>
        <p:spPr>
          <a:xfrm rot="16200000">
            <a:off x="4338599" y="6161997"/>
            <a:ext cx="270469" cy="359118"/>
          </a:xfrm>
          <a:prstGeom prst="stripedRigh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409089" y="3326795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25445" y="4462501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07948" y="6538932"/>
            <a:ext cx="24450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900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  <a:endParaRPr lang="th-TH" sz="9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297067122"/>
              </p:ext>
            </p:extLst>
          </p:nvPr>
        </p:nvGraphicFramePr>
        <p:xfrm>
          <a:off x="457581" y="1559736"/>
          <a:ext cx="5110013" cy="4197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 rot="16200000">
            <a:off x="-1672088" y="3296043"/>
            <a:ext cx="3816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พันล้านบาท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928354629"/>
              </p:ext>
            </p:extLst>
          </p:nvPr>
        </p:nvGraphicFramePr>
        <p:xfrm>
          <a:off x="5082921" y="1785609"/>
          <a:ext cx="4603490" cy="3778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652120" y="134076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สัดส่วนมูลค่า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การใช้น้ำมันสำเร็จรูป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70098" y="17328"/>
            <a:ext cx="525403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altLang="th-TH" sz="2800" dirty="0" smtClean="0">
                <a:solidFill>
                  <a:schemeClr val="bg1"/>
                </a:solidFill>
              </a:rPr>
              <a:t>มูลค่าการใช้น้ำมันสำเร็จรูป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24128" y="5394400"/>
            <a:ext cx="3280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131 พันล้านบาท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1960" y="184337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0653" y="4864671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84137" y="492429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9963" y="249603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5228" y="3689979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46412" y="2780928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96006" y="3622898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00653" y="2029980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72531" y="1646734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91790" y="223732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14713" y="377728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33412" y="3429000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2566*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98814" y="5020262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47131" y="2571990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12988" y="2013909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80535" y="223792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7431" y="6404608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6</a:t>
            </a:fld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46744" y="6103918"/>
            <a:ext cx="4809000" cy="555562"/>
            <a:chOff x="605786" y="6093296"/>
            <a:chExt cx="3606174" cy="555562"/>
          </a:xfrm>
        </p:grpSpPr>
        <p:sp>
          <p:nvSpPr>
            <p:cNvPr id="54" name="Rounded Rectangle 53"/>
            <p:cNvSpPr/>
            <p:nvPr/>
          </p:nvSpPr>
          <p:spPr>
            <a:xfrm>
              <a:off x="605786" y="6093296"/>
              <a:ext cx="3606174" cy="555562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657802" y="6149222"/>
              <a:ext cx="3491818" cy="445734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201356" y="6206322"/>
            <a:ext cx="4090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มูลค่าการใช้น้ำมันสำเร็จรูป           </a:t>
            </a:r>
            <a:r>
              <a:rPr lang="en-US" sz="16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19.6%</a:t>
            </a:r>
            <a:endParaRPr lang="th-TH" sz="16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224" y="5853501"/>
            <a:ext cx="967992" cy="993966"/>
            <a:chOff x="219632" y="5853501"/>
            <a:chExt cx="967992" cy="993966"/>
          </a:xfrm>
        </p:grpSpPr>
        <p:pic>
          <p:nvPicPr>
            <p:cNvPr id="58" name="Picture 2" descr="D:\7. Infographic EPPO\Picture icon\Color Icon\chang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957" y="5853501"/>
              <a:ext cx="634667" cy="6346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16" descr="D:\7. Infographic EPPO\Picture icon\Color Icon\Bio (4)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632" y="5986482"/>
              <a:ext cx="872699" cy="860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60"/>
          <p:cNvSpPr txBox="1"/>
          <p:nvPr/>
        </p:nvSpPr>
        <p:spPr>
          <a:xfrm>
            <a:off x="2309386" y="502138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36647" y="371218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58973" y="2780928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34089" y="2483544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60133" y="2276201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Striped Right Arrow 66"/>
          <p:cNvSpPr/>
          <p:nvPr/>
        </p:nvSpPr>
        <p:spPr>
          <a:xfrm rot="16200000">
            <a:off x="3966330" y="6119724"/>
            <a:ext cx="261756" cy="475131"/>
          </a:xfrm>
          <a:prstGeom prst="stripedRightArrow">
            <a:avLst/>
          </a:prstGeom>
          <a:solidFill>
            <a:srgbClr val="00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960825" y="5054987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62940" y="429309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54258" y="367856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68603" y="352061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11%</a:t>
            </a:r>
            <a:endParaRPr lang="th-TH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55848" y="4941168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83109" y="386458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555848" y="2933328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55848" y="2807002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55848" y="2606654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07948" y="6538932"/>
            <a:ext cx="24450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900" b="1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9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  <a:endParaRPr lang="th-TH" sz="9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8927</TotalTime>
  <Words>524</Words>
  <Application>Microsoft Office PowerPoint</Application>
  <PresentationFormat>On-screen Show (4:3)</PresentationFormat>
  <Paragraphs>154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มูลค่าพลังงาน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Bubpha Kunathai</cp:lastModifiedBy>
  <cp:revision>1121</cp:revision>
  <cp:lastPrinted>2018-11-13T10:20:16Z</cp:lastPrinted>
  <dcterms:created xsi:type="dcterms:W3CDTF">2016-03-30T06:07:10Z</dcterms:created>
  <dcterms:modified xsi:type="dcterms:W3CDTF">2023-03-22T09:24:43Z</dcterms:modified>
</cp:coreProperties>
</file>