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4" r:id="rId5"/>
    <p:sldId id="272" r:id="rId6"/>
    <p:sldId id="266" r:id="rId7"/>
    <p:sldId id="267" r:id="rId8"/>
    <p:sldId id="271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00"/>
    <a:srgbClr val="CC9B00"/>
    <a:srgbClr val="FF7C80"/>
    <a:srgbClr val="E4E4E4"/>
    <a:srgbClr val="E9F5DB"/>
    <a:srgbClr val="D9ECFF"/>
    <a:srgbClr val="FFD9D9"/>
    <a:srgbClr val="99CCFF"/>
    <a:srgbClr val="CD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8387" autoAdjust="0"/>
  </p:normalViewPr>
  <p:slideViewPr>
    <p:cSldViewPr>
      <p:cViewPr varScale="1">
        <p:scale>
          <a:sx n="86" d="100"/>
          <a:sy n="86" d="100"/>
        </p:scale>
        <p:origin x="12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9728442571985"/>
          <c:y val="6.9015512355091124E-2"/>
          <c:w val="0.71546709158652577"/>
          <c:h val="0.842422053442618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3E8-44E1-86E5-2F842C5C0C89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3E8-44E1-86E5-2F842C5C0C8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3E8-44E1-86E5-2F842C5C0C89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3E8-44E1-86E5-2F842C5C0C89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E8-44E1-86E5-2F842C5C0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ผลิตไฟฟ้า</c:v>
                </c:pt>
                <c:pt idx="1">
                  <c:v>ขนส่ง</c:v>
                </c:pt>
                <c:pt idx="2">
                  <c:v>อุตสาหกรรม</c:v>
                </c:pt>
                <c:pt idx="3">
                  <c:v>อื่นๆ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6.3013599999999999</c:v>
                </c:pt>
                <c:pt idx="1">
                  <c:v>7.2511599999999996</c:v>
                </c:pt>
                <c:pt idx="2">
                  <c:v>5.3676700000000004</c:v>
                </c:pt>
                <c:pt idx="3">
                  <c:v>1.23102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E8-44E1-86E5-2F842C5C0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ผลิตไฟฟ้า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numRef>
              <c:f>Sheet1!$B$2:$B$34</c:f>
              <c:numCache>
                <c:formatCode>General</c:formatCode>
                <c:ptCount val="17"/>
                <c:pt idx="0">
                  <c:v>2549</c:v>
                </c:pt>
                <c:pt idx="1">
                  <c:v>2550</c:v>
                </c:pt>
                <c:pt idx="2">
                  <c:v>2551</c:v>
                </c:pt>
                <c:pt idx="3">
                  <c:v>2552</c:v>
                </c:pt>
                <c:pt idx="4">
                  <c:v>2553</c:v>
                </c:pt>
                <c:pt idx="5">
                  <c:v>2554</c:v>
                </c:pt>
                <c:pt idx="6">
                  <c:v>2555</c:v>
                </c:pt>
                <c:pt idx="7">
                  <c:v>2556</c:v>
                </c:pt>
                <c:pt idx="8">
                  <c:v>2557</c:v>
                </c:pt>
                <c:pt idx="9">
                  <c:v>2558</c:v>
                </c:pt>
                <c:pt idx="10">
                  <c:v>2559</c:v>
                </c:pt>
                <c:pt idx="11">
                  <c:v>2560</c:v>
                </c:pt>
                <c:pt idx="12">
                  <c:v>2561</c:v>
                </c:pt>
                <c:pt idx="13">
                  <c:v>2562</c:v>
                </c:pt>
                <c:pt idx="14">
                  <c:v>2563</c:v>
                </c:pt>
                <c:pt idx="15">
                  <c:v>2564</c:v>
                </c:pt>
                <c:pt idx="16">
                  <c:v>2565</c:v>
                </c:pt>
              </c:numCache>
            </c:numRef>
          </c:cat>
          <c:val>
            <c:numRef>
              <c:f>Sheet1!$C$2:$C$34</c:f>
              <c:numCache>
                <c:formatCode>#,##0</c:formatCode>
                <c:ptCount val="17"/>
                <c:pt idx="0">
                  <c:v>81.056939999999997</c:v>
                </c:pt>
                <c:pt idx="1">
                  <c:v>83.893149999999991</c:v>
                </c:pt>
                <c:pt idx="2">
                  <c:v>84.534170000000003</c:v>
                </c:pt>
                <c:pt idx="3">
                  <c:v>83.063500000000005</c:v>
                </c:pt>
                <c:pt idx="4">
                  <c:v>90.883440000000007</c:v>
                </c:pt>
                <c:pt idx="5">
                  <c:v>87.001670000000004</c:v>
                </c:pt>
                <c:pt idx="6">
                  <c:v>95.087810000000005</c:v>
                </c:pt>
                <c:pt idx="7">
                  <c:v>96.355070000000012</c:v>
                </c:pt>
                <c:pt idx="8">
                  <c:v>99.05377</c:v>
                </c:pt>
                <c:pt idx="9">
                  <c:v>97.53913</c:v>
                </c:pt>
                <c:pt idx="10">
                  <c:v>98.403940000000006</c:v>
                </c:pt>
                <c:pt idx="11">
                  <c:v>94.675960000000003</c:v>
                </c:pt>
                <c:pt idx="12">
                  <c:v>93.917490000000001</c:v>
                </c:pt>
                <c:pt idx="13">
                  <c:v>94.394739999999999</c:v>
                </c:pt>
                <c:pt idx="14">
                  <c:v>90.877669999999995</c:v>
                </c:pt>
                <c:pt idx="15">
                  <c:v>88.279309999999995</c:v>
                </c:pt>
                <c:pt idx="16">
                  <c:v>87.919839999999994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10-4741-B127-63F22B1E2860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ขนส่ง</c:v>
                </c:pt>
              </c:strCache>
            </c:strRef>
          </c:tx>
          <c:spPr>
            <a:ln w="38100">
              <a:solidFill>
                <a:srgbClr val="FF7C80"/>
              </a:solidFill>
            </a:ln>
          </c:spPr>
          <c:marker>
            <c:symbol val="none"/>
          </c:marker>
          <c:cat>
            <c:numRef>
              <c:f>Sheet1!$B$2:$B$34</c:f>
              <c:numCache>
                <c:formatCode>General</c:formatCode>
                <c:ptCount val="17"/>
                <c:pt idx="0">
                  <c:v>2549</c:v>
                </c:pt>
                <c:pt idx="1">
                  <c:v>2550</c:v>
                </c:pt>
                <c:pt idx="2">
                  <c:v>2551</c:v>
                </c:pt>
                <c:pt idx="3">
                  <c:v>2552</c:v>
                </c:pt>
                <c:pt idx="4">
                  <c:v>2553</c:v>
                </c:pt>
                <c:pt idx="5">
                  <c:v>2554</c:v>
                </c:pt>
                <c:pt idx="6">
                  <c:v>2555</c:v>
                </c:pt>
                <c:pt idx="7">
                  <c:v>2556</c:v>
                </c:pt>
                <c:pt idx="8">
                  <c:v>2557</c:v>
                </c:pt>
                <c:pt idx="9">
                  <c:v>2558</c:v>
                </c:pt>
                <c:pt idx="10">
                  <c:v>2559</c:v>
                </c:pt>
                <c:pt idx="11">
                  <c:v>2560</c:v>
                </c:pt>
                <c:pt idx="12">
                  <c:v>2561</c:v>
                </c:pt>
                <c:pt idx="13">
                  <c:v>2562</c:v>
                </c:pt>
                <c:pt idx="14">
                  <c:v>2563</c:v>
                </c:pt>
                <c:pt idx="15">
                  <c:v>2564</c:v>
                </c:pt>
                <c:pt idx="16">
                  <c:v>2565</c:v>
                </c:pt>
              </c:numCache>
            </c:numRef>
          </c:cat>
          <c:val>
            <c:numRef>
              <c:f>Sheet1!$D$2:$D$34</c:f>
              <c:numCache>
                <c:formatCode>#,##0</c:formatCode>
                <c:ptCount val="17"/>
                <c:pt idx="0">
                  <c:v>54.860579999999999</c:v>
                </c:pt>
                <c:pt idx="1">
                  <c:v>55.574779999999997</c:v>
                </c:pt>
                <c:pt idx="2">
                  <c:v>52.550940000000004</c:v>
                </c:pt>
                <c:pt idx="3">
                  <c:v>56.397790000000001</c:v>
                </c:pt>
                <c:pt idx="4">
                  <c:v>57.481730000000006</c:v>
                </c:pt>
                <c:pt idx="5">
                  <c:v>59.241459999999996</c:v>
                </c:pt>
                <c:pt idx="6">
                  <c:v>61.098219999999998</c:v>
                </c:pt>
                <c:pt idx="7">
                  <c:v>58.300760000000004</c:v>
                </c:pt>
                <c:pt idx="8">
                  <c:v>55.51108</c:v>
                </c:pt>
                <c:pt idx="9">
                  <c:v>61.281660000000002</c:v>
                </c:pt>
                <c:pt idx="10">
                  <c:v>66.230339999999998</c:v>
                </c:pt>
                <c:pt idx="11">
                  <c:v>73.633229999999998</c:v>
                </c:pt>
                <c:pt idx="12">
                  <c:v>75.138660000000002</c:v>
                </c:pt>
                <c:pt idx="13">
                  <c:v>71.494230000000002</c:v>
                </c:pt>
                <c:pt idx="14">
                  <c:v>74.585610000000003</c:v>
                </c:pt>
                <c:pt idx="15">
                  <c:v>69.056190000000001</c:v>
                </c:pt>
                <c:pt idx="16">
                  <c:v>79.572550000000007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10-4741-B127-63F22B1E2860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อุตสาหกรรม</c:v>
                </c:pt>
              </c:strCache>
            </c:strRef>
          </c:tx>
          <c:spPr>
            <a:ln w="38100">
              <a:solidFill>
                <a:srgbClr val="FFC000"/>
              </a:solidFill>
              <a:prstDash val="sysDash"/>
            </a:ln>
          </c:spPr>
          <c:marker>
            <c:symbol val="none"/>
          </c:marker>
          <c:cat>
            <c:numRef>
              <c:f>Sheet1!$B$2:$B$34</c:f>
              <c:numCache>
                <c:formatCode>General</c:formatCode>
                <c:ptCount val="17"/>
                <c:pt idx="0">
                  <c:v>2549</c:v>
                </c:pt>
                <c:pt idx="1">
                  <c:v>2550</c:v>
                </c:pt>
                <c:pt idx="2">
                  <c:v>2551</c:v>
                </c:pt>
                <c:pt idx="3">
                  <c:v>2552</c:v>
                </c:pt>
                <c:pt idx="4">
                  <c:v>2553</c:v>
                </c:pt>
                <c:pt idx="5">
                  <c:v>2554</c:v>
                </c:pt>
                <c:pt idx="6">
                  <c:v>2555</c:v>
                </c:pt>
                <c:pt idx="7">
                  <c:v>2556</c:v>
                </c:pt>
                <c:pt idx="8">
                  <c:v>2557</c:v>
                </c:pt>
                <c:pt idx="9">
                  <c:v>2558</c:v>
                </c:pt>
                <c:pt idx="10">
                  <c:v>2559</c:v>
                </c:pt>
                <c:pt idx="11">
                  <c:v>2560</c:v>
                </c:pt>
                <c:pt idx="12">
                  <c:v>2561</c:v>
                </c:pt>
                <c:pt idx="13">
                  <c:v>2562</c:v>
                </c:pt>
                <c:pt idx="14">
                  <c:v>2563</c:v>
                </c:pt>
                <c:pt idx="15">
                  <c:v>2564</c:v>
                </c:pt>
                <c:pt idx="16">
                  <c:v>2565</c:v>
                </c:pt>
              </c:numCache>
            </c:numRef>
          </c:cat>
          <c:val>
            <c:numRef>
              <c:f>Sheet1!$E$2:$E$34</c:f>
              <c:numCache>
                <c:formatCode>#,##0</c:formatCode>
                <c:ptCount val="17"/>
                <c:pt idx="0">
                  <c:v>41.087760000000003</c:v>
                </c:pt>
                <c:pt idx="1">
                  <c:v>44.181069999999998</c:v>
                </c:pt>
                <c:pt idx="2">
                  <c:v>48.831029999999998</c:v>
                </c:pt>
                <c:pt idx="3">
                  <c:v>50.897010000000002</c:v>
                </c:pt>
                <c:pt idx="4">
                  <c:v>53.482239999999997</c:v>
                </c:pt>
                <c:pt idx="5">
                  <c:v>58.351399999999998</c:v>
                </c:pt>
                <c:pt idx="6">
                  <c:v>63.50723</c:v>
                </c:pt>
                <c:pt idx="7">
                  <c:v>67.903999999999996</c:v>
                </c:pt>
                <c:pt idx="8">
                  <c:v>76.727800000000002</c:v>
                </c:pt>
                <c:pt idx="9">
                  <c:v>77.272080000000003</c:v>
                </c:pt>
                <c:pt idx="10">
                  <c:v>77.977699999999999</c:v>
                </c:pt>
                <c:pt idx="11">
                  <c:v>75.165600000000012</c:v>
                </c:pt>
                <c:pt idx="12">
                  <c:v>84</c:v>
                </c:pt>
                <c:pt idx="13">
                  <c:v>85</c:v>
                </c:pt>
                <c:pt idx="14">
                  <c:v>69.567320000000009</c:v>
                </c:pt>
                <c:pt idx="15">
                  <c:v>76.459670000000003</c:v>
                </c:pt>
                <c:pt idx="16">
                  <c:v>66.445599999999999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10-4741-B127-63F22B1E2860}"/>
            </c:ext>
          </c:extLst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อื่นๆ</c:v>
                </c:pt>
              </c:strCache>
            </c:strRef>
          </c:tx>
          <c:spPr>
            <a:ln w="381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Sheet1!$B$2:$B$34</c:f>
              <c:numCache>
                <c:formatCode>General</c:formatCode>
                <c:ptCount val="17"/>
                <c:pt idx="0">
                  <c:v>2549</c:v>
                </c:pt>
                <c:pt idx="1">
                  <c:v>2550</c:v>
                </c:pt>
                <c:pt idx="2">
                  <c:v>2551</c:v>
                </c:pt>
                <c:pt idx="3">
                  <c:v>2552</c:v>
                </c:pt>
                <c:pt idx="4">
                  <c:v>2553</c:v>
                </c:pt>
                <c:pt idx="5">
                  <c:v>2554</c:v>
                </c:pt>
                <c:pt idx="6">
                  <c:v>2555</c:v>
                </c:pt>
                <c:pt idx="7">
                  <c:v>2556</c:v>
                </c:pt>
                <c:pt idx="8">
                  <c:v>2557</c:v>
                </c:pt>
                <c:pt idx="9">
                  <c:v>2558</c:v>
                </c:pt>
                <c:pt idx="10">
                  <c:v>2559</c:v>
                </c:pt>
                <c:pt idx="11">
                  <c:v>2560</c:v>
                </c:pt>
                <c:pt idx="12">
                  <c:v>2561</c:v>
                </c:pt>
                <c:pt idx="13">
                  <c:v>2562</c:v>
                </c:pt>
                <c:pt idx="14">
                  <c:v>2563</c:v>
                </c:pt>
                <c:pt idx="15">
                  <c:v>2564</c:v>
                </c:pt>
                <c:pt idx="16">
                  <c:v>2565</c:v>
                </c:pt>
              </c:numCache>
            </c:numRef>
          </c:cat>
          <c:val>
            <c:numRef>
              <c:f>Sheet1!$F$2:$F$34</c:f>
              <c:numCache>
                <c:formatCode>#,##0</c:formatCode>
                <c:ptCount val="17"/>
                <c:pt idx="0">
                  <c:v>16.22871</c:v>
                </c:pt>
                <c:pt idx="1">
                  <c:v>17.019169999999999</c:v>
                </c:pt>
                <c:pt idx="2">
                  <c:v>17.44267</c:v>
                </c:pt>
                <c:pt idx="3">
                  <c:v>17.912200000000002</c:v>
                </c:pt>
                <c:pt idx="4">
                  <c:v>18.779029999999999</c:v>
                </c:pt>
                <c:pt idx="5">
                  <c:v>19.883610000000001</c:v>
                </c:pt>
                <c:pt idx="6">
                  <c:v>21.427209999999999</c:v>
                </c:pt>
                <c:pt idx="7">
                  <c:v>19.805520000000001</c:v>
                </c:pt>
                <c:pt idx="8">
                  <c:v>19.194099999999999</c:v>
                </c:pt>
                <c:pt idx="9">
                  <c:v>18.76914</c:v>
                </c:pt>
                <c:pt idx="10">
                  <c:v>16.079639999999998</c:v>
                </c:pt>
                <c:pt idx="11">
                  <c:v>14.99555</c:v>
                </c:pt>
                <c:pt idx="12">
                  <c:v>15.89616</c:v>
                </c:pt>
                <c:pt idx="13">
                  <c:v>15.01131</c:v>
                </c:pt>
                <c:pt idx="14">
                  <c:v>13.460129999999999</c:v>
                </c:pt>
                <c:pt idx="15">
                  <c:v>13.1303</c:v>
                </c:pt>
                <c:pt idx="16">
                  <c:v>13.715909999999999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10-4741-B127-63F22B1E2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52608"/>
        <c:axId val="27254144"/>
      </c:lineChart>
      <c:catAx>
        <c:axId val="2725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5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27254144"/>
        <c:crosses val="autoZero"/>
        <c:auto val="1"/>
        <c:lblAlgn val="ctr"/>
        <c:lblOffset val="100"/>
        <c:tickLblSkip val="1"/>
        <c:noMultiLvlLbl val="0"/>
      </c:catAx>
      <c:valAx>
        <c:axId val="27254144"/>
        <c:scaling>
          <c:orientation val="minMax"/>
          <c:max val="10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272526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545580617393358E-2"/>
          <c:y val="4.6785425903196939E-2"/>
          <c:w val="0.90267993055663454"/>
          <c:h val="0.80963287035225817"/>
        </c:manualLayout>
      </c:layout>
      <c:lineChart>
        <c:grouping val="standard"/>
        <c:varyColors val="0"/>
        <c:ser>
          <c:idx val="0"/>
          <c:order val="0"/>
          <c:spPr>
            <a:ln w="41275">
              <a:solidFill>
                <a:srgbClr val="990099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990099"/>
                </a:solidFill>
              </a:ln>
            </c:spPr>
          </c:marker>
          <c:cat>
            <c:strRef>
              <c:f>Sheet1!$A$2:$A$27</c:f>
              <c:strCache>
                <c:ptCount val="26"/>
                <c:pt idx="0">
                  <c:v>2541</c:v>
                </c:pt>
                <c:pt idx="1">
                  <c:v>2542</c:v>
                </c:pt>
                <c:pt idx="2">
                  <c:v>2543</c:v>
                </c:pt>
                <c:pt idx="3">
                  <c:v>2544</c:v>
                </c:pt>
                <c:pt idx="4">
                  <c:v>2545</c:v>
                </c:pt>
                <c:pt idx="5">
                  <c:v>2546</c:v>
                </c:pt>
                <c:pt idx="6">
                  <c:v>2547</c:v>
                </c:pt>
                <c:pt idx="7">
                  <c:v>2548</c:v>
                </c:pt>
                <c:pt idx="8">
                  <c:v>2549</c:v>
                </c:pt>
                <c:pt idx="9">
                  <c:v>2550</c:v>
                </c:pt>
                <c:pt idx="10">
                  <c:v>2551</c:v>
                </c:pt>
                <c:pt idx="11">
                  <c:v>2552</c:v>
                </c:pt>
                <c:pt idx="12">
                  <c:v>2553</c:v>
                </c:pt>
                <c:pt idx="13">
                  <c:v>2554</c:v>
                </c:pt>
                <c:pt idx="14">
                  <c:v>2555</c:v>
                </c:pt>
                <c:pt idx="15">
                  <c:v>2556</c:v>
                </c:pt>
                <c:pt idx="16">
                  <c:v>2557</c:v>
                </c:pt>
                <c:pt idx="17">
                  <c:v>2558</c:v>
                </c:pt>
                <c:pt idx="18">
                  <c:v>2559</c:v>
                </c:pt>
                <c:pt idx="19">
                  <c:v>2560</c:v>
                </c:pt>
                <c:pt idx="20">
                  <c:v>2561</c:v>
                </c:pt>
                <c:pt idx="21">
                  <c:v>2562</c:v>
                </c:pt>
                <c:pt idx="22">
                  <c:v>2563</c:v>
                </c:pt>
                <c:pt idx="23">
                  <c:v>2564</c:v>
                </c:pt>
                <c:pt idx="24">
                  <c:v>2565</c:v>
                </c:pt>
                <c:pt idx="25">
                  <c:v>2566</c:v>
                </c:pt>
              </c:strCache>
            </c:strRef>
          </c:cat>
          <c:val>
            <c:numRef>
              <c:f>Sheet1!$B$2:$B$27</c:f>
              <c:numCache>
                <c:formatCode>#,##0.00;[Red]\-#,##0.00;\ </c:formatCode>
                <c:ptCount val="26"/>
                <c:pt idx="0">
                  <c:v>2.2536332759629492</c:v>
                </c:pt>
                <c:pt idx="1">
                  <c:v>2.1586056651743464</c:v>
                </c:pt>
                <c:pt idx="2">
                  <c:v>2.1575776097172619</c:v>
                </c:pt>
                <c:pt idx="3">
                  <c:v>2.1284063315914836</c:v>
                </c:pt>
                <c:pt idx="4">
                  <c:v>2.1267836954464951</c:v>
                </c:pt>
                <c:pt idx="5">
                  <c:v>2.1150805159332506</c:v>
                </c:pt>
                <c:pt idx="6">
                  <c:v>2.1214470677977211</c:v>
                </c:pt>
                <c:pt idx="7">
                  <c:v>2.0874227170686206</c:v>
                </c:pt>
                <c:pt idx="8">
                  <c:v>2.066144427843875</c:v>
                </c:pt>
                <c:pt idx="9">
                  <c:v>2.0503798157404174</c:v>
                </c:pt>
                <c:pt idx="10">
                  <c:v>2.0323557130344572</c:v>
                </c:pt>
                <c:pt idx="11">
                  <c:v>2.0320992774003872</c:v>
                </c:pt>
                <c:pt idx="12">
                  <c:v>1.9992182760422446</c:v>
                </c:pt>
                <c:pt idx="13">
                  <c:v>1.9984098794037986</c:v>
                </c:pt>
                <c:pt idx="14">
                  <c:v>2.0370363331206152</c:v>
                </c:pt>
                <c:pt idx="15">
                  <c:v>1.9651848225498414</c:v>
                </c:pt>
                <c:pt idx="16">
                  <c:v>1.9756546777000465</c:v>
                </c:pt>
                <c:pt idx="17">
                  <c:v>1.9950046431551605</c:v>
                </c:pt>
                <c:pt idx="18">
                  <c:v>1.9453838802306522</c:v>
                </c:pt>
                <c:pt idx="19">
                  <c:v>1.981335021109822</c:v>
                </c:pt>
                <c:pt idx="20">
                  <c:v>2.0028342023409675</c:v>
                </c:pt>
                <c:pt idx="21">
                  <c:v>1.9368537596530433</c:v>
                </c:pt>
                <c:pt idx="22">
                  <c:v>2.04</c:v>
                </c:pt>
                <c:pt idx="23">
                  <c:v>2.04</c:v>
                </c:pt>
                <c:pt idx="24">
                  <c:v>2.0499999999999998</c:v>
                </c:pt>
                <c:pt idx="25">
                  <c:v>1.87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7E-444A-9C95-99BA80218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421312"/>
        <c:axId val="27423488"/>
      </c:lineChart>
      <c:catAx>
        <c:axId val="2742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56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7423488"/>
        <c:crossesAt val="0"/>
        <c:auto val="1"/>
        <c:lblAlgn val="ctr"/>
        <c:lblOffset val="100"/>
        <c:tickLblSkip val="1"/>
        <c:noMultiLvlLbl val="0"/>
      </c:catAx>
      <c:valAx>
        <c:axId val="27423488"/>
        <c:scaling>
          <c:orientation val="minMax"/>
          <c:max val="2.5"/>
          <c:min val="1.5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48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7421312"/>
        <c:crosses val="autoZero"/>
        <c:crossBetween val="midCat"/>
        <c:majorUnit val="0.1"/>
        <c:minorUnit val="5.000000000000001E-2"/>
      </c:valAx>
      <c:spPr>
        <a:solidFill>
          <a:schemeClr val="bg1"/>
        </a:solidFill>
        <a:ln w="2438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8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773370282496046E-2"/>
          <c:y val="4.6785399912830199E-2"/>
          <c:w val="0.8989132358455193"/>
          <c:h val="0.82862096519190187"/>
        </c:manualLayout>
      </c:layout>
      <c:lineChart>
        <c:grouping val="standard"/>
        <c:varyColors val="0"/>
        <c:ser>
          <c:idx val="0"/>
          <c:order val="0"/>
          <c:spPr>
            <a:ln w="41275">
              <a:solidFill>
                <a:srgbClr val="00B050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00B050"/>
                </a:solidFill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BFDC-473F-A497-185404AD78F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BFDC-473F-A497-185404AD78F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2-BFDC-473F-A497-185404AD78F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BFDC-473F-A497-185404AD78F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4-BFDC-473F-A497-185404AD78F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5-BFDC-473F-A497-185404AD78F7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6-BFDC-473F-A497-185404AD78F7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7-BFDC-473F-A497-185404AD78F7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8-BFDC-473F-A497-185404AD78F7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9-BFDC-473F-A497-185404AD78F7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A-BFDC-473F-A497-185404AD78F7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B-BFDC-473F-A497-185404AD78F7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C-BFDC-473F-A497-185404AD78F7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0D-BFDC-473F-A497-185404AD78F7}"/>
              </c:ext>
            </c:extLst>
          </c:dPt>
          <c:cat>
            <c:strRef>
              <c:f>Sheet1!$A$3:$A$28</c:f>
              <c:strCache>
                <c:ptCount val="26"/>
                <c:pt idx="0">
                  <c:v>2540</c:v>
                </c:pt>
                <c:pt idx="1">
                  <c:v>2541</c:v>
                </c:pt>
                <c:pt idx="2">
                  <c:v>2542</c:v>
                </c:pt>
                <c:pt idx="3">
                  <c:v>2543</c:v>
                </c:pt>
                <c:pt idx="4">
                  <c:v>2544</c:v>
                </c:pt>
                <c:pt idx="5">
                  <c:v>2545</c:v>
                </c:pt>
                <c:pt idx="6">
                  <c:v>2546</c:v>
                </c:pt>
                <c:pt idx="7">
                  <c:v>2547</c:v>
                </c:pt>
                <c:pt idx="8">
                  <c:v>2548</c:v>
                </c:pt>
                <c:pt idx="9">
                  <c:v>2549</c:v>
                </c:pt>
                <c:pt idx="10">
                  <c:v>2550</c:v>
                </c:pt>
                <c:pt idx="11">
                  <c:v>2551</c:v>
                </c:pt>
                <c:pt idx="12">
                  <c:v>2552</c:v>
                </c:pt>
                <c:pt idx="13">
                  <c:v>2553</c:v>
                </c:pt>
                <c:pt idx="14">
                  <c:v>2554</c:v>
                </c:pt>
                <c:pt idx="15">
                  <c:v>2555</c:v>
                </c:pt>
                <c:pt idx="16">
                  <c:v>2556</c:v>
                </c:pt>
                <c:pt idx="17">
                  <c:v>2557</c:v>
                </c:pt>
                <c:pt idx="18">
                  <c:v>2558</c:v>
                </c:pt>
                <c:pt idx="19">
                  <c:v>2559</c:v>
                </c:pt>
                <c:pt idx="20">
                  <c:v>2560</c:v>
                </c:pt>
                <c:pt idx="21">
                  <c:v>2561</c:v>
                </c:pt>
                <c:pt idx="22">
                  <c:v>2562</c:v>
                </c:pt>
                <c:pt idx="23">
                  <c:v>2563</c:v>
                </c:pt>
                <c:pt idx="24">
                  <c:v>2564</c:v>
                </c:pt>
                <c:pt idx="25">
                  <c:v>2565</c:v>
                </c:pt>
              </c:strCache>
            </c:strRef>
          </c:cat>
          <c:val>
            <c:numRef>
              <c:f>Sheet1!$B$3:$B$28</c:f>
              <c:numCache>
                <c:formatCode>#,##0.00;[Red]\-#,##0.00;\ </c:formatCode>
                <c:ptCount val="26"/>
                <c:pt idx="0">
                  <c:v>2.6328371019793799</c:v>
                </c:pt>
                <c:pt idx="1">
                  <c:v>2.3530375785688196</c:v>
                </c:pt>
                <c:pt idx="2">
                  <c:v>2.4174276599018922</c:v>
                </c:pt>
                <c:pt idx="3">
                  <c:v>2.4245643768863729</c:v>
                </c:pt>
                <c:pt idx="4">
                  <c:v>2.4511540885492011</c:v>
                </c:pt>
                <c:pt idx="5">
                  <c:v>2.5907088359829777</c:v>
                </c:pt>
                <c:pt idx="6">
                  <c:v>2.7126192525923338</c:v>
                </c:pt>
                <c:pt idx="7">
                  <c:v>3.007157702468279</c:v>
                </c:pt>
                <c:pt idx="8">
                  <c:v>3.0683666370790741</c:v>
                </c:pt>
                <c:pt idx="9">
                  <c:v>3.0598693265622865</c:v>
                </c:pt>
                <c:pt idx="10">
                  <c:v>3.1678257238022494</c:v>
                </c:pt>
                <c:pt idx="11">
                  <c:v>3.2068159001623777</c:v>
                </c:pt>
                <c:pt idx="12">
                  <c:v>3.2785562676821911</c:v>
                </c:pt>
                <c:pt idx="13">
                  <c:v>3.4538576363381939</c:v>
                </c:pt>
                <c:pt idx="14">
                  <c:v>3.5033089687684011</c:v>
                </c:pt>
                <c:pt idx="15">
                  <c:v>3.7408134251841512</c:v>
                </c:pt>
                <c:pt idx="16">
                  <c:v>3.7410194962302703</c:v>
                </c:pt>
                <c:pt idx="17">
                  <c:v>3.8462625129451622</c:v>
                </c:pt>
                <c:pt idx="18">
                  <c:v>3.8774608733562741</c:v>
                </c:pt>
                <c:pt idx="19">
                  <c:v>3.9236392809967309</c:v>
                </c:pt>
                <c:pt idx="20">
                  <c:v>3.9050640982316844</c:v>
                </c:pt>
                <c:pt idx="21">
                  <c:v>3.9665424142860082</c:v>
                </c:pt>
                <c:pt idx="22">
                  <c:v>3.871895743749505</c:v>
                </c:pt>
                <c:pt idx="23">
                  <c:v>3.75</c:v>
                </c:pt>
                <c:pt idx="24">
                  <c:v>3.69</c:v>
                </c:pt>
                <c:pt idx="25">
                  <c:v>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FDC-473F-A497-185404AD7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479424"/>
        <c:axId val="27485696"/>
      </c:lineChart>
      <c:catAx>
        <c:axId val="274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 vert="horz"/>
          <a:lstStyle/>
          <a:p>
            <a:pPr>
              <a:defRPr sz="1042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7485696"/>
        <c:crossesAt val="0"/>
        <c:auto val="1"/>
        <c:lblAlgn val="ctr"/>
        <c:lblOffset val="100"/>
        <c:tickLblSkip val="1"/>
        <c:noMultiLvlLbl val="0"/>
      </c:catAx>
      <c:valAx>
        <c:axId val="27485696"/>
        <c:scaling>
          <c:orientation val="minMax"/>
          <c:max val="5"/>
          <c:min val="1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36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7479424"/>
        <c:crosses val="autoZero"/>
        <c:crossBetween val="midCat"/>
        <c:majorUnit val="0.5"/>
        <c:minorUnit val="0.1"/>
      </c:valAx>
      <c:spPr>
        <a:solidFill>
          <a:schemeClr val="bg1"/>
        </a:solidFill>
        <a:ln w="240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5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773370282496046E-2"/>
          <c:y val="4.6785399912830199E-2"/>
          <c:w val="0.8989132358455193"/>
          <c:h val="0.82862096519190187"/>
        </c:manualLayout>
      </c:layout>
      <c:lineChart>
        <c:grouping val="standard"/>
        <c:varyColors val="0"/>
        <c:ser>
          <c:idx val="0"/>
          <c:order val="0"/>
          <c:spPr>
            <a:ln w="41275">
              <a:solidFill>
                <a:srgbClr val="0033CC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0033CC"/>
                </a:solidFill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5154-4DCE-91A5-519BB45804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5154-4DCE-91A5-519BB45804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2-5154-4DCE-91A5-519BB45804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5154-4DCE-91A5-519BB45804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4-5154-4DCE-91A5-519BB45804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5-5154-4DCE-91A5-519BB458049B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6-5154-4DCE-91A5-519BB458049B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7-5154-4DCE-91A5-519BB458049B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8-5154-4DCE-91A5-519BB458049B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9-5154-4DCE-91A5-519BB458049B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A-5154-4DCE-91A5-519BB458049B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B-5154-4DCE-91A5-519BB458049B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C-5154-4DCE-91A5-519BB458049B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0D-5154-4DCE-91A5-519BB458049B}"/>
              </c:ext>
            </c:extLst>
          </c:dPt>
          <c:cat>
            <c:strRef>
              <c:f>Sheet1!$A$3:$A$28</c:f>
              <c:strCache>
                <c:ptCount val="26"/>
                <c:pt idx="0">
                  <c:v>2540</c:v>
                </c:pt>
                <c:pt idx="1">
                  <c:v>2541</c:v>
                </c:pt>
                <c:pt idx="2">
                  <c:v>2542</c:v>
                </c:pt>
                <c:pt idx="3">
                  <c:v>2543</c:v>
                </c:pt>
                <c:pt idx="4">
                  <c:v>2544</c:v>
                </c:pt>
                <c:pt idx="5">
                  <c:v>2545</c:v>
                </c:pt>
                <c:pt idx="6">
                  <c:v>2546</c:v>
                </c:pt>
                <c:pt idx="7">
                  <c:v>2547</c:v>
                </c:pt>
                <c:pt idx="8">
                  <c:v>2548</c:v>
                </c:pt>
                <c:pt idx="9">
                  <c:v>2549</c:v>
                </c:pt>
                <c:pt idx="10">
                  <c:v>2550</c:v>
                </c:pt>
                <c:pt idx="11">
                  <c:v>2551</c:v>
                </c:pt>
                <c:pt idx="12">
                  <c:v>2552</c:v>
                </c:pt>
                <c:pt idx="13">
                  <c:v>2553</c:v>
                </c:pt>
                <c:pt idx="14">
                  <c:v>2554</c:v>
                </c:pt>
                <c:pt idx="15">
                  <c:v>2555</c:v>
                </c:pt>
                <c:pt idx="16">
                  <c:v>2556</c:v>
                </c:pt>
                <c:pt idx="17">
                  <c:v>2557</c:v>
                </c:pt>
                <c:pt idx="18">
                  <c:v>2558</c:v>
                </c:pt>
                <c:pt idx="19">
                  <c:v>2559</c:v>
                </c:pt>
                <c:pt idx="20">
                  <c:v>2560</c:v>
                </c:pt>
                <c:pt idx="21">
                  <c:v>2561</c:v>
                </c:pt>
                <c:pt idx="22">
                  <c:v>2562</c:v>
                </c:pt>
                <c:pt idx="23">
                  <c:v>2563</c:v>
                </c:pt>
                <c:pt idx="24">
                  <c:v>2564</c:v>
                </c:pt>
                <c:pt idx="25">
                  <c:v>2565</c:v>
                </c:pt>
              </c:strCache>
            </c:strRef>
          </c:cat>
          <c:val>
            <c:numRef>
              <c:f>Sheet1!$B$3:$B$28</c:f>
              <c:numCache>
                <c:formatCode>#,##0.00;[Red]\-#,##0.00;\ </c:formatCode>
                <c:ptCount val="26"/>
                <c:pt idx="0">
                  <c:v>30.745442136476889</c:v>
                </c:pt>
                <c:pt idx="1">
                  <c:v>30.067019680362762</c:v>
                </c:pt>
                <c:pt idx="2">
                  <c:v>29.633135382566898</c:v>
                </c:pt>
                <c:pt idx="3">
                  <c:v>28.553120659670377</c:v>
                </c:pt>
                <c:pt idx="4">
                  <c:v>28.099113125800805</c:v>
                </c:pt>
                <c:pt idx="5">
                  <c:v>28.198979455339622</c:v>
                </c:pt>
                <c:pt idx="6">
                  <c:v>27.668374950581043</c:v>
                </c:pt>
                <c:pt idx="7">
                  <c:v>28.35163459029777</c:v>
                </c:pt>
                <c:pt idx="8">
                  <c:v>27.965095653995938</c:v>
                </c:pt>
                <c:pt idx="9">
                  <c:v>26.742603658182869</c:v>
                </c:pt>
                <c:pt idx="10">
                  <c:v>26.346484499451019</c:v>
                </c:pt>
                <c:pt idx="11">
                  <c:v>26.364498426787527</c:v>
                </c:pt>
                <c:pt idx="12">
                  <c:v>27.199695625191222</c:v>
                </c:pt>
                <c:pt idx="13">
                  <c:v>26.799784688928966</c:v>
                </c:pt>
                <c:pt idx="14">
                  <c:v>27.040480118493413</c:v>
                </c:pt>
                <c:pt idx="15">
                  <c:v>27.08359392469178</c:v>
                </c:pt>
                <c:pt idx="16">
                  <c:v>26.510943141319938</c:v>
                </c:pt>
                <c:pt idx="17">
                  <c:v>27.132188711481085</c:v>
                </c:pt>
                <c:pt idx="18">
                  <c:v>26.767209631834575</c:v>
                </c:pt>
                <c:pt idx="19">
                  <c:v>26.267103305355473</c:v>
                </c:pt>
                <c:pt idx="20">
                  <c:v>25.19218646393777</c:v>
                </c:pt>
                <c:pt idx="21">
                  <c:v>24.643502314357931</c:v>
                </c:pt>
                <c:pt idx="22">
                  <c:v>23.58</c:v>
                </c:pt>
                <c:pt idx="23">
                  <c:v>24.16</c:v>
                </c:pt>
                <c:pt idx="24">
                  <c:v>23.44</c:v>
                </c:pt>
                <c:pt idx="25" formatCode="General">
                  <c:v>23.19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154-4DCE-91A5-519BB4580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03648"/>
        <c:axId val="27805568"/>
      </c:lineChart>
      <c:catAx>
        <c:axId val="2780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 vert="horz"/>
          <a:lstStyle/>
          <a:p>
            <a:pPr>
              <a:defRPr sz="1042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7805568"/>
        <c:crossesAt val="0"/>
        <c:auto val="1"/>
        <c:lblAlgn val="ctr"/>
        <c:lblOffset val="100"/>
        <c:tickLblSkip val="1"/>
        <c:noMultiLvlLbl val="0"/>
      </c:catAx>
      <c:valAx>
        <c:axId val="27805568"/>
        <c:scaling>
          <c:orientation val="minMax"/>
          <c:max val="32"/>
          <c:min val="22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36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7803648"/>
        <c:crosses val="autoZero"/>
        <c:crossBetween val="midCat"/>
        <c:majorUnit val="1"/>
        <c:minorUnit val="0.5"/>
      </c:valAx>
      <c:spPr>
        <a:solidFill>
          <a:schemeClr val="bg1"/>
        </a:solidFill>
        <a:ln w="240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5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773370282496046E-2"/>
          <c:y val="4.6785399912830199E-2"/>
          <c:w val="0.90196084046545111"/>
          <c:h val="0.813120722056873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CO2/Generation (kWh)</c:v>
                </c:pt>
              </c:strCache>
            </c:strRef>
          </c:tx>
          <c:spPr>
            <a:ln w="41275">
              <a:solidFill>
                <a:srgbClr val="C00000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C00000"/>
                </a:solidFill>
              </a:ln>
            </c:spPr>
          </c:marker>
          <c:cat>
            <c:strRef>
              <c:f>Sheet1!$A$3:$A$28</c:f>
              <c:strCache>
                <c:ptCount val="26"/>
                <c:pt idx="0">
                  <c:v>2541</c:v>
                </c:pt>
                <c:pt idx="1">
                  <c:v>2542</c:v>
                </c:pt>
                <c:pt idx="2">
                  <c:v>2543</c:v>
                </c:pt>
                <c:pt idx="3">
                  <c:v>2544</c:v>
                </c:pt>
                <c:pt idx="4">
                  <c:v>2545</c:v>
                </c:pt>
                <c:pt idx="5">
                  <c:v>2546</c:v>
                </c:pt>
                <c:pt idx="6">
                  <c:v>2547</c:v>
                </c:pt>
                <c:pt idx="7">
                  <c:v>2548</c:v>
                </c:pt>
                <c:pt idx="8">
                  <c:v>2549</c:v>
                </c:pt>
                <c:pt idx="9">
                  <c:v>2550</c:v>
                </c:pt>
                <c:pt idx="10">
                  <c:v>2551</c:v>
                </c:pt>
                <c:pt idx="11">
                  <c:v>2552</c:v>
                </c:pt>
                <c:pt idx="12">
                  <c:v>2553</c:v>
                </c:pt>
                <c:pt idx="13">
                  <c:v>2554</c:v>
                </c:pt>
                <c:pt idx="14">
                  <c:v>2555</c:v>
                </c:pt>
                <c:pt idx="15">
                  <c:v>2556</c:v>
                </c:pt>
                <c:pt idx="16">
                  <c:v>2557</c:v>
                </c:pt>
                <c:pt idx="17">
                  <c:v>2558</c:v>
                </c:pt>
                <c:pt idx="18">
                  <c:v>2559</c:v>
                </c:pt>
                <c:pt idx="19">
                  <c:v>2560</c:v>
                </c:pt>
                <c:pt idx="20">
                  <c:v>2561</c:v>
                </c:pt>
                <c:pt idx="21">
                  <c:v>2562</c:v>
                </c:pt>
                <c:pt idx="22">
                  <c:v>2563</c:v>
                </c:pt>
                <c:pt idx="23">
                  <c:v>2564</c:v>
                </c:pt>
                <c:pt idx="24">
                  <c:v>2565</c:v>
                </c:pt>
                <c:pt idx="25">
                  <c:v>2566</c:v>
                </c:pt>
              </c:strCache>
            </c:strRef>
          </c:cat>
          <c:val>
            <c:numRef>
              <c:f>Sheet1!$B$3:$B$28</c:f>
              <c:numCache>
                <c:formatCode>#,##0.000;[Red]\-#,##0.000;\ </c:formatCode>
                <c:ptCount val="26"/>
                <c:pt idx="0">
                  <c:v>0.63622292130796865</c:v>
                </c:pt>
                <c:pt idx="1">
                  <c:v>0.6454688540022574</c:v>
                </c:pt>
                <c:pt idx="2">
                  <c:v>0.6339347116047741</c:v>
                </c:pt>
                <c:pt idx="3">
                  <c:v>0.60416849829767605</c:v>
                </c:pt>
                <c:pt idx="4">
                  <c:v>0.58664087734333104</c:v>
                </c:pt>
                <c:pt idx="5">
                  <c:v>0.57335798727421938</c:v>
                </c:pt>
                <c:pt idx="6">
                  <c:v>0.58122964761164708</c:v>
                </c:pt>
                <c:pt idx="7">
                  <c:v>0.57054636034258455</c:v>
                </c:pt>
                <c:pt idx="8">
                  <c:v>0.57113579404115888</c:v>
                </c:pt>
                <c:pt idx="9">
                  <c:v>0.57059258805119062</c:v>
                </c:pt>
                <c:pt idx="10">
                  <c:v>0.57032409302570108</c:v>
                </c:pt>
                <c:pt idx="11">
                  <c:v>0.55988510913376988</c:v>
                </c:pt>
                <c:pt idx="12">
                  <c:v>0.55138082140585398</c:v>
                </c:pt>
                <c:pt idx="13">
                  <c:v>0.5302072706090416</c:v>
                </c:pt>
                <c:pt idx="14">
                  <c:v>0.52978545357857654</c:v>
                </c:pt>
                <c:pt idx="15">
                  <c:v>0.53174488690172228</c:v>
                </c:pt>
                <c:pt idx="16">
                  <c:v>0.53247875503713293</c:v>
                </c:pt>
                <c:pt idx="17">
                  <c:v>0.50736512172098835</c:v>
                </c:pt>
                <c:pt idx="18">
                  <c:v>0.49287266030515786</c:v>
                </c:pt>
                <c:pt idx="19">
                  <c:v>0.47063710490740895</c:v>
                </c:pt>
                <c:pt idx="20">
                  <c:v>0.45941632178419889</c:v>
                </c:pt>
                <c:pt idx="21">
                  <c:v>0.44521387839839888</c:v>
                </c:pt>
                <c:pt idx="22">
                  <c:v>0.442</c:v>
                </c:pt>
                <c:pt idx="23">
                  <c:v>0.42099999999999999</c:v>
                </c:pt>
                <c:pt idx="24">
                  <c:v>0.40699999999999997</c:v>
                </c:pt>
                <c:pt idx="25">
                  <c:v>0.39400000000000002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76-4FF4-852D-B70776BD8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48768"/>
        <c:axId val="28608000"/>
      </c:lineChart>
      <c:catAx>
        <c:axId val="2804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8608000"/>
        <c:crossesAt val="0"/>
        <c:auto val="1"/>
        <c:lblAlgn val="ctr"/>
        <c:lblOffset val="100"/>
        <c:tickLblSkip val="1"/>
        <c:noMultiLvlLbl val="0"/>
      </c:catAx>
      <c:valAx>
        <c:axId val="28608000"/>
        <c:scaling>
          <c:orientation val="minMax"/>
          <c:max val="0.8"/>
          <c:min val="0.30000000000000004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6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8048768"/>
        <c:crosses val="autoZero"/>
        <c:crossBetween val="midCat"/>
        <c:majorUnit val="0.1"/>
        <c:minorUnit val="1.0000000000000002E-2"/>
      </c:valAx>
      <c:spPr>
        <a:solidFill>
          <a:schemeClr val="bg1"/>
        </a:solidFill>
        <a:ln w="2446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773370282496046E-2"/>
          <c:y val="4.6785399912830199E-2"/>
          <c:w val="0.90196084046545111"/>
          <c:h val="0.813120722056873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CO2/Generation (kWh)</c:v>
                </c:pt>
              </c:strCache>
            </c:strRef>
          </c:tx>
          <c:spPr>
            <a:ln w="41275">
              <a:solidFill>
                <a:srgbClr val="C00000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C00000"/>
                </a:solidFill>
              </a:ln>
            </c:spPr>
          </c:marker>
          <c:cat>
            <c:strRef>
              <c:f>Sheet1!$A$3:$A$28</c:f>
              <c:strCache>
                <c:ptCount val="26"/>
                <c:pt idx="0">
                  <c:v>2541</c:v>
                </c:pt>
                <c:pt idx="1">
                  <c:v>2542</c:v>
                </c:pt>
                <c:pt idx="2">
                  <c:v>2543</c:v>
                </c:pt>
                <c:pt idx="3">
                  <c:v>2544</c:v>
                </c:pt>
                <c:pt idx="4">
                  <c:v>2545</c:v>
                </c:pt>
                <c:pt idx="5">
                  <c:v>2546</c:v>
                </c:pt>
                <c:pt idx="6">
                  <c:v>2547</c:v>
                </c:pt>
                <c:pt idx="7">
                  <c:v>2548</c:v>
                </c:pt>
                <c:pt idx="8">
                  <c:v>2549</c:v>
                </c:pt>
                <c:pt idx="9">
                  <c:v>2550</c:v>
                </c:pt>
                <c:pt idx="10">
                  <c:v>2551</c:v>
                </c:pt>
                <c:pt idx="11">
                  <c:v>2552</c:v>
                </c:pt>
                <c:pt idx="12">
                  <c:v>2553</c:v>
                </c:pt>
                <c:pt idx="13">
                  <c:v>2554</c:v>
                </c:pt>
                <c:pt idx="14">
                  <c:v>2555</c:v>
                </c:pt>
                <c:pt idx="15">
                  <c:v>2556</c:v>
                </c:pt>
                <c:pt idx="16">
                  <c:v>2557</c:v>
                </c:pt>
                <c:pt idx="17">
                  <c:v>2558</c:v>
                </c:pt>
                <c:pt idx="18">
                  <c:v>2559</c:v>
                </c:pt>
                <c:pt idx="19">
                  <c:v>2560</c:v>
                </c:pt>
                <c:pt idx="20">
                  <c:v>2561</c:v>
                </c:pt>
                <c:pt idx="21">
                  <c:v>2562</c:v>
                </c:pt>
                <c:pt idx="22">
                  <c:v>2563</c:v>
                </c:pt>
                <c:pt idx="23">
                  <c:v>2564</c:v>
                </c:pt>
                <c:pt idx="24">
                  <c:v>2565</c:v>
                </c:pt>
                <c:pt idx="25">
                  <c:v>2566</c:v>
                </c:pt>
              </c:strCache>
            </c:strRef>
          </c:cat>
          <c:val>
            <c:numRef>
              <c:f>Sheet1!$B$3:$B$28</c:f>
              <c:numCache>
                <c:formatCode>#,##0.000;[Red]\-#,##0.000;\ </c:formatCode>
                <c:ptCount val="26"/>
                <c:pt idx="0">
                  <c:v>0.72699999999999998</c:v>
                </c:pt>
                <c:pt idx="1">
                  <c:v>0.73899999999999999</c:v>
                </c:pt>
                <c:pt idx="2">
                  <c:v>0.71299999999999997</c:v>
                </c:pt>
                <c:pt idx="3">
                  <c:v>0.67600000000000005</c:v>
                </c:pt>
                <c:pt idx="4">
                  <c:v>0.65200000000000002</c:v>
                </c:pt>
                <c:pt idx="5">
                  <c:v>0.63600000000000001</c:v>
                </c:pt>
                <c:pt idx="6">
                  <c:v>0.64400000000000002</c:v>
                </c:pt>
                <c:pt idx="7">
                  <c:v>0.63400000000000001</c:v>
                </c:pt>
                <c:pt idx="8">
                  <c:v>0.63400000000000001</c:v>
                </c:pt>
                <c:pt idx="9">
                  <c:v>0.63</c:v>
                </c:pt>
                <c:pt idx="10">
                  <c:v>0.624</c:v>
                </c:pt>
                <c:pt idx="11">
                  <c:v>0.61399999999999999</c:v>
                </c:pt>
                <c:pt idx="12">
                  <c:v>0.60899999999999999</c:v>
                </c:pt>
                <c:pt idx="13">
                  <c:v>0.58399999999999996</c:v>
                </c:pt>
                <c:pt idx="14">
                  <c:v>0.58799999999999997</c:v>
                </c:pt>
                <c:pt idx="15">
                  <c:v>0.58599999999999997</c:v>
                </c:pt>
                <c:pt idx="16">
                  <c:v>0.58699999999999997</c:v>
                </c:pt>
                <c:pt idx="17">
                  <c:v>0.55800000000000005</c:v>
                </c:pt>
                <c:pt idx="18">
                  <c:v>0.53900000000000003</c:v>
                </c:pt>
                <c:pt idx="19">
                  <c:v>0.51200000000000001</c:v>
                </c:pt>
                <c:pt idx="20">
                  <c:v>0.503</c:v>
                </c:pt>
                <c:pt idx="21">
                  <c:v>0.497</c:v>
                </c:pt>
                <c:pt idx="22">
                  <c:v>0.48599999999999999</c:v>
                </c:pt>
                <c:pt idx="23">
                  <c:v>0.46700000000000003</c:v>
                </c:pt>
                <c:pt idx="24">
                  <c:v>0.44600000000000001</c:v>
                </c:pt>
                <c:pt idx="25">
                  <c:v>0.42899999999999999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1D-4DDE-A7F5-60C7EE478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461056"/>
        <c:axId val="126462976"/>
      </c:lineChart>
      <c:catAx>
        <c:axId val="12646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26462976"/>
        <c:crossesAt val="0"/>
        <c:auto val="1"/>
        <c:lblAlgn val="ctr"/>
        <c:lblOffset val="100"/>
        <c:tickLblSkip val="1"/>
        <c:noMultiLvlLbl val="0"/>
      </c:catAx>
      <c:valAx>
        <c:axId val="126462976"/>
        <c:scaling>
          <c:orientation val="minMax"/>
          <c:max val="0.8"/>
          <c:min val="0.30000000000000004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6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26461056"/>
        <c:crosses val="autoZero"/>
        <c:crossBetween val="midCat"/>
        <c:majorUnit val="0.1"/>
        <c:minorUnit val="1.0000000000000002E-2"/>
      </c:valAx>
      <c:spPr>
        <a:solidFill>
          <a:schemeClr val="bg1"/>
        </a:solidFill>
        <a:ln w="2446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A5852-4536-4289-A30E-257C330F6C9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42B3D-148C-45BB-BC83-1528BD62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51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C3B8AE8E-3576-4182-9B1E-20F1D0BD585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28440" cy="35052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D6354EF-8473-4BAC-AEA1-9B5E130A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8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354EF-8473-4BAC-AEA1-9B5E130A6C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1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EB21E-C4D7-4D7F-8587-3A65EAB7EC06}" type="slidenum">
              <a:rPr lang="th-TH" smtClean="0"/>
              <a:pPr>
                <a:defRPr/>
              </a:pPr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215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EB21E-C4D7-4D7F-8587-3A65EAB7EC06}" type="slidenum">
              <a:rPr lang="th-TH" smtClean="0"/>
              <a:pPr>
                <a:defRPr/>
              </a:pPr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58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97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2C713-1083-432A-AEBC-AE0533B3067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568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5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8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9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4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Line 16"/>
          <p:cNvCxnSpPr/>
          <p:nvPr/>
        </p:nvCxnSpPr>
        <p:spPr bwMode="auto">
          <a:xfrm>
            <a:off x="1332" y="6729493"/>
            <a:ext cx="9116656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" name="Picture 19" descr="D:\1. EPPO\11. General\LOGO_EPPO\สำนักนโยบายและแผนพลังงาน_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860" y="0"/>
            <a:ext cx="302514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395536" y="1365478"/>
            <a:ext cx="8229600" cy="1152128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การปล่อย 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40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th-TH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จากการใช้พลังงานของประเทศ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7296" y="44624"/>
            <a:ext cx="6146156" cy="128250"/>
            <a:chOff x="-27296" y="44624"/>
            <a:chExt cx="6146156" cy="12825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-27296" y="44624"/>
              <a:ext cx="6140666" cy="0"/>
            </a:xfrm>
            <a:prstGeom prst="line">
              <a:avLst/>
            </a:prstGeom>
            <a:ln w="1111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21806" y="172874"/>
              <a:ext cx="6140666" cy="0"/>
            </a:xfrm>
            <a:prstGeom prst="line">
              <a:avLst/>
            </a:prstGeom>
            <a:ln w="476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 descr="D:\1. EPPO\3. Energy Graph\Energy Graph_ปรับรูปแบบใหม่\Chapter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" t="3384" r="6468" b="27490"/>
          <a:stretch/>
        </p:blipFill>
        <p:spPr bwMode="auto">
          <a:xfrm>
            <a:off x="-27296" y="3203074"/>
            <a:ext cx="917129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17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3" descr="D:\1. EPPO\3. Energy Graph\Energy Graph_ปรับรูปแบบใหม่\Title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43" r="7032"/>
          <a:stretch/>
        </p:blipFill>
        <p:spPr bwMode="auto">
          <a:xfrm>
            <a:off x="2291617" y="0"/>
            <a:ext cx="6852383" cy="103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1. EPPO\11. General\LOGO_EPPO\สำนักนโยบายและแผนพลังงาน_T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452"/>
            <a:ext cx="2232248" cy="63065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Group 20"/>
          <p:cNvGrpSpPr/>
          <p:nvPr/>
        </p:nvGrpSpPr>
        <p:grpSpPr>
          <a:xfrm>
            <a:off x="184751" y="960953"/>
            <a:ext cx="3091105" cy="480523"/>
            <a:chOff x="184751" y="884667"/>
            <a:chExt cx="3091105" cy="480523"/>
          </a:xfrm>
        </p:grpSpPr>
        <p:sp>
          <p:nvSpPr>
            <p:cNvPr id="25" name="Rounded Rectangle 24"/>
            <p:cNvSpPr/>
            <p:nvPr/>
          </p:nvSpPr>
          <p:spPr>
            <a:xfrm>
              <a:off x="184751" y="926432"/>
              <a:ext cx="2553046" cy="364533"/>
            </a:xfrm>
            <a:prstGeom prst="roundRect">
              <a:avLst>
                <a:gd name="adj" fmla="val 4354"/>
              </a:avLst>
            </a:prstGeom>
            <a:solidFill>
              <a:srgbClr val="786F44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>
                <a:solidFill>
                  <a:prstClr val="white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841593" y="926432"/>
              <a:ext cx="434263" cy="361528"/>
            </a:xfrm>
            <a:prstGeom prst="roundRect">
              <a:avLst>
                <a:gd name="adj" fmla="val 4354"/>
              </a:avLst>
            </a:prstGeom>
            <a:solidFill>
              <a:srgbClr val="454027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>
                <a:solidFill>
                  <a:prstClr val="white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928861" y="884667"/>
              <a:ext cx="71663" cy="480523"/>
              <a:chOff x="4995767" y="3928812"/>
              <a:chExt cx="71663" cy="707201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995767" y="3928812"/>
                <a:ext cx="0" cy="70295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67430" y="3933056"/>
                <a:ext cx="0" cy="702957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184751" y="931205"/>
              <a:ext cx="2513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60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การปล่อย </a:t>
              </a:r>
              <a:r>
                <a:rPr lang="en-US" altLang="th-TH" sz="160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CO</a:t>
              </a:r>
              <a:r>
                <a:rPr lang="en-US" altLang="th-TH" sz="1600" b="1" baseline="-25000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2</a:t>
              </a:r>
              <a:r>
                <a:rPr lang="en-US" altLang="th-TH" sz="160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 </a:t>
              </a:r>
              <a:r>
                <a:rPr lang="th-TH" altLang="th-TH" sz="160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รายสาขา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704253" y="990988"/>
            <a:ext cx="2235899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20.2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ล้านตัน 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400" b="1" baseline="-25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th-TH" sz="1400" b="1" baseline="-250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96082" y="1568056"/>
            <a:ext cx="971674" cy="530057"/>
            <a:chOff x="617348" y="1534113"/>
            <a:chExt cx="971674" cy="530057"/>
          </a:xfrm>
        </p:grpSpPr>
        <p:sp>
          <p:nvSpPr>
            <p:cNvPr id="38" name="Rounded Rectangle 37"/>
            <p:cNvSpPr/>
            <p:nvPr/>
          </p:nvSpPr>
          <p:spPr>
            <a:xfrm>
              <a:off x="617348" y="1534113"/>
              <a:ext cx="969546" cy="530057"/>
            </a:xfrm>
            <a:prstGeom prst="roundRect">
              <a:avLst>
                <a:gd name="adj" fmla="val 26065"/>
              </a:avLst>
            </a:prstGeom>
            <a:noFill/>
            <a:ln w="25400" cmpd="sng">
              <a:solidFill>
                <a:schemeClr val="bg2">
                  <a:lumMod val="2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3226" y="1581300"/>
              <a:ext cx="945796" cy="453122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th-TH" sz="11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ผลิตไฟฟ้า </a:t>
              </a:r>
              <a:endParaRPr lang="en-US" sz="11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>
                <a:spcBef>
                  <a:spcPts val="300"/>
                </a:spcBef>
              </a:pPr>
              <a:r>
                <a:rPr lang="en-US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r>
                <a:rPr lang="th-TH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r>
                <a:rPr lang="en-US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sz="15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7296" y="2226809"/>
            <a:ext cx="9081600" cy="1566175"/>
            <a:chOff x="27296" y="2226809"/>
            <a:chExt cx="9081600" cy="1566175"/>
          </a:xfrm>
        </p:grpSpPr>
        <p:pic>
          <p:nvPicPr>
            <p:cNvPr id="1026" name="Picture 2" descr="C:\Users\User\Desktop\Energy Graph_New\Infographic EPPO\Picture icon\Monthly Report Info\EPPO 2016\banner EPPO-0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6" y="2320355"/>
              <a:ext cx="9081600" cy="14726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User\Desktop\Energy Graph_New\Infographic EPPO\Picture icon\Monthly Report Info\EPPO 2016\banner EPPO_Artboard 5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671" b="10140"/>
            <a:stretch/>
          </p:blipFill>
          <p:spPr bwMode="auto">
            <a:xfrm flipH="1">
              <a:off x="3845291" y="2433698"/>
              <a:ext cx="2431151" cy="1198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382284" y="2226809"/>
              <a:ext cx="786597" cy="698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539356" y="1861388"/>
            <a:ext cx="971674" cy="530057"/>
            <a:chOff x="617348" y="1544746"/>
            <a:chExt cx="971674" cy="530057"/>
          </a:xfrm>
        </p:grpSpPr>
        <p:sp>
          <p:nvSpPr>
            <p:cNvPr id="48" name="Rounded Rectangle 47"/>
            <p:cNvSpPr/>
            <p:nvPr/>
          </p:nvSpPr>
          <p:spPr>
            <a:xfrm>
              <a:off x="617348" y="1544746"/>
              <a:ext cx="969546" cy="530057"/>
            </a:xfrm>
            <a:prstGeom prst="roundRect">
              <a:avLst>
                <a:gd name="adj" fmla="val 26065"/>
              </a:avLst>
            </a:prstGeom>
            <a:noFill/>
            <a:ln w="25400" cmpd="sng">
              <a:solidFill>
                <a:schemeClr val="bg2">
                  <a:lumMod val="2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3226" y="1581300"/>
              <a:ext cx="945796" cy="453122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th-TH" sz="11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ขนส่ง</a:t>
              </a:r>
              <a:endParaRPr lang="en-US" sz="11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>
                <a:spcBef>
                  <a:spcPts val="300"/>
                </a:spcBef>
              </a:pPr>
              <a:r>
                <a:rPr lang="en-US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r>
                <a:rPr lang="th-TH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6</a:t>
              </a:r>
              <a:r>
                <a:rPr lang="en-US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sz="15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45492" y="1643960"/>
            <a:ext cx="971674" cy="530057"/>
            <a:chOff x="617348" y="1544746"/>
            <a:chExt cx="971674" cy="530057"/>
          </a:xfrm>
        </p:grpSpPr>
        <p:sp>
          <p:nvSpPr>
            <p:cNvPr id="52" name="Rounded Rectangle 51"/>
            <p:cNvSpPr/>
            <p:nvPr/>
          </p:nvSpPr>
          <p:spPr>
            <a:xfrm>
              <a:off x="617348" y="1544746"/>
              <a:ext cx="969546" cy="530057"/>
            </a:xfrm>
            <a:prstGeom prst="roundRect">
              <a:avLst>
                <a:gd name="adj" fmla="val 26065"/>
              </a:avLst>
            </a:prstGeom>
            <a:noFill/>
            <a:ln w="25400" cmpd="sng">
              <a:solidFill>
                <a:schemeClr val="bg2">
                  <a:lumMod val="2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3226" y="1581300"/>
              <a:ext cx="945796" cy="453122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th-TH" sz="11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อุตสาหกรรม</a:t>
              </a:r>
              <a:endParaRPr lang="en-US" sz="11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>
                <a:spcBef>
                  <a:spcPts val="300"/>
                </a:spcBef>
              </a:pPr>
              <a:r>
                <a:rPr lang="th-TH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27</a:t>
              </a:r>
              <a:r>
                <a:rPr lang="en-US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sz="15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508330" y="1988840"/>
            <a:ext cx="165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dirty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th-TH" sz="700" dirty="0">
                <a:latin typeface="Tahoma" pitchFamily="34" charset="0"/>
                <a:ea typeface="Tahoma" pitchFamily="34" charset="0"/>
                <a:cs typeface="Tahoma" pitchFamily="34" charset="0"/>
              </a:rPr>
              <a:t>ภาคอื่นๆ หมายถึง ภาคครัวเรือน </a:t>
            </a:r>
          </a:p>
          <a:p>
            <a:pPr algn="r"/>
            <a:r>
              <a:rPr lang="th-TH" sz="700" dirty="0">
                <a:latin typeface="Tahoma" pitchFamily="34" charset="0"/>
                <a:ea typeface="Tahoma" pitchFamily="34" charset="0"/>
                <a:cs typeface="Tahoma" pitchFamily="34" charset="0"/>
              </a:rPr>
              <a:t>เกษตรกรรม พาณิชยกรรม และอื่นๆ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6709726" y="1728308"/>
            <a:ext cx="971674" cy="530057"/>
            <a:chOff x="617348" y="1544746"/>
            <a:chExt cx="971674" cy="530057"/>
          </a:xfrm>
        </p:grpSpPr>
        <p:sp>
          <p:nvSpPr>
            <p:cNvPr id="59" name="Rounded Rectangle 58"/>
            <p:cNvSpPr/>
            <p:nvPr/>
          </p:nvSpPr>
          <p:spPr>
            <a:xfrm>
              <a:off x="617348" y="1544746"/>
              <a:ext cx="969546" cy="530057"/>
            </a:xfrm>
            <a:prstGeom prst="roundRect">
              <a:avLst>
                <a:gd name="adj" fmla="val 26065"/>
              </a:avLst>
            </a:prstGeom>
            <a:noFill/>
            <a:ln w="25400" cmpd="sng">
              <a:solidFill>
                <a:schemeClr val="bg2">
                  <a:lumMod val="25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3226" y="1581300"/>
              <a:ext cx="945796" cy="453122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th-TH" sz="11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อื่นๆ</a:t>
              </a:r>
              <a:r>
                <a:rPr lang="en-US" sz="11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*</a:t>
              </a:r>
            </a:p>
            <a:p>
              <a:pPr algn="ctr">
                <a:spcBef>
                  <a:spcPts val="300"/>
                </a:spcBef>
              </a:pPr>
              <a:r>
                <a:rPr lang="th-TH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6</a:t>
              </a:r>
              <a:r>
                <a:rPr lang="en-US" sz="15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sz="15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70" name="Picture 14" descr="C:\Users\User\Desktop\Energy Graph_New\Infographic EPPO\Picture icon\Color Icon\hw01809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415" y="3471225"/>
            <a:ext cx="443433" cy="2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ounded Rectangle 72"/>
          <p:cNvSpPr/>
          <p:nvPr/>
        </p:nvSpPr>
        <p:spPr>
          <a:xfrm>
            <a:off x="107505" y="5327599"/>
            <a:ext cx="1944215" cy="1074107"/>
          </a:xfrm>
          <a:prstGeom prst="roundRect">
            <a:avLst>
              <a:gd name="adj" fmla="val 12710"/>
            </a:avLst>
          </a:prstGeom>
          <a:noFill/>
          <a:ln w="25400">
            <a:solidFill>
              <a:srgbClr val="AA3F3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9182" y="4503820"/>
            <a:ext cx="697420" cy="383873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1.87</a:t>
            </a:r>
            <a:endParaRPr lang="th-TH" sz="2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78914" y="3908212"/>
            <a:ext cx="1775951" cy="48550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698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51808" y="3931965"/>
            <a:ext cx="14213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การปล่อย </a:t>
            </a:r>
            <a:r>
              <a: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100" b="1" baseline="-2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1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ต่อการใช้พลังงาน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19930" y="4993018"/>
            <a:ext cx="1541067" cy="183818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พันตัน 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100" b="1" baseline="-25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/KTOE</a:t>
            </a:r>
            <a:endParaRPr lang="th-TH" sz="11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98151" y="6061807"/>
            <a:ext cx="1381561" cy="425886"/>
            <a:chOff x="598151" y="6061807"/>
            <a:chExt cx="1381561" cy="425886"/>
          </a:xfrm>
        </p:grpSpPr>
        <p:pic>
          <p:nvPicPr>
            <p:cNvPr id="1029" name="Picture 5" descr="C:\Users\User\Desktop\Energy Graph_New\Infographic EPPO\Picture icon\Monthly Report Info\EPPO 2016\banner EPPO_Artboard 5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65301"/>
            <a:stretch/>
          </p:blipFill>
          <p:spPr bwMode="auto">
            <a:xfrm flipH="1">
              <a:off x="1214010" y="6061807"/>
              <a:ext cx="765702" cy="425886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030" name="Picture 6" descr="C:\Users\User\Desktop\Energy Graph_New\Infographic EPPO\Picture icon\Monthly Report Info\EPPO 2014\11-01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27"/>
            <a:stretch/>
          </p:blipFill>
          <p:spPr bwMode="auto">
            <a:xfrm>
              <a:off x="598151" y="6169391"/>
              <a:ext cx="661481" cy="316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0" name="TextBox 119"/>
          <p:cNvSpPr txBox="1"/>
          <p:nvPr/>
        </p:nvSpPr>
        <p:spPr>
          <a:xfrm>
            <a:off x="199187" y="5375260"/>
            <a:ext cx="1776927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ไทยปล่อย </a:t>
            </a:r>
            <a:r>
              <a:rPr lang="en-US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95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ต่อการใช้พลังงานต่ำกว่าค่าเฉลี่ยโลก ค่าเฉลี่ยของประเทศในเอเชีย สหรัฐอเมริกา จีน </a:t>
            </a:r>
            <a:r>
              <a:rPr lang="en-US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และสหภาพยุโรป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7504" y="6516718"/>
            <a:ext cx="2058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700" i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การใช้พลังงาน หมายถึงการใช้พลังงานขั้นต้น</a:t>
            </a:r>
            <a:endParaRPr lang="en-US" sz="7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700" i="1" dirty="0">
                <a:latin typeface="Tahoma" pitchFamily="34" charset="0"/>
                <a:ea typeface="Tahoma" pitchFamily="34" charset="0"/>
                <a:cs typeface="Tahoma" pitchFamily="34" charset="0"/>
              </a:rPr>
              <a:t>รวมถึงการใช้พลังงานทดแทน</a:t>
            </a: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>
          <a:xfrm>
            <a:off x="2593223" y="-96736"/>
            <a:ext cx="6326553" cy="714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การปล่อย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จากการใช้พลังงาน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43537" y="2169667"/>
            <a:ext cx="1091228" cy="19920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6.3 </a:t>
            </a:r>
            <a:r>
              <a:rPr lang="th-TH" sz="9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ล้านตัน </a:t>
            </a:r>
            <a:r>
              <a:rPr lang="en-US" sz="9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900" b="1" baseline="-25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th-TH" sz="900" b="1" baseline="-250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87300" y="2439202"/>
            <a:ext cx="1064134" cy="19920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7.3</a:t>
            </a:r>
            <a:r>
              <a:rPr lang="en-US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9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ล้านตัน </a:t>
            </a:r>
            <a:r>
              <a:rPr lang="en-US" sz="9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900" b="1" baseline="-25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th-TH" sz="900" b="1" baseline="-250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99992" y="2225809"/>
            <a:ext cx="1089485" cy="19920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.4 </a:t>
            </a:r>
            <a:r>
              <a:rPr lang="th-TH" sz="9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ล้านตัน </a:t>
            </a:r>
            <a:r>
              <a:rPr lang="en-US" sz="9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900" b="1" baseline="-25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th-TH" sz="900" b="1" baseline="-250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08285" y="2291654"/>
            <a:ext cx="1092118" cy="19920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1.2</a:t>
            </a:r>
            <a:r>
              <a:rPr lang="en-US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9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ล้านตัน </a:t>
            </a:r>
            <a:r>
              <a:rPr lang="en-US" sz="9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900" b="1" baseline="-25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th-TH" sz="900" b="1" baseline="-250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2355416" y="5869603"/>
            <a:ext cx="1921714" cy="850653"/>
          </a:xfrm>
          <a:prstGeom prst="roundRect">
            <a:avLst>
              <a:gd name="adj" fmla="val 12710"/>
            </a:avLst>
          </a:prstGeom>
          <a:noFill/>
          <a:ln w="25400">
            <a:solidFill>
              <a:srgbClr val="9933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948500" y="5015908"/>
            <a:ext cx="697420" cy="383873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3.75</a:t>
            </a:r>
            <a:endParaRPr lang="th-TH" sz="2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2397529" y="4440249"/>
            <a:ext cx="1819612" cy="494076"/>
          </a:xfrm>
          <a:prstGeom prst="roundRect">
            <a:avLst>
              <a:gd name="adj" fmla="val 50000"/>
            </a:avLst>
          </a:prstGeom>
          <a:solidFill>
            <a:srgbClr val="993366"/>
          </a:solidFill>
          <a:ln w="79375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62279" y="4472628"/>
            <a:ext cx="14752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การปล่อย </a:t>
            </a:r>
            <a:r>
              <a: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100" b="1" baseline="-2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1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ต่อหัวประชากร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579248" y="5447956"/>
            <a:ext cx="1541067" cy="522372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ตัน 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100" b="1" baseline="-25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หัวประชากร</a:t>
            </a:r>
          </a:p>
          <a:p>
            <a:pPr algn="ctr"/>
            <a:r>
              <a:rPr lang="th-TH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ปี256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th-TH" sz="11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h-TH" sz="11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440659" y="5896954"/>
            <a:ext cx="182182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ไทยปล่อย </a:t>
            </a:r>
            <a:r>
              <a:rPr lang="en-US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95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ต่อหัว ต่ำกว่าค่าเฉลี่ยโลก สหรัฐอเมริกา </a:t>
            </a:r>
            <a:r>
              <a:rPr lang="en-US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</a:t>
            </a:r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สหภาพยุโรป และจีน             แต่สูงกว่าค่าเฉลี่ยของประเทศในเอเชีย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3024112" y="4025548"/>
            <a:ext cx="1019228" cy="508470"/>
            <a:chOff x="4217943" y="3952940"/>
            <a:chExt cx="1146145" cy="571786"/>
          </a:xfrm>
        </p:grpSpPr>
        <p:pic>
          <p:nvPicPr>
            <p:cNvPr id="1034" name="Picture 10" descr="C:\Users\User\Desktop\Energy Graph_New\Infographic EPPO\Picture icon\Color Icon\gas_illu_rd2-01-600x440.png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66" t="59365" r="32223"/>
            <a:stretch/>
          </p:blipFill>
          <p:spPr bwMode="auto">
            <a:xfrm>
              <a:off x="4217943" y="4218938"/>
              <a:ext cx="443807" cy="220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User\Desktop\Energy Graph_New\Infographic EPPO\Picture icon\Color Icon\user_man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199" y="4060827"/>
              <a:ext cx="414842" cy="4148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0" name="Picture 8" descr="C:\Users\User\Desktop\Energy Graph_New\Infographic EPPO\Picture icon\Color Icon\refer-a-client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792302" y="3952940"/>
              <a:ext cx="571786" cy="571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6" name="Rounded Rectangle 95"/>
          <p:cNvSpPr/>
          <p:nvPr/>
        </p:nvSpPr>
        <p:spPr>
          <a:xfrm>
            <a:off x="4693715" y="5567099"/>
            <a:ext cx="1865038" cy="938554"/>
          </a:xfrm>
          <a:prstGeom prst="roundRect">
            <a:avLst>
              <a:gd name="adj" fmla="val 12710"/>
            </a:avLst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42732" y="4537645"/>
            <a:ext cx="892986" cy="383873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23.19</a:t>
            </a:r>
            <a:endParaRPr lang="th-TH" sz="2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4654608" y="3990561"/>
            <a:ext cx="1836213" cy="494076"/>
          </a:xfrm>
          <a:prstGeom prst="roundRect">
            <a:avLst>
              <a:gd name="adj" fmla="val 50000"/>
            </a:avLst>
          </a:prstGeom>
          <a:solidFill>
            <a:srgbClr val="F57913"/>
          </a:solidFill>
          <a:ln w="79375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71114" y="4022940"/>
            <a:ext cx="1411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การปล่อย </a:t>
            </a:r>
            <a:r>
              <a: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100" b="1" baseline="-2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1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 </a:t>
            </a:r>
            <a:r>
              <a: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GDP</a:t>
            </a:r>
            <a:endParaRPr lang="th-TH" sz="11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524856" y="4950644"/>
            <a:ext cx="2192785" cy="353095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กิโลกรัม 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100" b="1" baseline="-25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ล้านบาท</a:t>
            </a:r>
          </a:p>
          <a:p>
            <a:pPr algn="ctr"/>
            <a:r>
              <a:rPr lang="th-TH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ปี256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th-TH" sz="11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818121" y="5603972"/>
            <a:ext cx="1676829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ไทยปล่อย </a:t>
            </a:r>
            <a:r>
              <a:rPr lang="en-US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95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ต่อ</a:t>
            </a:r>
            <a:r>
              <a:rPr lang="en-US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GDP </a:t>
            </a:r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ต่ำกว่าจีน และค่าเฉลี่ยของประเทศในเอเชีย แต่สูงกว่าค่าเฉลี่ยโลก สหรัฐอเมริกา </a:t>
            </a:r>
          </a:p>
          <a:p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และสหภาพยุโรป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12159" y="1033047"/>
            <a:ext cx="1208589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2.1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6948264" y="5847796"/>
            <a:ext cx="2095451" cy="872460"/>
          </a:xfrm>
          <a:prstGeom prst="roundRect">
            <a:avLst>
              <a:gd name="adj" fmla="val 12710"/>
            </a:avLst>
          </a:prstGeom>
          <a:noFill/>
          <a:ln w="25400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452320" y="5084020"/>
            <a:ext cx="892986" cy="383873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394</a:t>
            </a:r>
            <a:endParaRPr lang="th-TH" sz="2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6993626" y="4508361"/>
            <a:ext cx="1926149" cy="494076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79375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139189" y="4540740"/>
            <a:ext cx="16484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การปล่อย </a:t>
            </a:r>
            <a:r>
              <a: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100" b="1" baseline="-2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1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ต่อหน่วยการผลิตไฟฟ้า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175346" y="5516068"/>
            <a:ext cx="1541067" cy="183818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กิโลกรัม 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100" b="1" baseline="-25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1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kWh</a:t>
            </a:r>
            <a:endParaRPr lang="th-TH" sz="11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010878" y="5873836"/>
            <a:ext cx="207910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ไทยปล่อย </a:t>
            </a:r>
            <a:r>
              <a:rPr lang="en-US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95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9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ต่อหน่วยการผลิตไฟฟ้า ต่ำกว่าจีน และค่าเฉลี่ยของประเทศในเอเชีย แต่สูงกว่าสหภาพยุโรป และประเทศพัฒนาแล้ว                ในทวีปอเมริกา</a:t>
            </a:r>
          </a:p>
        </p:txBody>
      </p:sp>
      <p:pic>
        <p:nvPicPr>
          <p:cNvPr id="124" name="Picture 2" descr="C:\Users\User\Desktop\Energy Graph_New\Infographic EPPO\Picture icon\Monthly Report Info\EPPO 2016\banner EPPO_Artboard 3.p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3" r="66635"/>
          <a:stretch/>
        </p:blipFill>
        <p:spPr bwMode="auto">
          <a:xfrm>
            <a:off x="7132900" y="4062432"/>
            <a:ext cx="1092743" cy="46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7. Infographic EPPO\Picture icon\Color Icon\change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8110" y="6176463"/>
            <a:ext cx="360350" cy="3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D:\7. Infographic EPPO\Picture icon\Color Icon\209043_104862_3541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51" y="6283853"/>
            <a:ext cx="528593" cy="40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92"/>
          <p:cNvSpPr txBox="1"/>
          <p:nvPr/>
        </p:nvSpPr>
        <p:spPr>
          <a:xfrm>
            <a:off x="7067768" y="1115213"/>
            <a:ext cx="20496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เทียบกับช่วงเดียวกันของปีก่อน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220749" y="559313"/>
            <a:ext cx="185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ม.ค. 2566</a:t>
            </a:r>
          </a:p>
        </p:txBody>
      </p:sp>
      <p:sp>
        <p:nvSpPr>
          <p:cNvPr id="89" name="Striped Right Arrow 88"/>
          <p:cNvSpPr/>
          <p:nvPr/>
        </p:nvSpPr>
        <p:spPr>
          <a:xfrm rot="5400000" flipH="1">
            <a:off x="7651567" y="2259779"/>
            <a:ext cx="166830" cy="225216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90" name="Striped Right Arrow 89"/>
          <p:cNvSpPr/>
          <p:nvPr/>
        </p:nvSpPr>
        <p:spPr>
          <a:xfrm rot="5400000" flipH="1">
            <a:off x="3587254" y="2408612"/>
            <a:ext cx="166830" cy="225216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92" name="Striped Right Arrow 91"/>
          <p:cNvSpPr/>
          <p:nvPr/>
        </p:nvSpPr>
        <p:spPr>
          <a:xfrm rot="16200000" flipH="1">
            <a:off x="1638308" y="2140399"/>
            <a:ext cx="166830" cy="225216"/>
          </a:xfrm>
          <a:prstGeom prst="striped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91" name="Striped Right Arrow 91">
            <a:extLst>
              <a:ext uri="{FF2B5EF4-FFF2-40B4-BE49-F238E27FC236}">
                <a16:creationId xmlns:a16="http://schemas.microsoft.com/office/drawing/2014/main" id="{3533C1CC-AEFE-4C91-B297-9E257D36AA4A}"/>
              </a:ext>
            </a:extLst>
          </p:cNvPr>
          <p:cNvSpPr/>
          <p:nvPr/>
        </p:nvSpPr>
        <p:spPr>
          <a:xfrm rot="16200000" flipH="1">
            <a:off x="5595111" y="2224865"/>
            <a:ext cx="166830" cy="225216"/>
          </a:xfrm>
          <a:prstGeom prst="striped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94" name="Striped Right Arrow 91">
            <a:extLst>
              <a:ext uri="{FF2B5EF4-FFF2-40B4-BE49-F238E27FC236}">
                <a16:creationId xmlns:a16="http://schemas.microsoft.com/office/drawing/2014/main" id="{ED445BA2-C619-4326-BAB0-6D51AFCF9A9B}"/>
              </a:ext>
            </a:extLst>
          </p:cNvPr>
          <p:cNvSpPr/>
          <p:nvPr/>
        </p:nvSpPr>
        <p:spPr>
          <a:xfrm rot="16200000" flipH="1">
            <a:off x="5625567" y="1128977"/>
            <a:ext cx="394015" cy="225213"/>
          </a:xfrm>
          <a:prstGeom prst="striped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9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8475" y="22600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064578941"/>
              </p:ext>
            </p:extLst>
          </p:nvPr>
        </p:nvGraphicFramePr>
        <p:xfrm>
          <a:off x="4955195" y="1652490"/>
          <a:ext cx="4590042" cy="389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599079" y="5381525"/>
            <a:ext cx="312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20.1 ล้านตัน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6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th-TH" sz="16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080" y="1147736"/>
            <a:ext cx="3817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สัดส่วนการปล่อยก๊าซ 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sz="1500" b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จากการใช้พลังงาน รายสาขาเศรษฐกิจ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44208" y="3327375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323527" y="-23750"/>
            <a:ext cx="8802061" cy="8016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การปล่อยก๊าซ </a:t>
            </a:r>
            <a:r>
              <a:rPr lang="en-US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2500" b="1" baseline="-2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จากการใช้พลังงานรายสาขาเศรษฐกิจ</a:t>
            </a:r>
            <a:endParaRPr lang="en-US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504" y="1556792"/>
            <a:ext cx="400110" cy="374441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ล้านตัน 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03488" y="6230062"/>
            <a:ext cx="309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สาขาเศรษฐกิจอื่นๆ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หมายถึง ภาคครัวเรือน </a:t>
            </a:r>
          </a:p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เกษตรกรรม พาณิชยกรรม และกิจกรรมอื่นๆ</a:t>
            </a: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7431" y="6404608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3</a:t>
            </a:fld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79220" y="5969461"/>
            <a:ext cx="5019859" cy="755250"/>
            <a:chOff x="858610" y="6063213"/>
            <a:chExt cx="7253658" cy="678155"/>
          </a:xfrm>
        </p:grpSpPr>
        <p:sp>
          <p:nvSpPr>
            <p:cNvPr id="31" name="Rounded Rectangle 30"/>
            <p:cNvSpPr/>
            <p:nvPr/>
          </p:nvSpPr>
          <p:spPr>
            <a:xfrm>
              <a:off x="858610" y="6063213"/>
              <a:ext cx="7253658" cy="678155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928340" y="6143355"/>
              <a:ext cx="7104588" cy="544092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84870" y="6166465"/>
            <a:ext cx="44142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การปล่อยก๊าซ </a:t>
            </a:r>
            <a:r>
              <a:rPr lang="en-US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1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1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</a:t>
            </a:r>
            <a:r>
              <a:rPr lang="en-US" sz="11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1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2.1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th-TH" sz="11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จากช่วงเดียวกันของปีก่อน </a:t>
            </a:r>
          </a:p>
          <a:p>
            <a:r>
              <a: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โดยเพิ่มขึ้นเกือบทุกสาขาเศรษฐกิจ ยกเว้นสาขาการผลิตไฟฟ้า</a:t>
            </a:r>
          </a:p>
        </p:txBody>
      </p:sp>
      <p:pic>
        <p:nvPicPr>
          <p:cNvPr id="4100" name="Picture 4" descr="D:\7. Infographic EPPO\Picture icon\Black and White\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28" y="5644590"/>
            <a:ext cx="1211298" cy="131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1970632"/>
              </p:ext>
            </p:extLst>
          </p:nvPr>
        </p:nvGraphicFramePr>
        <p:xfrm>
          <a:off x="274443" y="1468837"/>
          <a:ext cx="5157113" cy="431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844797" y="257637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srgbClr val="FF5B5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ขนส่ง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40767" y="4437112"/>
            <a:ext cx="767580" cy="284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อื่นๆ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6705" y="2118369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srgbClr val="C495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อุตสาหกรรม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20214" y="1468837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การผลิตไฟฟ้า</a:t>
            </a:r>
          </a:p>
        </p:txBody>
      </p:sp>
      <p:sp>
        <p:nvSpPr>
          <p:cNvPr id="27" name="Striped Right Arrow 91">
            <a:extLst>
              <a:ext uri="{FF2B5EF4-FFF2-40B4-BE49-F238E27FC236}">
                <a16:creationId xmlns:a16="http://schemas.microsoft.com/office/drawing/2014/main" id="{EEB807DD-2EFD-417A-BF3F-B65C445BC96A}"/>
              </a:ext>
            </a:extLst>
          </p:cNvPr>
          <p:cNvSpPr/>
          <p:nvPr/>
        </p:nvSpPr>
        <p:spPr>
          <a:xfrm rot="16200000" flipH="1">
            <a:off x="2656976" y="6164869"/>
            <a:ext cx="166830" cy="225216"/>
          </a:xfrm>
          <a:prstGeom prst="striped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0F638EB-0557-4C19-BC85-1225A6E453D1}"/>
              </a:ext>
            </a:extLst>
          </p:cNvPr>
          <p:cNvSpPr txBox="1"/>
          <p:nvPr/>
        </p:nvSpPr>
        <p:spPr>
          <a:xfrm>
            <a:off x="6798320" y="5867417"/>
            <a:ext cx="185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* ม.ค.</a:t>
            </a:r>
          </a:p>
        </p:txBody>
      </p:sp>
    </p:spTree>
    <p:extLst>
      <p:ext uri="{BB962C8B-B14F-4D97-AF65-F5344CB8AC3E}">
        <p14:creationId xmlns:p14="http://schemas.microsoft.com/office/powerpoint/2010/main" val="311139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077986"/>
              </p:ext>
            </p:extLst>
          </p:nvPr>
        </p:nvGraphicFramePr>
        <p:xfrm>
          <a:off x="657225" y="1000125"/>
          <a:ext cx="8019231" cy="430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6973898" y="3420544"/>
            <a:ext cx="1486534" cy="1376608"/>
            <a:chOff x="6766513" y="3186677"/>
            <a:chExt cx="1486534" cy="1376608"/>
          </a:xfrm>
        </p:grpSpPr>
        <p:pic>
          <p:nvPicPr>
            <p:cNvPr id="23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458640" y="3186677"/>
              <a:ext cx="794407" cy="1085865"/>
            </a:xfrm>
            <a:prstGeom prst="rect">
              <a:avLst/>
            </a:prstGeom>
            <a:noFill/>
            <a:extLst/>
          </p:spPr>
        </p:pic>
        <p:pic>
          <p:nvPicPr>
            <p:cNvPr id="24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6513" y="3409678"/>
              <a:ext cx="1033242" cy="1034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 descr="D:\7. Infographic EPPO\Picture icon\Color Icon\ca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379645" y="3729608"/>
              <a:ext cx="792755" cy="833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/>
          <p:cNvGrpSpPr/>
          <p:nvPr/>
        </p:nvGrpSpPr>
        <p:grpSpPr>
          <a:xfrm>
            <a:off x="8179460" y="2702830"/>
            <a:ext cx="654928" cy="554975"/>
            <a:chOff x="8164117" y="2397464"/>
            <a:chExt cx="654928" cy="554975"/>
          </a:xfrm>
        </p:grpSpPr>
        <p:sp>
          <p:nvSpPr>
            <p:cNvPr id="56" name="Striped Right Arrow 55"/>
            <p:cNvSpPr/>
            <p:nvPr/>
          </p:nvSpPr>
          <p:spPr>
            <a:xfrm rot="5400000">
              <a:off x="8389935" y="2789246"/>
              <a:ext cx="178558" cy="147828"/>
            </a:xfrm>
            <a:prstGeom prst="stripedRightArrow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8164117" y="2397464"/>
              <a:ext cx="654928" cy="427313"/>
              <a:chOff x="1243017" y="2711675"/>
              <a:chExt cx="654928" cy="427313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1251655" y="2711675"/>
                <a:ext cx="646290" cy="409196"/>
                <a:chOff x="1283405" y="2659764"/>
                <a:chExt cx="646290" cy="409196"/>
              </a:xfrm>
            </p:grpSpPr>
            <p:sp>
              <p:nvSpPr>
                <p:cNvPr id="60" name="Rounded Rectangle 59"/>
                <p:cNvSpPr/>
                <p:nvPr/>
              </p:nvSpPr>
              <p:spPr>
                <a:xfrm>
                  <a:off x="1283405" y="2852936"/>
                  <a:ext cx="576064" cy="21602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C0099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61" name="Picture 4" descr="D:\7. Infographic EPPO\Picture icon\Color Icon\fire-icon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09841" y="2659764"/>
                  <a:ext cx="219854" cy="30297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9" name="TextBox 58"/>
              <p:cNvSpPr txBox="1"/>
              <p:nvPr/>
            </p:nvSpPr>
            <p:spPr>
              <a:xfrm>
                <a:off x="1243017" y="2877378"/>
                <a:ext cx="57675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1.87</a:t>
                </a:r>
                <a:endPara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graphicFrame>
        <p:nvGraphicFramePr>
          <p:cNvPr id="49" name="Group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83857"/>
              </p:ext>
            </p:extLst>
          </p:nvPr>
        </p:nvGraphicFramePr>
        <p:xfrm>
          <a:off x="404813" y="5623935"/>
          <a:ext cx="8318367" cy="518002"/>
        </p:xfrm>
        <a:graphic>
          <a:graphicData uri="http://schemas.openxmlformats.org/drawingml/2006/table">
            <a:tbl>
              <a:tblPr/>
              <a:tblGrid>
                <a:gridCol w="930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82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พันตัน 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lang="en-US" sz="900" b="1" baseline="-25000" dirty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/KTOE</a:t>
                      </a:r>
                      <a:endParaRPr kumimoji="0" lang="th-TH" sz="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3" name="Group 2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924015"/>
              </p:ext>
            </p:extLst>
          </p:nvPr>
        </p:nvGraphicFramePr>
        <p:xfrm>
          <a:off x="401638" y="6237312"/>
          <a:ext cx="8318363" cy="518004"/>
        </p:xfrm>
        <a:graphic>
          <a:graphicData uri="http://schemas.openxmlformats.org/drawingml/2006/table">
            <a:tbl>
              <a:tblPr/>
              <a:tblGrid>
                <a:gridCol w="933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8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พันตัน 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lang="en-US" sz="900" b="1" baseline="-25000" dirty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/KTOE</a:t>
                      </a:r>
                      <a:endParaRPr kumimoji="0" lang="th-TH" sz="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</a:t>
                      </a:r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7" name="Group 3"/>
          <p:cNvGrpSpPr>
            <a:grpSpLocks/>
          </p:cNvGrpSpPr>
          <p:nvPr/>
        </p:nvGrpSpPr>
        <p:grpSpPr bwMode="auto">
          <a:xfrm>
            <a:off x="162" y="-88"/>
            <a:ext cx="9144000" cy="866776"/>
            <a:chOff x="0" y="0"/>
            <a:chExt cx="5760" cy="546"/>
          </a:xfrm>
        </p:grpSpPr>
        <p:sp>
          <p:nvSpPr>
            <p:cNvPr id="6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931662" y="1412776"/>
            <a:ext cx="654928" cy="550128"/>
            <a:chOff x="2561620" y="1500788"/>
            <a:chExt cx="654928" cy="550128"/>
          </a:xfrm>
        </p:grpSpPr>
        <p:sp>
          <p:nvSpPr>
            <p:cNvPr id="46" name="Striped Right Arrow 45"/>
            <p:cNvSpPr/>
            <p:nvPr/>
          </p:nvSpPr>
          <p:spPr>
            <a:xfrm rot="5400000">
              <a:off x="2794085" y="1887723"/>
              <a:ext cx="178558" cy="147828"/>
            </a:xfrm>
            <a:prstGeom prst="stripedRightArrow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561620" y="1500788"/>
              <a:ext cx="654928" cy="427313"/>
              <a:chOff x="1243017" y="2711675"/>
              <a:chExt cx="654928" cy="427313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251655" y="2711675"/>
                <a:ext cx="646290" cy="409196"/>
                <a:chOff x="1283405" y="2659764"/>
                <a:chExt cx="646290" cy="409196"/>
              </a:xfrm>
            </p:grpSpPr>
            <p:sp>
              <p:nvSpPr>
                <p:cNvPr id="73" name="Rounded Rectangle 72"/>
                <p:cNvSpPr/>
                <p:nvPr/>
              </p:nvSpPr>
              <p:spPr>
                <a:xfrm>
                  <a:off x="1283405" y="2852936"/>
                  <a:ext cx="576064" cy="21602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C0099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74" name="Picture 4" descr="D:\7. Infographic EPPO\Picture icon\Color Icon\fire-icon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09841" y="2659764"/>
                  <a:ext cx="219854" cy="30297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72" name="TextBox 71"/>
              <p:cNvSpPr txBox="1"/>
              <p:nvPr/>
            </p:nvSpPr>
            <p:spPr>
              <a:xfrm>
                <a:off x="1243017" y="2877378"/>
                <a:ext cx="57675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2.25</a:t>
                </a:r>
                <a:endPara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362710" y="1161127"/>
            <a:ext cx="400110" cy="351704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พันตัน 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 KTOE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6732588" y="5373216"/>
            <a:ext cx="1943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sz="1000" b="1" dirty="0">
                <a:latin typeface="Tahoma" pitchFamily="34" charset="0"/>
                <a:cs typeface="Tahoma" pitchFamily="34" charset="0"/>
              </a:rPr>
              <a:t>หน่วย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 : 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พันตัน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0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/KTOE</a:t>
            </a:r>
            <a:endParaRPr lang="th-TH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467544" y="5373216"/>
            <a:ext cx="38516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000" dirty="0">
                <a:latin typeface="Tahoma" pitchFamily="34" charset="0"/>
                <a:cs typeface="Tahoma" pitchFamily="34" charset="0"/>
              </a:rPr>
              <a:t>การใช้พลังงานขั้นต้นในที่นี้ รวมถึงการใช้พลังงานทดแทน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539750" y="146050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การปล่อยก๊าซ 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sz="2400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ต่อการใช้พลังงานขั้นต้น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083D4C-EE59-4403-903C-995ADB41366B}"/>
              </a:ext>
            </a:extLst>
          </p:cNvPr>
          <p:cNvSpPr txBox="1"/>
          <p:nvPr/>
        </p:nvSpPr>
        <p:spPr>
          <a:xfrm>
            <a:off x="7140684" y="1498776"/>
            <a:ext cx="185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* ม.ค.</a:t>
            </a:r>
          </a:p>
        </p:txBody>
      </p:sp>
    </p:spTree>
    <p:extLst>
      <p:ext uri="{BB962C8B-B14F-4D97-AF65-F5344CB8AC3E}">
        <p14:creationId xmlns:p14="http://schemas.microsoft.com/office/powerpoint/2010/main" val="171841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"/>
          <p:cNvGrpSpPr>
            <a:grpSpLocks/>
          </p:cNvGrpSpPr>
          <p:nvPr/>
        </p:nvGrpSpPr>
        <p:grpSpPr bwMode="auto">
          <a:xfrm>
            <a:off x="7938" y="-26988"/>
            <a:ext cx="9144000" cy="866776"/>
            <a:chOff x="0" y="0"/>
            <a:chExt cx="5760" cy="546"/>
          </a:xfrm>
        </p:grpSpPr>
        <p:sp>
          <p:nvSpPr>
            <p:cNvPr id="420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3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aphicFrame>
        <p:nvGraphicFramePr>
          <p:cNvPr id="17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607431"/>
              </p:ext>
            </p:extLst>
          </p:nvPr>
        </p:nvGraphicFramePr>
        <p:xfrm>
          <a:off x="595591" y="1052736"/>
          <a:ext cx="7825169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92280" y="3464919"/>
            <a:ext cx="1156653" cy="1273873"/>
            <a:chOff x="7348347" y="3592066"/>
            <a:chExt cx="856063" cy="943176"/>
          </a:xfrm>
        </p:grpSpPr>
        <p:pic>
          <p:nvPicPr>
            <p:cNvPr id="21" name="Picture 9" descr="D:\7. Infographic EPPO\Picture icon\Color Icon\refer-a-client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8347" y="3592066"/>
              <a:ext cx="848106" cy="8481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D:\7. Infographic EPPO\Picture icon\Color Icon\user_ma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2224" y="3933056"/>
              <a:ext cx="602186" cy="602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5" name="Group 44"/>
          <p:cNvGrpSpPr/>
          <p:nvPr/>
        </p:nvGrpSpPr>
        <p:grpSpPr>
          <a:xfrm>
            <a:off x="7949778" y="1657432"/>
            <a:ext cx="586208" cy="619440"/>
            <a:chOff x="7868559" y="1587740"/>
            <a:chExt cx="586208" cy="619440"/>
          </a:xfrm>
        </p:grpSpPr>
        <p:grpSp>
          <p:nvGrpSpPr>
            <p:cNvPr id="46" name="Group 45"/>
            <p:cNvGrpSpPr/>
            <p:nvPr/>
          </p:nvGrpSpPr>
          <p:grpSpPr>
            <a:xfrm>
              <a:off x="7868559" y="1587740"/>
              <a:ext cx="576064" cy="619440"/>
              <a:chOff x="7868559" y="1587740"/>
              <a:chExt cx="576064" cy="619440"/>
            </a:xfrm>
          </p:grpSpPr>
          <p:sp>
            <p:nvSpPr>
              <p:cNvPr id="48" name="Striped Right Arrow 47"/>
              <p:cNvSpPr/>
              <p:nvPr/>
            </p:nvSpPr>
            <p:spPr>
              <a:xfrm rot="5400000">
                <a:off x="8085739" y="2043987"/>
                <a:ext cx="178558" cy="147828"/>
              </a:xfrm>
              <a:prstGeom prst="stripedRightArrow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7868559" y="1587740"/>
                <a:ext cx="576064" cy="473661"/>
                <a:chOff x="7868559" y="1587740"/>
                <a:chExt cx="576064" cy="473661"/>
              </a:xfrm>
            </p:grpSpPr>
            <p:pic>
              <p:nvPicPr>
                <p:cNvPr id="50" name="Picture 3" descr="D:\7. Infographic EPPO\Picture icon\Color Icon\Users-icon.pn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80140" y="1587740"/>
                  <a:ext cx="331145" cy="3311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1" name="Rounded Rectangle 50"/>
                <p:cNvSpPr/>
                <p:nvPr/>
              </p:nvSpPr>
              <p:spPr>
                <a:xfrm>
                  <a:off x="7868559" y="1845377"/>
                  <a:ext cx="576064" cy="21602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66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7878016" y="1816364"/>
              <a:ext cx="5767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3.75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926888" y="2564904"/>
            <a:ext cx="585377" cy="653944"/>
            <a:chOff x="1333953" y="2979454"/>
            <a:chExt cx="585377" cy="653944"/>
          </a:xfrm>
        </p:grpSpPr>
        <p:sp>
          <p:nvSpPr>
            <p:cNvPr id="60" name="Striped Right Arrow 59"/>
            <p:cNvSpPr/>
            <p:nvPr/>
          </p:nvSpPr>
          <p:spPr>
            <a:xfrm rot="5400000">
              <a:off x="1515047" y="3470205"/>
              <a:ext cx="178558" cy="147828"/>
            </a:xfrm>
            <a:prstGeom prst="stripedRightArrow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343266" y="2979454"/>
              <a:ext cx="576064" cy="473661"/>
              <a:chOff x="7868559" y="1587740"/>
              <a:chExt cx="576064" cy="473661"/>
            </a:xfrm>
          </p:grpSpPr>
          <p:pic>
            <p:nvPicPr>
              <p:cNvPr id="63" name="Picture 3" descr="D:\7. Infographic EPPO\Picture icon\Color Icon\Users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80140" y="1587740"/>
                <a:ext cx="331145" cy="3311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4" name="Rounded Rectangle 63"/>
              <p:cNvSpPr/>
              <p:nvPr/>
            </p:nvSpPr>
            <p:spPr>
              <a:xfrm>
                <a:off x="7868559" y="1845377"/>
                <a:ext cx="576064" cy="216024"/>
              </a:xfrm>
              <a:prstGeom prst="roundRect">
                <a:avLst>
                  <a:gd name="adj" fmla="val 50000"/>
                </a:avLst>
              </a:prstGeom>
              <a:solidFill>
                <a:srgbClr val="00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1333953" y="3214954"/>
              <a:ext cx="5767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2.63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6" name="Text Box 94"/>
          <p:cNvSpPr txBox="1">
            <a:spLocks noChangeArrowheads="1"/>
          </p:cNvSpPr>
          <p:nvPr/>
        </p:nvSpPr>
        <p:spPr bwMode="auto">
          <a:xfrm>
            <a:off x="6661348" y="5373216"/>
            <a:ext cx="1943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sz="1000" b="1" dirty="0">
                <a:latin typeface="Tahoma" pitchFamily="34" charset="0"/>
                <a:cs typeface="Tahoma" pitchFamily="34" charset="0"/>
              </a:rPr>
              <a:t>หน่วย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 ตัน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0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/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หัวประชากร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28" y="1213841"/>
            <a:ext cx="400110" cy="351704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ตัน 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หัวประชากร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539750" y="146050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การปล่อยก๊าซ 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sz="2400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ต่อหัวประชากร</a:t>
            </a:r>
          </a:p>
        </p:txBody>
      </p:sp>
      <p:graphicFrame>
        <p:nvGraphicFramePr>
          <p:cNvPr id="31" name="Group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896838"/>
              </p:ext>
            </p:extLst>
          </p:nvPr>
        </p:nvGraphicFramePr>
        <p:xfrm>
          <a:off x="404813" y="5623935"/>
          <a:ext cx="8415652" cy="518002"/>
        </p:xfrm>
        <a:graphic>
          <a:graphicData uri="http://schemas.openxmlformats.org/drawingml/2006/table">
            <a:tbl>
              <a:tblPr/>
              <a:tblGrid>
                <a:gridCol w="106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4118465162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ตัน 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lang="en-US" sz="900" b="1" baseline="-25000" dirty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หัวประชากร</a:t>
                      </a:r>
                      <a:endParaRPr kumimoji="0" lang="th-TH" sz="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87335"/>
              </p:ext>
            </p:extLst>
          </p:nvPr>
        </p:nvGraphicFramePr>
        <p:xfrm>
          <a:off x="401638" y="6192884"/>
          <a:ext cx="8418836" cy="518004"/>
        </p:xfrm>
        <a:graphic>
          <a:graphicData uri="http://schemas.openxmlformats.org/drawingml/2006/table">
            <a:tbl>
              <a:tblPr/>
              <a:tblGrid>
                <a:gridCol w="106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ตัน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CO</a:t>
                      </a:r>
                      <a:r>
                        <a:rPr kumimoji="0" lang="en-US" sz="9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หัวประชากร</a:t>
                      </a:r>
                      <a:endParaRPr kumimoji="0" lang="th-TH" sz="9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930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92"/>
          <p:cNvGrpSpPr>
            <a:grpSpLocks/>
          </p:cNvGrpSpPr>
          <p:nvPr/>
        </p:nvGrpSpPr>
        <p:grpSpPr bwMode="auto">
          <a:xfrm>
            <a:off x="6350" y="1588"/>
            <a:ext cx="9144000" cy="866775"/>
            <a:chOff x="0" y="0"/>
            <a:chExt cx="5760" cy="546"/>
          </a:xfrm>
        </p:grpSpPr>
        <p:sp>
          <p:nvSpPr>
            <p:cNvPr id="6243" name="Rectangle 93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44" name="Rectangle 94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68313" y="981075"/>
            <a:ext cx="8280400" cy="44640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graphicFrame>
        <p:nvGraphicFramePr>
          <p:cNvPr id="35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490827"/>
              </p:ext>
            </p:extLst>
          </p:nvPr>
        </p:nvGraphicFramePr>
        <p:xfrm>
          <a:off x="651631" y="980728"/>
          <a:ext cx="7856790" cy="422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1346910" y="3733400"/>
            <a:ext cx="1336903" cy="883487"/>
            <a:chOff x="1835696" y="3017670"/>
            <a:chExt cx="1336903" cy="883487"/>
          </a:xfrm>
        </p:grpSpPr>
        <p:pic>
          <p:nvPicPr>
            <p:cNvPr id="47" name="Picture 2" descr="D:\7. Infographic EPPO\Picture icon\Color Icon\other_coin0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3140968"/>
              <a:ext cx="1048871" cy="667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10" descr="D:\7. Infographic EPPO\Picture icon\Color Icon\cartoon-money-stacks-199182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3017670"/>
              <a:ext cx="913044" cy="883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934617" y="1765138"/>
            <a:ext cx="757063" cy="367718"/>
            <a:chOff x="691297" y="3111492"/>
            <a:chExt cx="757063" cy="367718"/>
          </a:xfrm>
        </p:grpSpPr>
        <p:sp>
          <p:nvSpPr>
            <p:cNvPr id="55" name="Striped Right Arrow 54"/>
            <p:cNvSpPr/>
            <p:nvPr/>
          </p:nvSpPr>
          <p:spPr>
            <a:xfrm rot="5400000" flipH="1">
              <a:off x="912697" y="3148129"/>
              <a:ext cx="202425" cy="147828"/>
            </a:xfrm>
            <a:prstGeom prst="stripedRightArrow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691297" y="3111492"/>
              <a:ext cx="757063" cy="367718"/>
              <a:chOff x="1233489" y="2182841"/>
              <a:chExt cx="757063" cy="367718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1233489" y="2315034"/>
                <a:ext cx="697088" cy="216024"/>
              </a:xfrm>
              <a:prstGeom prst="roundRect">
                <a:avLst>
                  <a:gd name="adj" fmla="val 50000"/>
                </a:avLst>
              </a:prstGeom>
              <a:solidFill>
                <a:srgbClr val="00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Picture 11" descr="D:\7. Infographic EPPO\Picture icon\Color Icon\change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734887" y="2182841"/>
                <a:ext cx="255665" cy="2473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1233489" y="2288949"/>
                <a:ext cx="59772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30.75</a:t>
                </a:r>
                <a:endPara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251520" y="1161127"/>
            <a:ext cx="369332" cy="351704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1200" b="1" dirty="0">
                <a:latin typeface="Tahoma" pitchFamily="34" charset="0"/>
                <a:cs typeface="Tahoma" pitchFamily="34" charset="0"/>
              </a:rPr>
              <a:t>ตัน 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2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/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ล้านบาท</a:t>
            </a:r>
          </a:p>
        </p:txBody>
      </p:sp>
      <p:sp>
        <p:nvSpPr>
          <p:cNvPr id="28" name="Text Box 91"/>
          <p:cNvSpPr txBox="1">
            <a:spLocks noChangeArrowheads="1"/>
          </p:cNvSpPr>
          <p:nvPr/>
        </p:nvSpPr>
        <p:spPr bwMode="auto">
          <a:xfrm>
            <a:off x="6621050" y="5334662"/>
            <a:ext cx="185658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sz="1000" b="1" dirty="0">
                <a:latin typeface="Tahoma" pitchFamily="34" charset="0"/>
                <a:cs typeface="Tahoma" pitchFamily="34" charset="0"/>
              </a:rPr>
              <a:t>หน่วย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ตัน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0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/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ล้านบาท</a:t>
            </a:r>
          </a:p>
        </p:txBody>
      </p:sp>
      <p:sp>
        <p:nvSpPr>
          <p:cNvPr id="29" name="Text Box 257"/>
          <p:cNvSpPr txBox="1">
            <a:spLocks noChangeArrowheads="1"/>
          </p:cNvSpPr>
          <p:nvPr/>
        </p:nvSpPr>
        <p:spPr bwMode="auto">
          <a:xfrm>
            <a:off x="747229" y="5339913"/>
            <a:ext cx="60178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GDP </a:t>
            </a:r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CVM</a:t>
            </a:r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ณ ปีฐาน พ.ศ. 2545 จากสำนักงานคณะกรรมการพัฒนาการเศรษฐกิจและสังคมแห่งชาติ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39750" y="146050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การปล่อยก๊าซ 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sz="2400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ต่อ 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GDP</a:t>
            </a:r>
            <a:endParaRPr lang="th-TH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8039390" y="4393447"/>
            <a:ext cx="757063" cy="367718"/>
            <a:chOff x="691297" y="3111492"/>
            <a:chExt cx="757063" cy="367718"/>
          </a:xfrm>
        </p:grpSpPr>
        <p:sp>
          <p:nvSpPr>
            <p:cNvPr id="33" name="Striped Right Arrow 32"/>
            <p:cNvSpPr/>
            <p:nvPr/>
          </p:nvSpPr>
          <p:spPr>
            <a:xfrm rot="5400000" flipH="1">
              <a:off x="912697" y="3148129"/>
              <a:ext cx="202425" cy="147828"/>
            </a:xfrm>
            <a:prstGeom prst="stripedRightArrow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691297" y="3111492"/>
              <a:ext cx="757063" cy="367718"/>
              <a:chOff x="1233489" y="2182841"/>
              <a:chExt cx="757063" cy="367718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1233489" y="2315034"/>
                <a:ext cx="697088" cy="216024"/>
              </a:xfrm>
              <a:prstGeom prst="roundRect">
                <a:avLst>
                  <a:gd name="adj" fmla="val 50000"/>
                </a:avLst>
              </a:prstGeom>
              <a:solidFill>
                <a:srgbClr val="00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11" descr="D:\7. Infographic EPPO\Picture icon\Color Icon\change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734887" y="2182841"/>
                <a:ext cx="255665" cy="2473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1233489" y="2288949"/>
                <a:ext cx="59772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23.19</a:t>
                </a:r>
                <a:endPara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graphicFrame>
        <p:nvGraphicFramePr>
          <p:cNvPr id="30" name="Group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356743"/>
              </p:ext>
            </p:extLst>
          </p:nvPr>
        </p:nvGraphicFramePr>
        <p:xfrm>
          <a:off x="404813" y="5623935"/>
          <a:ext cx="8415652" cy="487364"/>
        </p:xfrm>
        <a:graphic>
          <a:graphicData uri="http://schemas.openxmlformats.org/drawingml/2006/table">
            <a:tbl>
              <a:tblPr/>
              <a:tblGrid>
                <a:gridCol w="106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804437175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ตัน 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lang="en-US" sz="900" b="1" baseline="-25000" dirty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ล้านบาท</a:t>
                      </a:r>
                      <a:endParaRPr kumimoji="0" lang="th-TH" sz="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Group 2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387949"/>
              </p:ext>
            </p:extLst>
          </p:nvPr>
        </p:nvGraphicFramePr>
        <p:xfrm>
          <a:off x="401638" y="6192884"/>
          <a:ext cx="8418836" cy="487366"/>
        </p:xfrm>
        <a:graphic>
          <a:graphicData uri="http://schemas.openxmlformats.org/drawingml/2006/table">
            <a:tbl>
              <a:tblPr/>
              <a:tblGrid>
                <a:gridCol w="106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ตัน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CO</a:t>
                      </a:r>
                      <a:r>
                        <a:rPr kumimoji="0" lang="en-US" sz="9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ล้านบาท</a:t>
                      </a:r>
                      <a:endParaRPr kumimoji="0" lang="th-TH" sz="9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24.1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49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3"/>
          <p:cNvGrpSpPr>
            <a:grpSpLocks/>
          </p:cNvGrpSpPr>
          <p:nvPr/>
        </p:nvGrpSpPr>
        <p:grpSpPr bwMode="auto">
          <a:xfrm>
            <a:off x="6350" y="1588"/>
            <a:ext cx="9144000" cy="866775"/>
            <a:chOff x="0" y="0"/>
            <a:chExt cx="5760" cy="546"/>
          </a:xfrm>
        </p:grpSpPr>
        <p:sp>
          <p:nvSpPr>
            <p:cNvPr id="2154" name="Rectangle 10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5" name="Rectangle 10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95288" y="957263"/>
            <a:ext cx="8497887" cy="45529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graphicFrame>
        <p:nvGraphicFramePr>
          <p:cNvPr id="19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970388"/>
              </p:ext>
            </p:extLst>
          </p:nvPr>
        </p:nvGraphicFramePr>
        <p:xfrm>
          <a:off x="641218" y="1115235"/>
          <a:ext cx="7947223" cy="414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15709" y="1628800"/>
            <a:ext cx="920973" cy="549442"/>
            <a:chOff x="1115616" y="1380603"/>
            <a:chExt cx="920973" cy="549442"/>
          </a:xfrm>
        </p:grpSpPr>
        <p:sp>
          <p:nvSpPr>
            <p:cNvPr id="21" name="Striped Right Arrow 20"/>
            <p:cNvSpPr/>
            <p:nvPr/>
          </p:nvSpPr>
          <p:spPr>
            <a:xfrm rot="5400000">
              <a:off x="1420326" y="1766852"/>
              <a:ext cx="178558" cy="147828"/>
            </a:xfrm>
            <a:prstGeom prst="stripedRightArrow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115616" y="1568242"/>
              <a:ext cx="745982" cy="216024"/>
            </a:xfrm>
            <a:prstGeom prst="roundRect">
              <a:avLst>
                <a:gd name="adj" fmla="val 50000"/>
              </a:avLst>
            </a:prstGeom>
            <a:solidFill>
              <a:srgbClr val="99003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" descr="D:\7. Infographic EPPO\Picture icon\Color Icon\103000067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133" y="1380603"/>
              <a:ext cx="329456" cy="32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1128672" y="1547352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0.636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006117" y="3284984"/>
            <a:ext cx="920973" cy="549442"/>
            <a:chOff x="1115616" y="1380603"/>
            <a:chExt cx="920973" cy="549442"/>
          </a:xfrm>
        </p:grpSpPr>
        <p:sp>
          <p:nvSpPr>
            <p:cNvPr id="31" name="Striped Right Arrow 30"/>
            <p:cNvSpPr/>
            <p:nvPr/>
          </p:nvSpPr>
          <p:spPr>
            <a:xfrm rot="5400000">
              <a:off x="1420326" y="1766852"/>
              <a:ext cx="178558" cy="147828"/>
            </a:xfrm>
            <a:prstGeom prst="stripedRightArrow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15616" y="1568242"/>
              <a:ext cx="745982" cy="216024"/>
            </a:xfrm>
            <a:prstGeom prst="roundRect">
              <a:avLst>
                <a:gd name="adj" fmla="val 50000"/>
              </a:avLst>
            </a:prstGeom>
            <a:solidFill>
              <a:srgbClr val="99003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2" descr="D:\7. Infographic EPPO\Picture icon\Color Icon\103000067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133" y="1380603"/>
              <a:ext cx="329456" cy="32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128672" y="1547352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</a:t>
              </a:r>
              <a:r>
                <a: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394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36" name="Picture 6" descr="D:\7. Infographic EPPO\Picture icon\Black and White\transform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183" y="3164376"/>
            <a:ext cx="1152128" cy="139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 Box 91"/>
          <p:cNvSpPr txBox="1">
            <a:spLocks noChangeArrowheads="1"/>
          </p:cNvSpPr>
          <p:nvPr/>
        </p:nvSpPr>
        <p:spPr bwMode="auto">
          <a:xfrm>
            <a:off x="6839634" y="5385092"/>
            <a:ext cx="190883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sz="1000" b="1" dirty="0">
                <a:latin typeface="Tahoma" pitchFamily="34" charset="0"/>
                <a:cs typeface="Tahoma" pitchFamily="34" charset="0"/>
              </a:rPr>
              <a:t>หน่วย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 : 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กิโลกรัม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0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/kWh</a:t>
            </a:r>
            <a:endParaRPr lang="th-TH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1222800"/>
            <a:ext cx="400110" cy="351704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กิโลกรัม 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4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/kWh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 Box 91"/>
          <p:cNvSpPr txBox="1">
            <a:spLocks noChangeArrowheads="1"/>
          </p:cNvSpPr>
          <p:nvPr/>
        </p:nvSpPr>
        <p:spPr bwMode="auto">
          <a:xfrm>
            <a:off x="323528" y="5373216"/>
            <a:ext cx="59701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000" dirty="0">
                <a:latin typeface="Tahoma" pitchFamily="34" charset="0"/>
                <a:cs typeface="Tahoma" pitchFamily="34" charset="0"/>
              </a:rPr>
              <a:t>การผลิตไฟฟ้าในที่นี้ หมายถึง การผลิตไฟฟ้ารวมของ </a:t>
            </a:r>
            <a:r>
              <a:rPr lang="en-US" sz="1000" dirty="0">
                <a:latin typeface="Tahoma" pitchFamily="34" charset="0"/>
                <a:cs typeface="Tahoma" pitchFamily="34" charset="0"/>
              </a:rPr>
              <a:t>EGAT</a:t>
            </a:r>
            <a:r>
              <a:rPr lang="th-TH" sz="1000" dirty="0">
                <a:latin typeface="Tahoma" pitchFamily="34" charset="0"/>
                <a:cs typeface="Tahoma" pitchFamily="34" charset="0"/>
              </a:rPr>
              <a:t> และการผลิตไฟฟ้าสุทธิของ </a:t>
            </a:r>
            <a:r>
              <a:rPr lang="en-US" sz="1000" dirty="0">
                <a:latin typeface="Tahoma" pitchFamily="34" charset="0"/>
                <a:cs typeface="Tahoma" pitchFamily="34" charset="0"/>
              </a:rPr>
              <a:t>IPP, SPP</a:t>
            </a:r>
            <a:r>
              <a:rPr lang="th-TH" sz="1000" dirty="0">
                <a:latin typeface="Tahoma" pitchFamily="34" charset="0"/>
                <a:cs typeface="Tahoma" pitchFamily="34" charset="0"/>
              </a:rPr>
              <a:t> และ </a:t>
            </a:r>
            <a:r>
              <a:rPr lang="en-US" sz="1000" dirty="0">
                <a:latin typeface="Tahoma" pitchFamily="34" charset="0"/>
                <a:cs typeface="Tahoma" pitchFamily="34" charset="0"/>
              </a:rPr>
              <a:t>VSPP</a:t>
            </a:r>
            <a:endParaRPr lang="th-TH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612402" y="146050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การปล่อยก๊าซ 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sz="2400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ต่อหน่วยการผลิตไฟฟ้า (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kWh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graphicFrame>
        <p:nvGraphicFramePr>
          <p:cNvPr id="29" name="Group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98008"/>
              </p:ext>
            </p:extLst>
          </p:nvPr>
        </p:nvGraphicFramePr>
        <p:xfrm>
          <a:off x="404813" y="5623935"/>
          <a:ext cx="8415652" cy="487364"/>
        </p:xfrm>
        <a:graphic>
          <a:graphicData uri="http://schemas.openxmlformats.org/drawingml/2006/table">
            <a:tbl>
              <a:tblPr/>
              <a:tblGrid>
                <a:gridCol w="106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53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กิโลกรัม 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lang="en-US" sz="900" b="1" baseline="-25000" dirty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/kWh</a:t>
                      </a:r>
                      <a:endParaRPr kumimoji="0" lang="th-TH" sz="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2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074171"/>
              </p:ext>
            </p:extLst>
          </p:nvPr>
        </p:nvGraphicFramePr>
        <p:xfrm>
          <a:off x="401636" y="6192884"/>
          <a:ext cx="8418836" cy="487366"/>
        </p:xfrm>
        <a:graphic>
          <a:graphicData uri="http://schemas.openxmlformats.org/drawingml/2006/table">
            <a:tbl>
              <a:tblPr/>
              <a:tblGrid>
                <a:gridCol w="106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53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กิโลกรัม 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lang="en-US" sz="900" b="1" baseline="-25000" dirty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/kWh</a:t>
                      </a:r>
                      <a:endParaRPr kumimoji="0" lang="th-TH" sz="9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0.42</a:t>
                      </a:r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</a:t>
                      </a:r>
                      <a:r>
                        <a:rPr lang="th-T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CDF2974B-7422-46C4-B5F9-4B4248D5C3E3}"/>
              </a:ext>
            </a:extLst>
          </p:cNvPr>
          <p:cNvSpPr txBox="1"/>
          <p:nvPr/>
        </p:nvSpPr>
        <p:spPr>
          <a:xfrm>
            <a:off x="7140684" y="1498776"/>
            <a:ext cx="185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* ม.ค.</a:t>
            </a:r>
          </a:p>
        </p:txBody>
      </p:sp>
    </p:spTree>
    <p:extLst>
      <p:ext uri="{BB962C8B-B14F-4D97-AF65-F5344CB8AC3E}">
        <p14:creationId xmlns:p14="http://schemas.microsoft.com/office/powerpoint/2010/main" val="752647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3"/>
          <p:cNvGrpSpPr>
            <a:grpSpLocks/>
          </p:cNvGrpSpPr>
          <p:nvPr/>
        </p:nvGrpSpPr>
        <p:grpSpPr bwMode="auto">
          <a:xfrm>
            <a:off x="6350" y="1588"/>
            <a:ext cx="9144000" cy="866775"/>
            <a:chOff x="0" y="0"/>
            <a:chExt cx="5760" cy="546"/>
          </a:xfrm>
        </p:grpSpPr>
        <p:sp>
          <p:nvSpPr>
            <p:cNvPr id="2154" name="Rectangle 10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5" name="Rectangle 10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95288" y="957263"/>
            <a:ext cx="8497887" cy="45529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graphicFrame>
        <p:nvGraphicFramePr>
          <p:cNvPr id="19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78695"/>
              </p:ext>
            </p:extLst>
          </p:nvPr>
        </p:nvGraphicFramePr>
        <p:xfrm>
          <a:off x="641218" y="1115235"/>
          <a:ext cx="7947223" cy="414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8012601" y="3068960"/>
            <a:ext cx="920973" cy="549442"/>
            <a:chOff x="1115616" y="1380603"/>
            <a:chExt cx="920973" cy="549442"/>
          </a:xfrm>
        </p:grpSpPr>
        <p:sp>
          <p:nvSpPr>
            <p:cNvPr id="31" name="Striped Right Arrow 30"/>
            <p:cNvSpPr/>
            <p:nvPr/>
          </p:nvSpPr>
          <p:spPr>
            <a:xfrm rot="5400000">
              <a:off x="1420326" y="1766852"/>
              <a:ext cx="178558" cy="147828"/>
            </a:xfrm>
            <a:prstGeom prst="stripedRightArrow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15616" y="1568242"/>
              <a:ext cx="745982" cy="216024"/>
            </a:xfrm>
            <a:prstGeom prst="roundRect">
              <a:avLst>
                <a:gd name="adj" fmla="val 50000"/>
              </a:avLst>
            </a:prstGeom>
            <a:solidFill>
              <a:srgbClr val="99003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2" descr="D:\7. Infographic EPPO\Picture icon\Color Icon\103000067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133" y="1380603"/>
              <a:ext cx="329456" cy="32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128672" y="1547352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0.429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5" name="Text Box 91"/>
          <p:cNvSpPr txBox="1">
            <a:spLocks noChangeArrowheads="1"/>
          </p:cNvSpPr>
          <p:nvPr/>
        </p:nvSpPr>
        <p:spPr bwMode="auto">
          <a:xfrm>
            <a:off x="6839634" y="5385092"/>
            <a:ext cx="190883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sz="1000" b="1" dirty="0">
                <a:latin typeface="Tahoma" pitchFamily="34" charset="0"/>
                <a:cs typeface="Tahoma" pitchFamily="34" charset="0"/>
              </a:rPr>
              <a:t>หน่วย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 : 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กิโลกรัม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0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/kWh</a:t>
            </a:r>
            <a:endParaRPr lang="th-TH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1222800"/>
            <a:ext cx="400110" cy="351704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กิโลกรัม 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4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/kWh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 Box 91"/>
          <p:cNvSpPr txBox="1">
            <a:spLocks noChangeArrowheads="1"/>
          </p:cNvSpPr>
          <p:nvPr/>
        </p:nvSpPr>
        <p:spPr bwMode="auto">
          <a:xfrm>
            <a:off x="323528" y="5373216"/>
            <a:ext cx="59701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000" dirty="0">
                <a:latin typeface="Tahoma" pitchFamily="34" charset="0"/>
                <a:cs typeface="Tahoma" pitchFamily="34" charset="0"/>
              </a:rPr>
              <a:t>การผลิตไฟฟ้าในที่นี้ หมายถึง การผลิตไฟฟ้ารวมของ </a:t>
            </a:r>
            <a:r>
              <a:rPr lang="en-US" sz="1000" dirty="0">
                <a:latin typeface="Tahoma" pitchFamily="34" charset="0"/>
                <a:cs typeface="Tahoma" pitchFamily="34" charset="0"/>
              </a:rPr>
              <a:t>EGAT</a:t>
            </a:r>
            <a:r>
              <a:rPr lang="th-TH" sz="1000" dirty="0">
                <a:latin typeface="Tahoma" pitchFamily="34" charset="0"/>
                <a:cs typeface="Tahoma" pitchFamily="34" charset="0"/>
              </a:rPr>
              <a:t> และการผลิตไฟฟ้าสุทธิของ </a:t>
            </a:r>
            <a:r>
              <a:rPr lang="en-US" sz="1000" dirty="0">
                <a:latin typeface="Tahoma" pitchFamily="34" charset="0"/>
                <a:cs typeface="Tahoma" pitchFamily="34" charset="0"/>
              </a:rPr>
              <a:t>IPP, SPP</a:t>
            </a:r>
            <a:r>
              <a:rPr lang="th-TH" sz="1000" dirty="0">
                <a:latin typeface="Tahoma" pitchFamily="34" charset="0"/>
                <a:cs typeface="Tahoma" pitchFamily="34" charset="0"/>
              </a:rPr>
              <a:t> และ </a:t>
            </a:r>
            <a:r>
              <a:rPr lang="en-US" sz="1000" dirty="0">
                <a:latin typeface="Tahoma" pitchFamily="34" charset="0"/>
                <a:cs typeface="Tahoma" pitchFamily="34" charset="0"/>
              </a:rPr>
              <a:t>VSPP</a:t>
            </a:r>
            <a:endParaRPr lang="th-TH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612402" y="146050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การปล่อยก๊าซ 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sz="2400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ต่อหน่วยการใช้ไฟฟ้า (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kWh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graphicFrame>
        <p:nvGraphicFramePr>
          <p:cNvPr id="39" name="Group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077368"/>
              </p:ext>
            </p:extLst>
          </p:nvPr>
        </p:nvGraphicFramePr>
        <p:xfrm>
          <a:off x="218316" y="5373216"/>
          <a:ext cx="8566025" cy="487368"/>
        </p:xfrm>
        <a:graphic>
          <a:graphicData uri="http://schemas.openxmlformats.org/drawingml/2006/table">
            <a:tbl>
              <a:tblPr/>
              <a:tblGrid>
                <a:gridCol w="57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49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83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36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16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37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94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พ.ศ.</a:t>
                      </a: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2541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2542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2543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2544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2545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2546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2547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2548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</a:t>
                      </a: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2550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2551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2552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2553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0.652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0.63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0.634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0.634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905544"/>
              </p:ext>
            </p:extLst>
          </p:nvPr>
        </p:nvGraphicFramePr>
        <p:xfrm>
          <a:off x="215137" y="5948774"/>
          <a:ext cx="8569204" cy="487368"/>
        </p:xfrm>
        <a:graphic>
          <a:graphicData uri="http://schemas.openxmlformats.org/drawingml/2006/table">
            <a:tbl>
              <a:tblPr/>
              <a:tblGrid>
                <a:gridCol w="571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4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83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2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6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16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37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268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พ.ศ.</a:t>
                      </a: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2554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2555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2556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2557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</a:t>
                      </a: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2560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2561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2563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2564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2565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2566*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0.53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0.49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0.48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0.44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009BCBF1-8C2D-4ADB-85D9-991160EF2DA7}"/>
              </a:ext>
            </a:extLst>
          </p:cNvPr>
          <p:cNvSpPr txBox="1"/>
          <p:nvPr/>
        </p:nvSpPr>
        <p:spPr>
          <a:xfrm>
            <a:off x="7140684" y="1498776"/>
            <a:ext cx="185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* ม.ค.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4B2EBD-5963-4A70-82FC-54FEA23087CA}"/>
              </a:ext>
            </a:extLst>
          </p:cNvPr>
          <p:cNvGrpSpPr/>
          <p:nvPr/>
        </p:nvGrpSpPr>
        <p:grpSpPr>
          <a:xfrm>
            <a:off x="827584" y="1052736"/>
            <a:ext cx="920973" cy="549442"/>
            <a:chOff x="1115616" y="1380603"/>
            <a:chExt cx="920973" cy="549442"/>
          </a:xfrm>
        </p:grpSpPr>
        <p:sp>
          <p:nvSpPr>
            <p:cNvPr id="21" name="Striped Right Arrow 30">
              <a:extLst>
                <a:ext uri="{FF2B5EF4-FFF2-40B4-BE49-F238E27FC236}">
                  <a16:creationId xmlns:a16="http://schemas.microsoft.com/office/drawing/2014/main" id="{7A73D5CF-EDB7-41FA-B49D-6BA08F8A1C4E}"/>
                </a:ext>
              </a:extLst>
            </p:cNvPr>
            <p:cNvSpPr/>
            <p:nvPr/>
          </p:nvSpPr>
          <p:spPr>
            <a:xfrm rot="5400000">
              <a:off x="1420326" y="1766852"/>
              <a:ext cx="178558" cy="147828"/>
            </a:xfrm>
            <a:prstGeom prst="stripedRightArrow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31">
              <a:extLst>
                <a:ext uri="{FF2B5EF4-FFF2-40B4-BE49-F238E27FC236}">
                  <a16:creationId xmlns:a16="http://schemas.microsoft.com/office/drawing/2014/main" id="{5D5FF42A-FD89-435D-9FC7-0784CD3A4255}"/>
                </a:ext>
              </a:extLst>
            </p:cNvPr>
            <p:cNvSpPr/>
            <p:nvPr/>
          </p:nvSpPr>
          <p:spPr>
            <a:xfrm>
              <a:off x="1115616" y="1568242"/>
              <a:ext cx="745982" cy="216024"/>
            </a:xfrm>
            <a:prstGeom prst="roundRect">
              <a:avLst>
                <a:gd name="adj" fmla="val 50000"/>
              </a:avLst>
            </a:prstGeom>
            <a:solidFill>
              <a:srgbClr val="99003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" descr="D:\7. Infographic EPPO\Picture icon\Color Icon\103000067.png">
              <a:extLst>
                <a:ext uri="{FF2B5EF4-FFF2-40B4-BE49-F238E27FC236}">
                  <a16:creationId xmlns:a16="http://schemas.microsoft.com/office/drawing/2014/main" id="{88ABE6FA-5911-4122-A9FA-5923DD04FE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133" y="1380603"/>
              <a:ext cx="329456" cy="32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5E9B97-06F6-42B4-81E8-7BAE5F125265}"/>
                </a:ext>
              </a:extLst>
            </p:cNvPr>
            <p:cNvSpPr txBox="1"/>
            <p:nvPr/>
          </p:nvSpPr>
          <p:spPr>
            <a:xfrm>
              <a:off x="1128672" y="1547352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0.727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804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6825</TotalTime>
  <Words>868</Words>
  <Application>Microsoft Office PowerPoint</Application>
  <PresentationFormat>On-screen Show (4:3)</PresentationFormat>
  <Paragraphs>378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Angsana New</vt:lpstr>
      <vt:lpstr>Arial</vt:lpstr>
      <vt:lpstr>Arial Unicode MS</vt:lpstr>
      <vt:lpstr>Calibri</vt:lpstr>
      <vt:lpstr>Cordia New</vt:lpstr>
      <vt:lpstr>Tahoma</vt:lpstr>
      <vt:lpstr>TH SarabunPSK</vt:lpstr>
      <vt:lpstr>Office Theme</vt:lpstr>
      <vt:lpstr>การปล่อย CO2  จากการใช้พลังงานของประเทศ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ARANYA PRABPAYAK</cp:lastModifiedBy>
  <cp:revision>832</cp:revision>
  <cp:lastPrinted>2019-07-22T06:57:56Z</cp:lastPrinted>
  <dcterms:created xsi:type="dcterms:W3CDTF">2016-03-30T06:07:10Z</dcterms:created>
  <dcterms:modified xsi:type="dcterms:W3CDTF">2023-03-22T09:11:26Z</dcterms:modified>
</cp:coreProperties>
</file>