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2" r:id="rId2"/>
    <p:sldId id="263" r:id="rId3"/>
  </p:sldIdLst>
  <p:sldSz cx="9144000" cy="6858000" type="screen4x3"/>
  <p:notesSz cx="9866313" cy="673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6600"/>
    <a:srgbClr val="CC9B00"/>
    <a:srgbClr val="FF7C80"/>
    <a:srgbClr val="E4E4E4"/>
    <a:srgbClr val="E9F5DB"/>
    <a:srgbClr val="D9ECFF"/>
    <a:srgbClr val="FFD9D9"/>
    <a:srgbClr val="99CCFF"/>
    <a:srgbClr val="CDE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50" autoAdjust="0"/>
  </p:normalViewPr>
  <p:slideViewPr>
    <p:cSldViewPr>
      <p:cViewPr>
        <p:scale>
          <a:sx n="70" d="100"/>
          <a:sy n="70" d="100"/>
        </p:scale>
        <p:origin x="-130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4696217328509392E-2"/>
          <c:y val="3.8961049416409446E-2"/>
          <c:w val="0.88927244798887084"/>
          <c:h val="0.8485770099618561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Natural Gas</c:v>
                </c:pt>
              </c:strCache>
            </c:strRef>
          </c:tx>
          <c:spPr>
            <a:ln w="41275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Sheet1!$A$2:$A$230</c:f>
              <c:strCache>
                <c:ptCount val="85"/>
                <c:pt idx="0">
                  <c:v>ม.ค.59</c:v>
                </c:pt>
                <c:pt idx="1">
                  <c:v>ก.พ.59</c:v>
                </c:pt>
                <c:pt idx="2">
                  <c:v>มี.ค.59</c:v>
                </c:pt>
                <c:pt idx="3">
                  <c:v>เม.ย.59</c:v>
                </c:pt>
                <c:pt idx="4">
                  <c:v>พ.ค.59</c:v>
                </c:pt>
                <c:pt idx="5">
                  <c:v>มิ.ย.59</c:v>
                </c:pt>
                <c:pt idx="6">
                  <c:v>ก.ค.59</c:v>
                </c:pt>
                <c:pt idx="7">
                  <c:v>ส.ค.59</c:v>
                </c:pt>
                <c:pt idx="8">
                  <c:v>ก.ย.59</c:v>
                </c:pt>
                <c:pt idx="9">
                  <c:v>ต.ค.59</c:v>
                </c:pt>
                <c:pt idx="10">
                  <c:v>พ.ย.59</c:v>
                </c:pt>
                <c:pt idx="11">
                  <c:v>ธ.ค.59</c:v>
                </c:pt>
                <c:pt idx="12">
                  <c:v>ม.ค.60</c:v>
                </c:pt>
                <c:pt idx="13">
                  <c:v>ก.พ.60</c:v>
                </c:pt>
                <c:pt idx="14">
                  <c:v>มี.ค.60</c:v>
                </c:pt>
                <c:pt idx="15">
                  <c:v>เม.ย.60</c:v>
                </c:pt>
                <c:pt idx="16">
                  <c:v>พ.ค.60</c:v>
                </c:pt>
                <c:pt idx="17">
                  <c:v>มิ.ย.60</c:v>
                </c:pt>
                <c:pt idx="18">
                  <c:v>ก.ค. 60</c:v>
                </c:pt>
                <c:pt idx="19">
                  <c:v>ส.ค.60</c:v>
                </c:pt>
                <c:pt idx="20">
                  <c:v>ก.ย.60</c:v>
                </c:pt>
                <c:pt idx="21">
                  <c:v>ต.ค.60</c:v>
                </c:pt>
                <c:pt idx="22">
                  <c:v>พ.ย.60</c:v>
                </c:pt>
                <c:pt idx="23">
                  <c:v>ธ.ค.60</c:v>
                </c:pt>
                <c:pt idx="24">
                  <c:v>ม.ค.61</c:v>
                </c:pt>
                <c:pt idx="25">
                  <c:v>ก.พ.61</c:v>
                </c:pt>
                <c:pt idx="26">
                  <c:v>มี.ค.61</c:v>
                </c:pt>
                <c:pt idx="27">
                  <c:v>เม.ย.61</c:v>
                </c:pt>
                <c:pt idx="28">
                  <c:v>พ.ค.61</c:v>
                </c:pt>
                <c:pt idx="29">
                  <c:v>มิ.ย.61</c:v>
                </c:pt>
                <c:pt idx="30">
                  <c:v>ก.ค.61</c:v>
                </c:pt>
                <c:pt idx="31">
                  <c:v>ส.ค.61</c:v>
                </c:pt>
                <c:pt idx="32">
                  <c:v>ก.ย.61</c:v>
                </c:pt>
                <c:pt idx="33">
                  <c:v>ต.ค.61</c:v>
                </c:pt>
                <c:pt idx="34">
                  <c:v>พ.ย.61</c:v>
                </c:pt>
                <c:pt idx="35">
                  <c:v>ธ.ค.61</c:v>
                </c:pt>
                <c:pt idx="36">
                  <c:v>ม.ค.62</c:v>
                </c:pt>
                <c:pt idx="37">
                  <c:v>ก.พ.62</c:v>
                </c:pt>
                <c:pt idx="38">
                  <c:v>มี.ค.62</c:v>
                </c:pt>
                <c:pt idx="39">
                  <c:v>เม.ย.62</c:v>
                </c:pt>
                <c:pt idx="40">
                  <c:v>พ.ค.62</c:v>
                </c:pt>
                <c:pt idx="41">
                  <c:v>มิ.ย.62</c:v>
                </c:pt>
                <c:pt idx="42">
                  <c:v>ก.ค.62</c:v>
                </c:pt>
                <c:pt idx="43">
                  <c:v>ส.ค.62</c:v>
                </c:pt>
                <c:pt idx="44">
                  <c:v>ก.ย.62</c:v>
                </c:pt>
                <c:pt idx="45">
                  <c:v>ต.ค.62</c:v>
                </c:pt>
                <c:pt idx="46">
                  <c:v>พ.ย.62</c:v>
                </c:pt>
                <c:pt idx="47">
                  <c:v>ธ.ค.62</c:v>
                </c:pt>
                <c:pt idx="48">
                  <c:v>ม.ค.63</c:v>
                </c:pt>
                <c:pt idx="49">
                  <c:v>ก.พ.63</c:v>
                </c:pt>
                <c:pt idx="50">
                  <c:v>มี.ค.63</c:v>
                </c:pt>
                <c:pt idx="51">
                  <c:v>เม.ย.63</c:v>
                </c:pt>
                <c:pt idx="52">
                  <c:v>พ.ค.63</c:v>
                </c:pt>
                <c:pt idx="53">
                  <c:v>มิ.ย.63</c:v>
                </c:pt>
                <c:pt idx="54">
                  <c:v>ก.ค.64</c:v>
                </c:pt>
                <c:pt idx="55">
                  <c:v>ส.ค.64</c:v>
                </c:pt>
                <c:pt idx="56">
                  <c:v>ก.ย.64</c:v>
                </c:pt>
                <c:pt idx="57">
                  <c:v>ต.ค.64</c:v>
                </c:pt>
                <c:pt idx="58">
                  <c:v>พ.ย.64</c:v>
                </c:pt>
                <c:pt idx="59">
                  <c:v>ธ.ค.64</c:v>
                </c:pt>
                <c:pt idx="60">
                  <c:v>ม.ค.64</c:v>
                </c:pt>
                <c:pt idx="61">
                  <c:v>ก.พ.64</c:v>
                </c:pt>
                <c:pt idx="62">
                  <c:v>มี.ค.64</c:v>
                </c:pt>
                <c:pt idx="63">
                  <c:v>เม.ย.64</c:v>
                </c:pt>
                <c:pt idx="64">
                  <c:v>พค.64</c:v>
                </c:pt>
                <c:pt idx="65">
                  <c:v>มิ.ย.64</c:v>
                </c:pt>
                <c:pt idx="66">
                  <c:v>ก.ค.64</c:v>
                </c:pt>
                <c:pt idx="67">
                  <c:v>ส.ค.64</c:v>
                </c:pt>
                <c:pt idx="68">
                  <c:v>ก.ย.64</c:v>
                </c:pt>
                <c:pt idx="69">
                  <c:v>ต.ค.64</c:v>
                </c:pt>
                <c:pt idx="70">
                  <c:v>พ.ย.64</c:v>
                </c:pt>
                <c:pt idx="71">
                  <c:v>ธ.ค.64</c:v>
                </c:pt>
                <c:pt idx="72">
                  <c:v>ม.ค.65</c:v>
                </c:pt>
                <c:pt idx="73">
                  <c:v>ก.พ.65</c:v>
                </c:pt>
                <c:pt idx="74">
                  <c:v>มี.ค.65</c:v>
                </c:pt>
                <c:pt idx="75">
                  <c:v>เม.ย.65</c:v>
                </c:pt>
                <c:pt idx="76">
                  <c:v>พ.ค.65</c:v>
                </c:pt>
                <c:pt idx="77">
                  <c:v>มิ.ย.65</c:v>
                </c:pt>
                <c:pt idx="78">
                  <c:v>ก.ค.65</c:v>
                </c:pt>
                <c:pt idx="79">
                  <c:v>ส.ค.65</c:v>
                </c:pt>
                <c:pt idx="80">
                  <c:v>ก.ย.65</c:v>
                </c:pt>
                <c:pt idx="81">
                  <c:v>ต.ค.65</c:v>
                </c:pt>
                <c:pt idx="82">
                  <c:v>พ.ย.65</c:v>
                </c:pt>
                <c:pt idx="83">
                  <c:v>ธ.ค.65</c:v>
                </c:pt>
                <c:pt idx="84">
                  <c:v>ม.ค.66</c:v>
                </c:pt>
              </c:strCache>
            </c:strRef>
          </c:cat>
          <c:val>
            <c:numRef>
              <c:f>Sheet1!$B$2:$B$230</c:f>
              <c:numCache>
                <c:formatCode>#,##0</c:formatCode>
                <c:ptCount val="85"/>
                <c:pt idx="0">
                  <c:v>253.98</c:v>
                </c:pt>
                <c:pt idx="1">
                  <c:v>249.28</c:v>
                </c:pt>
                <c:pt idx="2">
                  <c:v>246.36</c:v>
                </c:pt>
                <c:pt idx="3">
                  <c:v>227.56</c:v>
                </c:pt>
                <c:pt idx="4">
                  <c:v>225.64</c:v>
                </c:pt>
                <c:pt idx="5">
                  <c:v>225.39</c:v>
                </c:pt>
                <c:pt idx="6">
                  <c:v>221.61</c:v>
                </c:pt>
                <c:pt idx="7">
                  <c:v>223.83</c:v>
                </c:pt>
                <c:pt idx="8">
                  <c:v>223.97</c:v>
                </c:pt>
                <c:pt idx="9">
                  <c:v>209.06</c:v>
                </c:pt>
                <c:pt idx="10">
                  <c:v>210.81</c:v>
                </c:pt>
                <c:pt idx="11">
                  <c:v>211.3</c:v>
                </c:pt>
                <c:pt idx="12">
                  <c:v>191.54</c:v>
                </c:pt>
                <c:pt idx="13">
                  <c:v>226.92</c:v>
                </c:pt>
                <c:pt idx="14">
                  <c:v>219.95</c:v>
                </c:pt>
                <c:pt idx="15">
                  <c:v>223.21</c:v>
                </c:pt>
                <c:pt idx="16">
                  <c:v>222.79</c:v>
                </c:pt>
                <c:pt idx="17">
                  <c:v>231</c:v>
                </c:pt>
                <c:pt idx="18">
                  <c:v>227.05</c:v>
                </c:pt>
                <c:pt idx="19">
                  <c:v>227.49</c:v>
                </c:pt>
                <c:pt idx="20">
                  <c:v>224.7</c:v>
                </c:pt>
                <c:pt idx="21">
                  <c:v>221.67</c:v>
                </c:pt>
                <c:pt idx="22">
                  <c:v>218.52</c:v>
                </c:pt>
                <c:pt idx="23">
                  <c:v>219.29</c:v>
                </c:pt>
                <c:pt idx="24">
                  <c:v>228.35</c:v>
                </c:pt>
                <c:pt idx="25">
                  <c:v>224.84</c:v>
                </c:pt>
                <c:pt idx="26">
                  <c:v>224.66</c:v>
                </c:pt>
                <c:pt idx="27">
                  <c:v>238.33</c:v>
                </c:pt>
                <c:pt idx="28">
                  <c:v>236.48</c:v>
                </c:pt>
                <c:pt idx="29">
                  <c:v>241.98</c:v>
                </c:pt>
                <c:pt idx="30">
                  <c:v>248.89</c:v>
                </c:pt>
                <c:pt idx="31">
                  <c:v>254.53</c:v>
                </c:pt>
                <c:pt idx="32">
                  <c:v>259.62</c:v>
                </c:pt>
                <c:pt idx="33">
                  <c:v>268.48</c:v>
                </c:pt>
                <c:pt idx="34">
                  <c:v>266.89</c:v>
                </c:pt>
                <c:pt idx="35">
                  <c:v>267.48</c:v>
                </c:pt>
                <c:pt idx="36">
                  <c:v>275.7</c:v>
                </c:pt>
                <c:pt idx="37">
                  <c:v>270.70999999999998</c:v>
                </c:pt>
                <c:pt idx="38">
                  <c:v>265.81</c:v>
                </c:pt>
                <c:pt idx="39">
                  <c:v>264.01</c:v>
                </c:pt>
                <c:pt idx="40">
                  <c:v>262.64</c:v>
                </c:pt>
                <c:pt idx="41">
                  <c:v>261.94</c:v>
                </c:pt>
                <c:pt idx="42">
                  <c:v>258.38</c:v>
                </c:pt>
                <c:pt idx="43">
                  <c:v>254.93</c:v>
                </c:pt>
                <c:pt idx="44">
                  <c:v>260.05</c:v>
                </c:pt>
                <c:pt idx="45">
                  <c:v>256.98</c:v>
                </c:pt>
                <c:pt idx="46">
                  <c:v>257.08999999999997</c:v>
                </c:pt>
                <c:pt idx="47">
                  <c:v>251.62</c:v>
                </c:pt>
                <c:pt idx="48">
                  <c:v>250.5</c:v>
                </c:pt>
                <c:pt idx="49">
                  <c:v>258.27</c:v>
                </c:pt>
                <c:pt idx="50">
                  <c:v>259.52999999999997</c:v>
                </c:pt>
                <c:pt idx="51">
                  <c:v>255.48</c:v>
                </c:pt>
                <c:pt idx="52">
                  <c:v>250.01</c:v>
                </c:pt>
                <c:pt idx="53">
                  <c:v>245.71</c:v>
                </c:pt>
                <c:pt idx="54">
                  <c:v>229.95</c:v>
                </c:pt>
                <c:pt idx="55">
                  <c:v>231.53</c:v>
                </c:pt>
                <c:pt idx="56">
                  <c:v>223.74</c:v>
                </c:pt>
                <c:pt idx="57">
                  <c:v>207.62</c:v>
                </c:pt>
                <c:pt idx="58">
                  <c:v>216.29</c:v>
                </c:pt>
                <c:pt idx="59">
                  <c:v>218.54</c:v>
                </c:pt>
                <c:pt idx="60">
                  <c:v>219.46</c:v>
                </c:pt>
                <c:pt idx="61">
                  <c:v>221.1</c:v>
                </c:pt>
                <c:pt idx="62">
                  <c:v>224.91</c:v>
                </c:pt>
                <c:pt idx="63">
                  <c:v>225.87</c:v>
                </c:pt>
                <c:pt idx="64">
                  <c:v>244.84</c:v>
                </c:pt>
                <c:pt idx="65">
                  <c:v>246.14</c:v>
                </c:pt>
                <c:pt idx="66">
                  <c:v>270</c:v>
                </c:pt>
                <c:pt idx="67">
                  <c:v>277.83</c:v>
                </c:pt>
                <c:pt idx="68">
                  <c:v>275</c:v>
                </c:pt>
                <c:pt idx="69">
                  <c:v>327.16000000000003</c:v>
                </c:pt>
                <c:pt idx="70">
                  <c:v>325.58</c:v>
                </c:pt>
                <c:pt idx="71">
                  <c:v>342.24</c:v>
                </c:pt>
                <c:pt idx="72">
                  <c:v>389.58</c:v>
                </c:pt>
                <c:pt idx="73">
                  <c:v>416.67</c:v>
                </c:pt>
                <c:pt idx="74">
                  <c:v>420.63</c:v>
                </c:pt>
                <c:pt idx="75">
                  <c:v>451.1</c:v>
                </c:pt>
                <c:pt idx="76">
                  <c:v>399.22</c:v>
                </c:pt>
                <c:pt idx="77">
                  <c:v>437.42</c:v>
                </c:pt>
                <c:pt idx="78">
                  <c:v>460.8</c:v>
                </c:pt>
                <c:pt idx="79">
                  <c:v>527.95000000000005</c:v>
                </c:pt>
                <c:pt idx="80">
                  <c:v>605.58000000000004</c:v>
                </c:pt>
                <c:pt idx="81">
                  <c:v>513.97</c:v>
                </c:pt>
                <c:pt idx="82">
                  <c:v>358.84</c:v>
                </c:pt>
                <c:pt idx="83">
                  <c:v>324.2</c:v>
                </c:pt>
                <c:pt idx="84">
                  <c:v>473.33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COAL SOLID FUELS FROM COAL       </c:v>
                </c:pt>
              </c:strCache>
            </c:strRef>
          </c:tx>
          <c:spPr>
            <a:ln w="41275">
              <a:solidFill>
                <a:srgbClr val="0033CC"/>
              </a:solidFill>
            </a:ln>
          </c:spPr>
          <c:marker>
            <c:symbol val="none"/>
          </c:marker>
          <c:cat>
            <c:strRef>
              <c:f>Sheet1!$A$2:$A$230</c:f>
              <c:strCache>
                <c:ptCount val="85"/>
                <c:pt idx="0">
                  <c:v>ม.ค.59</c:v>
                </c:pt>
                <c:pt idx="1">
                  <c:v>ก.พ.59</c:v>
                </c:pt>
                <c:pt idx="2">
                  <c:v>มี.ค.59</c:v>
                </c:pt>
                <c:pt idx="3">
                  <c:v>เม.ย.59</c:v>
                </c:pt>
                <c:pt idx="4">
                  <c:v>พ.ค.59</c:v>
                </c:pt>
                <c:pt idx="5">
                  <c:v>มิ.ย.59</c:v>
                </c:pt>
                <c:pt idx="6">
                  <c:v>ก.ค.59</c:v>
                </c:pt>
                <c:pt idx="7">
                  <c:v>ส.ค.59</c:v>
                </c:pt>
                <c:pt idx="8">
                  <c:v>ก.ย.59</c:v>
                </c:pt>
                <c:pt idx="9">
                  <c:v>ต.ค.59</c:v>
                </c:pt>
                <c:pt idx="10">
                  <c:v>พ.ย.59</c:v>
                </c:pt>
                <c:pt idx="11">
                  <c:v>ธ.ค.59</c:v>
                </c:pt>
                <c:pt idx="12">
                  <c:v>ม.ค.60</c:v>
                </c:pt>
                <c:pt idx="13">
                  <c:v>ก.พ.60</c:v>
                </c:pt>
                <c:pt idx="14">
                  <c:v>มี.ค.60</c:v>
                </c:pt>
                <c:pt idx="15">
                  <c:v>เม.ย.60</c:v>
                </c:pt>
                <c:pt idx="16">
                  <c:v>พ.ค.60</c:v>
                </c:pt>
                <c:pt idx="17">
                  <c:v>มิ.ย.60</c:v>
                </c:pt>
                <c:pt idx="18">
                  <c:v>ก.ค. 60</c:v>
                </c:pt>
                <c:pt idx="19">
                  <c:v>ส.ค.60</c:v>
                </c:pt>
                <c:pt idx="20">
                  <c:v>ก.ย.60</c:v>
                </c:pt>
                <c:pt idx="21">
                  <c:v>ต.ค.60</c:v>
                </c:pt>
                <c:pt idx="22">
                  <c:v>พ.ย.60</c:v>
                </c:pt>
                <c:pt idx="23">
                  <c:v>ธ.ค.60</c:v>
                </c:pt>
                <c:pt idx="24">
                  <c:v>ม.ค.61</c:v>
                </c:pt>
                <c:pt idx="25">
                  <c:v>ก.พ.61</c:v>
                </c:pt>
                <c:pt idx="26">
                  <c:v>มี.ค.61</c:v>
                </c:pt>
                <c:pt idx="27">
                  <c:v>เม.ย.61</c:v>
                </c:pt>
                <c:pt idx="28">
                  <c:v>พ.ค.61</c:v>
                </c:pt>
                <c:pt idx="29">
                  <c:v>มิ.ย.61</c:v>
                </c:pt>
                <c:pt idx="30">
                  <c:v>ก.ค.61</c:v>
                </c:pt>
                <c:pt idx="31">
                  <c:v>ส.ค.61</c:v>
                </c:pt>
                <c:pt idx="32">
                  <c:v>ก.ย.61</c:v>
                </c:pt>
                <c:pt idx="33">
                  <c:v>ต.ค.61</c:v>
                </c:pt>
                <c:pt idx="34">
                  <c:v>พ.ย.61</c:v>
                </c:pt>
                <c:pt idx="35">
                  <c:v>ธ.ค.61</c:v>
                </c:pt>
                <c:pt idx="36">
                  <c:v>ม.ค.62</c:v>
                </c:pt>
                <c:pt idx="37">
                  <c:v>ก.พ.62</c:v>
                </c:pt>
                <c:pt idx="38">
                  <c:v>มี.ค.62</c:v>
                </c:pt>
                <c:pt idx="39">
                  <c:v>เม.ย.62</c:v>
                </c:pt>
                <c:pt idx="40">
                  <c:v>พ.ค.62</c:v>
                </c:pt>
                <c:pt idx="41">
                  <c:v>มิ.ย.62</c:v>
                </c:pt>
                <c:pt idx="42">
                  <c:v>ก.ค.62</c:v>
                </c:pt>
                <c:pt idx="43">
                  <c:v>ส.ค.62</c:v>
                </c:pt>
                <c:pt idx="44">
                  <c:v>ก.ย.62</c:v>
                </c:pt>
                <c:pt idx="45">
                  <c:v>ต.ค.62</c:v>
                </c:pt>
                <c:pt idx="46">
                  <c:v>พ.ย.62</c:v>
                </c:pt>
                <c:pt idx="47">
                  <c:v>ธ.ค.62</c:v>
                </c:pt>
                <c:pt idx="48">
                  <c:v>ม.ค.63</c:v>
                </c:pt>
                <c:pt idx="49">
                  <c:v>ก.พ.63</c:v>
                </c:pt>
                <c:pt idx="50">
                  <c:v>มี.ค.63</c:v>
                </c:pt>
                <c:pt idx="51">
                  <c:v>เม.ย.63</c:v>
                </c:pt>
                <c:pt idx="52">
                  <c:v>พ.ค.63</c:v>
                </c:pt>
                <c:pt idx="53">
                  <c:v>มิ.ย.63</c:v>
                </c:pt>
                <c:pt idx="54">
                  <c:v>ก.ค.64</c:v>
                </c:pt>
                <c:pt idx="55">
                  <c:v>ส.ค.64</c:v>
                </c:pt>
                <c:pt idx="56">
                  <c:v>ก.ย.64</c:v>
                </c:pt>
                <c:pt idx="57">
                  <c:v>ต.ค.64</c:v>
                </c:pt>
                <c:pt idx="58">
                  <c:v>พ.ย.64</c:v>
                </c:pt>
                <c:pt idx="59">
                  <c:v>ธ.ค.64</c:v>
                </c:pt>
                <c:pt idx="60">
                  <c:v>ม.ค.64</c:v>
                </c:pt>
                <c:pt idx="61">
                  <c:v>ก.พ.64</c:v>
                </c:pt>
                <c:pt idx="62">
                  <c:v>มี.ค.64</c:v>
                </c:pt>
                <c:pt idx="63">
                  <c:v>เม.ย.64</c:v>
                </c:pt>
                <c:pt idx="64">
                  <c:v>พค.64</c:v>
                </c:pt>
                <c:pt idx="65">
                  <c:v>มิ.ย.64</c:v>
                </c:pt>
                <c:pt idx="66">
                  <c:v>ก.ค.64</c:v>
                </c:pt>
                <c:pt idx="67">
                  <c:v>ส.ค.64</c:v>
                </c:pt>
                <c:pt idx="68">
                  <c:v>ก.ย.64</c:v>
                </c:pt>
                <c:pt idx="69">
                  <c:v>ต.ค.64</c:v>
                </c:pt>
                <c:pt idx="70">
                  <c:v>พ.ย.64</c:v>
                </c:pt>
                <c:pt idx="71">
                  <c:v>ธ.ค.64</c:v>
                </c:pt>
                <c:pt idx="72">
                  <c:v>ม.ค.65</c:v>
                </c:pt>
                <c:pt idx="73">
                  <c:v>ก.พ.65</c:v>
                </c:pt>
                <c:pt idx="74">
                  <c:v>มี.ค.65</c:v>
                </c:pt>
                <c:pt idx="75">
                  <c:v>เม.ย.65</c:v>
                </c:pt>
                <c:pt idx="76">
                  <c:v>พ.ค.65</c:v>
                </c:pt>
                <c:pt idx="77">
                  <c:v>มิ.ย.65</c:v>
                </c:pt>
                <c:pt idx="78">
                  <c:v>ก.ค.65</c:v>
                </c:pt>
                <c:pt idx="79">
                  <c:v>ส.ค.65</c:v>
                </c:pt>
                <c:pt idx="80">
                  <c:v>ก.ย.65</c:v>
                </c:pt>
                <c:pt idx="81">
                  <c:v>ต.ค.65</c:v>
                </c:pt>
                <c:pt idx="82">
                  <c:v>พ.ย.65</c:v>
                </c:pt>
                <c:pt idx="83">
                  <c:v>ธ.ค.65</c:v>
                </c:pt>
                <c:pt idx="84">
                  <c:v>ม.ค.66</c:v>
                </c:pt>
              </c:strCache>
            </c:strRef>
          </c:cat>
          <c:val>
            <c:numRef>
              <c:f>Sheet1!$C$2:$C$230</c:f>
              <c:numCache>
                <c:formatCode>#,##0</c:formatCode>
                <c:ptCount val="85"/>
                <c:pt idx="0">
                  <c:v>80.25</c:v>
                </c:pt>
                <c:pt idx="1">
                  <c:v>77.05</c:v>
                </c:pt>
                <c:pt idx="2">
                  <c:v>73.180000000000007</c:v>
                </c:pt>
                <c:pt idx="3">
                  <c:v>79.81</c:v>
                </c:pt>
                <c:pt idx="4">
                  <c:v>73.37</c:v>
                </c:pt>
                <c:pt idx="5">
                  <c:v>78.19</c:v>
                </c:pt>
                <c:pt idx="6">
                  <c:v>71.930000000000007</c:v>
                </c:pt>
                <c:pt idx="7">
                  <c:v>69.19</c:v>
                </c:pt>
                <c:pt idx="8">
                  <c:v>77.03</c:v>
                </c:pt>
                <c:pt idx="9">
                  <c:v>78.39</c:v>
                </c:pt>
                <c:pt idx="10">
                  <c:v>81.86</c:v>
                </c:pt>
                <c:pt idx="11">
                  <c:v>89.91</c:v>
                </c:pt>
                <c:pt idx="12">
                  <c:v>94.34</c:v>
                </c:pt>
                <c:pt idx="13">
                  <c:v>91.92</c:v>
                </c:pt>
                <c:pt idx="14">
                  <c:v>88.41</c:v>
                </c:pt>
                <c:pt idx="15">
                  <c:v>93.26</c:v>
                </c:pt>
                <c:pt idx="16">
                  <c:v>92.53</c:v>
                </c:pt>
                <c:pt idx="17">
                  <c:v>87.61</c:v>
                </c:pt>
                <c:pt idx="18">
                  <c:v>87.18</c:v>
                </c:pt>
                <c:pt idx="19">
                  <c:v>93.6</c:v>
                </c:pt>
                <c:pt idx="20">
                  <c:v>85.79</c:v>
                </c:pt>
                <c:pt idx="21">
                  <c:v>89.08</c:v>
                </c:pt>
                <c:pt idx="22">
                  <c:v>90.95</c:v>
                </c:pt>
                <c:pt idx="23">
                  <c:v>86.2</c:v>
                </c:pt>
                <c:pt idx="24">
                  <c:v>87.52</c:v>
                </c:pt>
                <c:pt idx="25">
                  <c:v>84.07</c:v>
                </c:pt>
                <c:pt idx="26">
                  <c:v>82.88</c:v>
                </c:pt>
                <c:pt idx="27">
                  <c:v>90.91</c:v>
                </c:pt>
                <c:pt idx="28">
                  <c:v>78.03</c:v>
                </c:pt>
                <c:pt idx="29">
                  <c:v>87.98</c:v>
                </c:pt>
                <c:pt idx="30">
                  <c:v>83.58</c:v>
                </c:pt>
                <c:pt idx="31">
                  <c:v>90.85</c:v>
                </c:pt>
                <c:pt idx="32">
                  <c:v>92.28</c:v>
                </c:pt>
                <c:pt idx="33">
                  <c:v>87.59</c:v>
                </c:pt>
                <c:pt idx="34">
                  <c:v>82.36</c:v>
                </c:pt>
                <c:pt idx="35">
                  <c:v>91.82</c:v>
                </c:pt>
                <c:pt idx="36">
                  <c:v>85.88</c:v>
                </c:pt>
                <c:pt idx="37">
                  <c:v>80.55</c:v>
                </c:pt>
                <c:pt idx="38">
                  <c:v>80.38</c:v>
                </c:pt>
                <c:pt idx="39">
                  <c:v>82.42</c:v>
                </c:pt>
                <c:pt idx="40">
                  <c:v>92.34</c:v>
                </c:pt>
                <c:pt idx="41">
                  <c:v>84.7</c:v>
                </c:pt>
                <c:pt idx="42">
                  <c:v>81.66</c:v>
                </c:pt>
                <c:pt idx="43">
                  <c:v>81.97</c:v>
                </c:pt>
                <c:pt idx="44">
                  <c:v>86.56</c:v>
                </c:pt>
                <c:pt idx="45">
                  <c:v>85.98</c:v>
                </c:pt>
                <c:pt idx="46">
                  <c:v>75.56</c:v>
                </c:pt>
                <c:pt idx="47">
                  <c:v>92.05</c:v>
                </c:pt>
                <c:pt idx="48">
                  <c:v>75.86</c:v>
                </c:pt>
                <c:pt idx="49">
                  <c:v>74.09</c:v>
                </c:pt>
                <c:pt idx="50">
                  <c:v>70.510000000000005</c:v>
                </c:pt>
                <c:pt idx="51">
                  <c:v>72.87</c:v>
                </c:pt>
                <c:pt idx="52">
                  <c:v>79.05</c:v>
                </c:pt>
                <c:pt idx="53">
                  <c:v>86.29</c:v>
                </c:pt>
                <c:pt idx="54">
                  <c:v>70.099999999999994</c:v>
                </c:pt>
                <c:pt idx="55">
                  <c:v>60.76</c:v>
                </c:pt>
                <c:pt idx="56">
                  <c:v>70.510000000000005</c:v>
                </c:pt>
                <c:pt idx="57">
                  <c:v>66.42</c:v>
                </c:pt>
                <c:pt idx="58">
                  <c:v>65.02</c:v>
                </c:pt>
                <c:pt idx="59">
                  <c:v>61</c:v>
                </c:pt>
                <c:pt idx="60">
                  <c:v>68.09</c:v>
                </c:pt>
                <c:pt idx="61">
                  <c:v>77.03</c:v>
                </c:pt>
                <c:pt idx="62">
                  <c:v>76.31</c:v>
                </c:pt>
                <c:pt idx="63">
                  <c:v>76.97</c:v>
                </c:pt>
                <c:pt idx="64">
                  <c:v>83.77</c:v>
                </c:pt>
                <c:pt idx="65">
                  <c:v>84.56</c:v>
                </c:pt>
                <c:pt idx="66">
                  <c:v>95.56</c:v>
                </c:pt>
                <c:pt idx="67">
                  <c:v>105.3</c:v>
                </c:pt>
                <c:pt idx="68">
                  <c:v>114.75</c:v>
                </c:pt>
                <c:pt idx="69">
                  <c:v>116.2</c:v>
                </c:pt>
                <c:pt idx="70">
                  <c:v>137.61000000000001</c:v>
                </c:pt>
                <c:pt idx="71">
                  <c:v>139.41999999999999</c:v>
                </c:pt>
                <c:pt idx="72">
                  <c:v>119.14</c:v>
                </c:pt>
                <c:pt idx="73">
                  <c:v>133.19999999999999</c:v>
                </c:pt>
                <c:pt idx="74">
                  <c:v>120.95</c:v>
                </c:pt>
                <c:pt idx="75">
                  <c:v>175.18</c:v>
                </c:pt>
                <c:pt idx="76">
                  <c:v>162.93</c:v>
                </c:pt>
                <c:pt idx="77">
                  <c:v>182.51</c:v>
                </c:pt>
                <c:pt idx="78">
                  <c:v>175.86</c:v>
                </c:pt>
                <c:pt idx="79">
                  <c:v>176.16</c:v>
                </c:pt>
                <c:pt idx="80">
                  <c:v>208.2</c:v>
                </c:pt>
                <c:pt idx="81">
                  <c:v>202.88</c:v>
                </c:pt>
                <c:pt idx="82">
                  <c:v>222.29</c:v>
                </c:pt>
                <c:pt idx="83">
                  <c:v>213.98</c:v>
                </c:pt>
                <c:pt idx="84">
                  <c:v>177.16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FUEL OIL(1500(2%S))</c:v>
                </c:pt>
              </c:strCache>
            </c:strRef>
          </c:tx>
          <c:spPr>
            <a:ln w="41275">
              <a:solidFill>
                <a:srgbClr val="B48900"/>
              </a:solidFill>
            </a:ln>
          </c:spPr>
          <c:marker>
            <c:symbol val="none"/>
          </c:marker>
          <c:cat>
            <c:strRef>
              <c:f>Sheet1!$A$2:$A$230</c:f>
              <c:strCache>
                <c:ptCount val="85"/>
                <c:pt idx="0">
                  <c:v>ม.ค.59</c:v>
                </c:pt>
                <c:pt idx="1">
                  <c:v>ก.พ.59</c:v>
                </c:pt>
                <c:pt idx="2">
                  <c:v>มี.ค.59</c:v>
                </c:pt>
                <c:pt idx="3">
                  <c:v>เม.ย.59</c:v>
                </c:pt>
                <c:pt idx="4">
                  <c:v>พ.ค.59</c:v>
                </c:pt>
                <c:pt idx="5">
                  <c:v>มิ.ย.59</c:v>
                </c:pt>
                <c:pt idx="6">
                  <c:v>ก.ค.59</c:v>
                </c:pt>
                <c:pt idx="7">
                  <c:v>ส.ค.59</c:v>
                </c:pt>
                <c:pt idx="8">
                  <c:v>ก.ย.59</c:v>
                </c:pt>
                <c:pt idx="9">
                  <c:v>ต.ค.59</c:v>
                </c:pt>
                <c:pt idx="10">
                  <c:v>พ.ย.59</c:v>
                </c:pt>
                <c:pt idx="11">
                  <c:v>ธ.ค.59</c:v>
                </c:pt>
                <c:pt idx="12">
                  <c:v>ม.ค.60</c:v>
                </c:pt>
                <c:pt idx="13">
                  <c:v>ก.พ.60</c:v>
                </c:pt>
                <c:pt idx="14">
                  <c:v>มี.ค.60</c:v>
                </c:pt>
                <c:pt idx="15">
                  <c:v>เม.ย.60</c:v>
                </c:pt>
                <c:pt idx="16">
                  <c:v>พ.ค.60</c:v>
                </c:pt>
                <c:pt idx="17">
                  <c:v>มิ.ย.60</c:v>
                </c:pt>
                <c:pt idx="18">
                  <c:v>ก.ค. 60</c:v>
                </c:pt>
                <c:pt idx="19">
                  <c:v>ส.ค.60</c:v>
                </c:pt>
                <c:pt idx="20">
                  <c:v>ก.ย.60</c:v>
                </c:pt>
                <c:pt idx="21">
                  <c:v>ต.ค.60</c:v>
                </c:pt>
                <c:pt idx="22">
                  <c:v>พ.ย.60</c:v>
                </c:pt>
                <c:pt idx="23">
                  <c:v>ธ.ค.60</c:v>
                </c:pt>
                <c:pt idx="24">
                  <c:v>ม.ค.61</c:v>
                </c:pt>
                <c:pt idx="25">
                  <c:v>ก.พ.61</c:v>
                </c:pt>
                <c:pt idx="26">
                  <c:v>มี.ค.61</c:v>
                </c:pt>
                <c:pt idx="27">
                  <c:v>เม.ย.61</c:v>
                </c:pt>
                <c:pt idx="28">
                  <c:v>พ.ค.61</c:v>
                </c:pt>
                <c:pt idx="29">
                  <c:v>มิ.ย.61</c:v>
                </c:pt>
                <c:pt idx="30">
                  <c:v>ก.ค.61</c:v>
                </c:pt>
                <c:pt idx="31">
                  <c:v>ส.ค.61</c:v>
                </c:pt>
                <c:pt idx="32">
                  <c:v>ก.ย.61</c:v>
                </c:pt>
                <c:pt idx="33">
                  <c:v>ต.ค.61</c:v>
                </c:pt>
                <c:pt idx="34">
                  <c:v>พ.ย.61</c:v>
                </c:pt>
                <c:pt idx="35">
                  <c:v>ธ.ค.61</c:v>
                </c:pt>
                <c:pt idx="36">
                  <c:v>ม.ค.62</c:v>
                </c:pt>
                <c:pt idx="37">
                  <c:v>ก.พ.62</c:v>
                </c:pt>
                <c:pt idx="38">
                  <c:v>มี.ค.62</c:v>
                </c:pt>
                <c:pt idx="39">
                  <c:v>เม.ย.62</c:v>
                </c:pt>
                <c:pt idx="40">
                  <c:v>พ.ค.62</c:v>
                </c:pt>
                <c:pt idx="41">
                  <c:v>มิ.ย.62</c:v>
                </c:pt>
                <c:pt idx="42">
                  <c:v>ก.ค.62</c:v>
                </c:pt>
                <c:pt idx="43">
                  <c:v>ส.ค.62</c:v>
                </c:pt>
                <c:pt idx="44">
                  <c:v>ก.ย.62</c:v>
                </c:pt>
                <c:pt idx="45">
                  <c:v>ต.ค.62</c:v>
                </c:pt>
                <c:pt idx="46">
                  <c:v>พ.ย.62</c:v>
                </c:pt>
                <c:pt idx="47">
                  <c:v>ธ.ค.62</c:v>
                </c:pt>
                <c:pt idx="48">
                  <c:v>ม.ค.63</c:v>
                </c:pt>
                <c:pt idx="49">
                  <c:v>ก.พ.63</c:v>
                </c:pt>
                <c:pt idx="50">
                  <c:v>มี.ค.63</c:v>
                </c:pt>
                <c:pt idx="51">
                  <c:v>เม.ย.63</c:v>
                </c:pt>
                <c:pt idx="52">
                  <c:v>พ.ค.63</c:v>
                </c:pt>
                <c:pt idx="53">
                  <c:v>มิ.ย.63</c:v>
                </c:pt>
                <c:pt idx="54">
                  <c:v>ก.ค.64</c:v>
                </c:pt>
                <c:pt idx="55">
                  <c:v>ส.ค.64</c:v>
                </c:pt>
                <c:pt idx="56">
                  <c:v>ก.ย.64</c:v>
                </c:pt>
                <c:pt idx="57">
                  <c:v>ต.ค.64</c:v>
                </c:pt>
                <c:pt idx="58">
                  <c:v>พ.ย.64</c:v>
                </c:pt>
                <c:pt idx="59">
                  <c:v>ธ.ค.64</c:v>
                </c:pt>
                <c:pt idx="60">
                  <c:v>ม.ค.64</c:v>
                </c:pt>
                <c:pt idx="61">
                  <c:v>ก.พ.64</c:v>
                </c:pt>
                <c:pt idx="62">
                  <c:v>มี.ค.64</c:v>
                </c:pt>
                <c:pt idx="63">
                  <c:v>เม.ย.64</c:v>
                </c:pt>
                <c:pt idx="64">
                  <c:v>พค.64</c:v>
                </c:pt>
                <c:pt idx="65">
                  <c:v>มิ.ย.64</c:v>
                </c:pt>
                <c:pt idx="66">
                  <c:v>ก.ค.64</c:v>
                </c:pt>
                <c:pt idx="67">
                  <c:v>ส.ค.64</c:v>
                </c:pt>
                <c:pt idx="68">
                  <c:v>ก.ย.64</c:v>
                </c:pt>
                <c:pt idx="69">
                  <c:v>ต.ค.64</c:v>
                </c:pt>
                <c:pt idx="70">
                  <c:v>พ.ย.64</c:v>
                </c:pt>
                <c:pt idx="71">
                  <c:v>ธ.ค.64</c:v>
                </c:pt>
                <c:pt idx="72">
                  <c:v>ม.ค.65</c:v>
                </c:pt>
                <c:pt idx="73">
                  <c:v>ก.พ.65</c:v>
                </c:pt>
                <c:pt idx="74">
                  <c:v>มี.ค.65</c:v>
                </c:pt>
                <c:pt idx="75">
                  <c:v>เม.ย.65</c:v>
                </c:pt>
                <c:pt idx="76">
                  <c:v>พ.ค.65</c:v>
                </c:pt>
                <c:pt idx="77">
                  <c:v>มิ.ย.65</c:v>
                </c:pt>
                <c:pt idx="78">
                  <c:v>ก.ค.65</c:v>
                </c:pt>
                <c:pt idx="79">
                  <c:v>ส.ค.65</c:v>
                </c:pt>
                <c:pt idx="80">
                  <c:v>ก.ย.65</c:v>
                </c:pt>
                <c:pt idx="81">
                  <c:v>ต.ค.65</c:v>
                </c:pt>
                <c:pt idx="82">
                  <c:v>พ.ย.65</c:v>
                </c:pt>
                <c:pt idx="83">
                  <c:v>ธ.ค.65</c:v>
                </c:pt>
                <c:pt idx="84">
                  <c:v>ม.ค.66</c:v>
                </c:pt>
              </c:strCache>
            </c:strRef>
          </c:cat>
          <c:val>
            <c:numRef>
              <c:f>Sheet1!$D$2:$D$230</c:f>
              <c:numCache>
                <c:formatCode>#,##0</c:formatCode>
                <c:ptCount val="85"/>
                <c:pt idx="0">
                  <c:v>439.78779840848796</c:v>
                </c:pt>
                <c:pt idx="1">
                  <c:v>431.56498673740049</c:v>
                </c:pt>
                <c:pt idx="2">
                  <c:v>448.54111405835539</c:v>
                </c:pt>
                <c:pt idx="3">
                  <c:v>466.31299734748006</c:v>
                </c:pt>
                <c:pt idx="4">
                  <c:v>496.55172413793099</c:v>
                </c:pt>
                <c:pt idx="5">
                  <c:v>516.44562334217505</c:v>
                </c:pt>
                <c:pt idx="6">
                  <c:v>526.25994694960207</c:v>
                </c:pt>
                <c:pt idx="7">
                  <c:v>522.28116710875327</c:v>
                </c:pt>
                <c:pt idx="8">
                  <c:v>529.17771883289117</c:v>
                </c:pt>
                <c:pt idx="9">
                  <c:v>548.01061007957549</c:v>
                </c:pt>
                <c:pt idx="10">
                  <c:v>646.41909814323606</c:v>
                </c:pt>
                <c:pt idx="11">
                  <c:v>597.34748010610076</c:v>
                </c:pt>
                <c:pt idx="12">
                  <c:v>626.25994694960207</c:v>
                </c:pt>
                <c:pt idx="13">
                  <c:v>610.07957559681688</c:v>
                </c:pt>
                <c:pt idx="14">
                  <c:v>601.85676392572941</c:v>
                </c:pt>
                <c:pt idx="15">
                  <c:v>598.9389920424403</c:v>
                </c:pt>
                <c:pt idx="16">
                  <c:v>592.04244031830228</c:v>
                </c:pt>
                <c:pt idx="17">
                  <c:v>586.20689655172407</c:v>
                </c:pt>
                <c:pt idx="18">
                  <c:v>585.9416445623342</c:v>
                </c:pt>
                <c:pt idx="19">
                  <c:v>585.9416445623342</c:v>
                </c:pt>
                <c:pt idx="20">
                  <c:v>592.57294429708213</c:v>
                </c:pt>
                <c:pt idx="21">
                  <c:v>603.9787798408488</c:v>
                </c:pt>
                <c:pt idx="22">
                  <c:v>645.09283819628638</c:v>
                </c:pt>
                <c:pt idx="23">
                  <c:v>640</c:v>
                </c:pt>
                <c:pt idx="24">
                  <c:v>637</c:v>
                </c:pt>
                <c:pt idx="25">
                  <c:v>631</c:v>
                </c:pt>
                <c:pt idx="26">
                  <c:v>637</c:v>
                </c:pt>
                <c:pt idx="27">
                  <c:v>646</c:v>
                </c:pt>
                <c:pt idx="28">
                  <c:v>645</c:v>
                </c:pt>
                <c:pt idx="29">
                  <c:v>702</c:v>
                </c:pt>
                <c:pt idx="30">
                  <c:v>717</c:v>
                </c:pt>
                <c:pt idx="31">
                  <c:v>717</c:v>
                </c:pt>
                <c:pt idx="32">
                  <c:v>717</c:v>
                </c:pt>
                <c:pt idx="33">
                  <c:v>744</c:v>
                </c:pt>
                <c:pt idx="34">
                  <c:v>740</c:v>
                </c:pt>
                <c:pt idx="35">
                  <c:v>790</c:v>
                </c:pt>
                <c:pt idx="36">
                  <c:v>651</c:v>
                </c:pt>
                <c:pt idx="37">
                  <c:v>679</c:v>
                </c:pt>
                <c:pt idx="38">
                  <c:v>700</c:v>
                </c:pt>
                <c:pt idx="39">
                  <c:v>705</c:v>
                </c:pt>
                <c:pt idx="40">
                  <c:v>705</c:v>
                </c:pt>
                <c:pt idx="41">
                  <c:v>688</c:v>
                </c:pt>
                <c:pt idx="42">
                  <c:v>660</c:v>
                </c:pt>
                <c:pt idx="43">
                  <c:v>597</c:v>
                </c:pt>
                <c:pt idx="44">
                  <c:v>599</c:v>
                </c:pt>
                <c:pt idx="45">
                  <c:v>574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967552"/>
        <c:axId val="142969088"/>
      </c:lineChart>
      <c:catAx>
        <c:axId val="142967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 sz="10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142969088"/>
        <c:crosses val="autoZero"/>
        <c:auto val="1"/>
        <c:lblAlgn val="ctr"/>
        <c:lblOffset val="100"/>
        <c:tickMarkSkip val="2"/>
        <c:noMultiLvlLbl val="0"/>
      </c:catAx>
      <c:valAx>
        <c:axId val="142969088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142967552"/>
        <c:crossesAt val="1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6478" cy="337166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87534" y="1"/>
            <a:ext cx="4276478" cy="337166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r">
              <a:defRPr sz="1200"/>
            </a:lvl1pPr>
          </a:lstStyle>
          <a:p>
            <a:fld id="{72B01A4F-6044-42E2-B358-CE859B37D489}" type="datetimeFigureOut">
              <a:rPr lang="th-TH" smtClean="0"/>
              <a:t>17/03/66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397521"/>
            <a:ext cx="4276478" cy="337165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87534" y="6397521"/>
            <a:ext cx="4276478" cy="337165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r">
              <a:defRPr sz="1200"/>
            </a:lvl1pPr>
          </a:lstStyle>
          <a:p>
            <a:fld id="{40664967-8BFB-4969-9FA8-BE29039886D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588880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275402" cy="336788"/>
          </a:xfrm>
          <a:prstGeom prst="rect">
            <a:avLst/>
          </a:prstGeom>
        </p:spPr>
        <p:txBody>
          <a:bodyPr vert="horz" lIns="90433" tIns="45217" rIns="90433" bIns="4521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88630" y="0"/>
            <a:ext cx="4275402" cy="336788"/>
          </a:xfrm>
          <a:prstGeom prst="rect">
            <a:avLst/>
          </a:prstGeom>
        </p:spPr>
        <p:txBody>
          <a:bodyPr vert="horz" lIns="90433" tIns="45217" rIns="90433" bIns="45217" rtlCol="0"/>
          <a:lstStyle>
            <a:lvl1pPr algn="r">
              <a:defRPr sz="1200"/>
            </a:lvl1pPr>
          </a:lstStyle>
          <a:p>
            <a:fld id="{C3B8AE8E-3576-4182-9B1E-20F1D0BD5856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33" tIns="45217" rIns="90433" bIns="4521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6632" y="3199489"/>
            <a:ext cx="7893050" cy="3031093"/>
          </a:xfrm>
          <a:prstGeom prst="rect">
            <a:avLst/>
          </a:prstGeom>
        </p:spPr>
        <p:txBody>
          <a:bodyPr vert="horz" lIns="90433" tIns="45217" rIns="90433" bIns="4521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6397805"/>
            <a:ext cx="4275402" cy="336788"/>
          </a:xfrm>
          <a:prstGeom prst="rect">
            <a:avLst/>
          </a:prstGeom>
        </p:spPr>
        <p:txBody>
          <a:bodyPr vert="horz" lIns="90433" tIns="45217" rIns="90433" bIns="4521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88630" y="6397805"/>
            <a:ext cx="4275402" cy="336788"/>
          </a:xfrm>
          <a:prstGeom prst="rect">
            <a:avLst/>
          </a:prstGeom>
        </p:spPr>
        <p:txBody>
          <a:bodyPr vert="horz" lIns="90433" tIns="45217" rIns="90433" bIns="45217" rtlCol="0" anchor="b"/>
          <a:lstStyle>
            <a:lvl1pPr algn="r">
              <a:defRPr sz="1200"/>
            </a:lvl1pPr>
          </a:lstStyle>
          <a:p>
            <a:fld id="{8D6354EF-8473-4BAC-AEA1-9B5E130A6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80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94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201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97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5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0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83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305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94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148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22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622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F3677-A476-49C7-8DD0-232ABDBF5BD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3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Line 16"/>
          <p:cNvCxnSpPr/>
          <p:nvPr/>
        </p:nvCxnSpPr>
        <p:spPr bwMode="auto">
          <a:xfrm>
            <a:off x="1332" y="6729493"/>
            <a:ext cx="9116656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0" name="Picture 19" descr="D:\1. EPPO\11. General\LOGO_EPPO\สำนักนโยบายและแผนพลังงาน_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8860" y="0"/>
            <a:ext cx="3025140" cy="84201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itle 2"/>
          <p:cNvSpPr>
            <a:spLocks noGrp="1"/>
          </p:cNvSpPr>
          <p:nvPr>
            <p:ph type="title"/>
          </p:nvPr>
        </p:nvSpPr>
        <p:spPr>
          <a:xfrm>
            <a:off x="395536" y="1365478"/>
            <a:ext cx="8229600" cy="1152128"/>
          </a:xfrm>
        </p:spPr>
        <p:txBody>
          <a:bodyPr>
            <a:normAutofit/>
          </a:bodyPr>
          <a:lstStyle/>
          <a:p>
            <a:r>
              <a:rPr lang="th-TH" sz="5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ราคาพลังงาน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27296" y="44624"/>
            <a:ext cx="6146156" cy="128250"/>
            <a:chOff x="-27296" y="44624"/>
            <a:chExt cx="6146156" cy="128250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-27296" y="44624"/>
              <a:ext cx="6140666" cy="0"/>
            </a:xfrm>
            <a:prstGeom prst="line">
              <a:avLst/>
            </a:prstGeom>
            <a:ln w="111125">
              <a:solidFill>
                <a:srgbClr val="BE49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-21806" y="172874"/>
              <a:ext cx="6140666" cy="0"/>
            </a:xfrm>
            <a:prstGeom prst="line">
              <a:avLst/>
            </a:prstGeom>
            <a:ln w="47625">
              <a:solidFill>
                <a:srgbClr val="BE49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50" name="Picture 2" descr="D:\1. EPPO\3. Energy Graph\Energy Graph_ปรับรูปแบบใหม่\Chapter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0" t="1121" r="6468" b="27303"/>
          <a:stretch/>
        </p:blipFill>
        <p:spPr bwMode="auto">
          <a:xfrm>
            <a:off x="-15208" y="3070859"/>
            <a:ext cx="9171296" cy="3787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805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4827" y="-23616"/>
            <a:ext cx="9172475" cy="950630"/>
            <a:chOff x="-14827" y="-23616"/>
            <a:chExt cx="9172475" cy="950630"/>
          </a:xfrm>
          <a:solidFill>
            <a:srgbClr val="008080"/>
          </a:solidFill>
        </p:grpSpPr>
        <p:sp>
          <p:nvSpPr>
            <p:cNvPr id="8" name="Rectangle 7"/>
            <p:cNvSpPr/>
            <p:nvPr/>
          </p:nvSpPr>
          <p:spPr>
            <a:xfrm>
              <a:off x="-14827" y="-23616"/>
              <a:ext cx="9172475" cy="9506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-14827" y="843889"/>
              <a:ext cx="9158827" cy="0"/>
            </a:xfrm>
            <a:prstGeom prst="line">
              <a:avLst/>
            </a:prstGeom>
            <a:grpFill/>
            <a:ln w="476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-12555" y="777868"/>
              <a:ext cx="9158827" cy="0"/>
            </a:xfrm>
            <a:prstGeom prst="line">
              <a:avLst/>
            </a:prstGeom>
            <a:grpFill/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itle 2"/>
          <p:cNvSpPr txBox="1">
            <a:spLocks/>
          </p:cNvSpPr>
          <p:nvPr/>
        </p:nvSpPr>
        <p:spPr>
          <a:xfrm>
            <a:off x="446856" y="0"/>
            <a:ext cx="6141368" cy="7778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h-TH" sz="2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เปรียบเทียบราคาขายปลีกพลังงาน</a:t>
            </a:r>
            <a:endParaRPr lang="th-TH" sz="28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137480" y="6331837"/>
            <a:ext cx="543329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th-TH" sz="1100" dirty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  <a:r>
              <a:rPr lang="th-TH" altLang="th-TH" sz="1100" dirty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ราคาขายปลีก</a:t>
            </a:r>
            <a:r>
              <a:rPr lang="th-TH" altLang="th-TH" sz="1100" dirty="0" smtClean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เฉลี่ย       *</a:t>
            </a:r>
            <a:r>
              <a:rPr lang="en-US" altLang="th-TH" sz="1100" dirty="0" smtClean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  <a:r>
              <a:rPr lang="th-TH" altLang="th-TH" sz="1100" dirty="0" smtClean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</a:t>
            </a:r>
            <a:r>
              <a:rPr lang="th-TH" altLang="th-TH" sz="1100" dirty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ราคาเฉลี่ยนำเข้าของไทย (</a:t>
            </a:r>
            <a:r>
              <a:rPr lang="en-US" altLang="th-TH" sz="1100" dirty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CIF</a:t>
            </a:r>
            <a:r>
              <a:rPr lang="th-TH" altLang="th-TH" sz="1100" dirty="0" smtClean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eaLnBrk="1" hangingPunct="1"/>
            <a:r>
              <a:rPr lang="th-TH" altLang="th-TH" sz="1100" dirty="0" smtClean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 น้ำมันเตาไม่มีการเผยแพร่ราคาขายปลีก ตั้งแต่เดือน พ.ย.62 เป็นต้นไป</a:t>
            </a:r>
            <a:endParaRPr lang="th-TH" altLang="th-TH" sz="1100" dirty="0">
              <a:latin typeface="Tahoma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2847483493"/>
              </p:ext>
            </p:extLst>
          </p:nvPr>
        </p:nvGraphicFramePr>
        <p:xfrm>
          <a:off x="539552" y="1340768"/>
          <a:ext cx="828092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13"/>
          <p:cNvSpPr txBox="1"/>
          <p:nvPr/>
        </p:nvSpPr>
        <p:spPr>
          <a:xfrm rot="16200000">
            <a:off x="-1594558" y="3280655"/>
            <a:ext cx="38164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บาท/ล้าน </a:t>
            </a:r>
            <a:r>
              <a:rPr lang="en-US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BTU</a:t>
            </a:r>
            <a:endParaRPr lang="th-TH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25452" y="189732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solidFill>
                  <a:srgbClr val="B489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น้ำมันเตา</a:t>
            </a:r>
            <a:r>
              <a:rPr lang="en-US" sz="1800" b="1" dirty="0" smtClean="0">
                <a:solidFill>
                  <a:srgbClr val="B489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*</a:t>
            </a:r>
            <a:endParaRPr lang="th-TH" sz="1800" b="1" dirty="0">
              <a:solidFill>
                <a:srgbClr val="B489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08104" y="4067780"/>
            <a:ext cx="1905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ก๊าซธรรมชาติ</a:t>
            </a:r>
            <a:r>
              <a:rPr lang="en-US" sz="1800" b="1" dirty="0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*</a:t>
            </a:r>
            <a:endParaRPr lang="th-TH" sz="1800" b="1" dirty="0">
              <a:solidFill>
                <a:srgbClr val="0066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03848" y="479796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ถ่านหินนำเข้า</a:t>
            </a:r>
            <a:r>
              <a:rPr lang="en-US" sz="1800" b="1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**</a:t>
            </a:r>
            <a:endParaRPr lang="th-TH" sz="1800" b="1" dirty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8218420" y="3100496"/>
            <a:ext cx="792177" cy="434772"/>
            <a:chOff x="8365846" y="4749405"/>
            <a:chExt cx="806905" cy="432048"/>
          </a:xfrm>
        </p:grpSpPr>
        <p:sp>
          <p:nvSpPr>
            <p:cNvPr id="27" name="Rounded Rectangle 26"/>
            <p:cNvSpPr/>
            <p:nvPr/>
          </p:nvSpPr>
          <p:spPr>
            <a:xfrm>
              <a:off x="8365846" y="4770969"/>
              <a:ext cx="683697" cy="314365"/>
            </a:xfrm>
            <a:prstGeom prst="roundRect">
              <a:avLst/>
            </a:prstGeom>
            <a:solidFill>
              <a:srgbClr val="A7FFCF">
                <a:alpha val="78000"/>
              </a:srgbClr>
            </a:solidFill>
            <a:ln>
              <a:solidFill>
                <a:srgbClr val="0066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1"/>
            <p:cNvSpPr txBox="1"/>
            <p:nvPr/>
          </p:nvSpPr>
          <p:spPr>
            <a:xfrm>
              <a:off x="8380663" y="4749405"/>
              <a:ext cx="792088" cy="432048"/>
            </a:xfrm>
            <a:prstGeom prst="rect">
              <a:avLst/>
            </a:prstGeom>
          </p:spPr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b="1" dirty="0" smtClean="0">
                  <a:solidFill>
                    <a:srgbClr val="0066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473</a:t>
              </a:r>
              <a:endParaRPr lang="th-TH" sz="1600" b="1" dirty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771519" y="3103505"/>
            <a:ext cx="736585" cy="501138"/>
            <a:chOff x="8364674" y="3728149"/>
            <a:chExt cx="683697" cy="314365"/>
          </a:xfrm>
        </p:grpSpPr>
        <p:sp>
          <p:nvSpPr>
            <p:cNvPr id="29" name="Rounded Rectangle 28"/>
            <p:cNvSpPr/>
            <p:nvPr/>
          </p:nvSpPr>
          <p:spPr>
            <a:xfrm>
              <a:off x="8364674" y="3728149"/>
              <a:ext cx="683697" cy="314365"/>
            </a:xfrm>
            <a:prstGeom prst="roundRect">
              <a:avLst/>
            </a:prstGeom>
            <a:solidFill>
              <a:srgbClr val="FFE9A3">
                <a:alpha val="80000"/>
              </a:srgbClr>
            </a:solidFill>
            <a:ln>
              <a:solidFill>
                <a:srgbClr val="B489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1"/>
            <p:cNvSpPr txBox="1"/>
            <p:nvPr/>
          </p:nvSpPr>
          <p:spPr>
            <a:xfrm>
              <a:off x="8400299" y="3782975"/>
              <a:ext cx="648072" cy="216020"/>
            </a:xfrm>
            <a:prstGeom prst="rect">
              <a:avLst/>
            </a:prstGeom>
          </p:spPr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b="1" dirty="0" smtClean="0">
                  <a:solidFill>
                    <a:srgbClr val="A27B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574</a:t>
              </a:r>
              <a:endParaRPr lang="th-TH" sz="1600" b="1" dirty="0">
                <a:solidFill>
                  <a:srgbClr val="A27B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8121852" y="5066721"/>
            <a:ext cx="680788" cy="493035"/>
            <a:chOff x="8367583" y="5374556"/>
            <a:chExt cx="680788" cy="432048"/>
          </a:xfrm>
        </p:grpSpPr>
        <p:sp>
          <p:nvSpPr>
            <p:cNvPr id="32" name="Rounded Rectangle 31"/>
            <p:cNvSpPr/>
            <p:nvPr/>
          </p:nvSpPr>
          <p:spPr>
            <a:xfrm>
              <a:off x="8367583" y="5375265"/>
              <a:ext cx="680788" cy="298616"/>
            </a:xfrm>
            <a:prstGeom prst="roundRect">
              <a:avLst/>
            </a:prstGeom>
            <a:solidFill>
              <a:srgbClr val="93ADFF">
                <a:alpha val="79000"/>
              </a:srgbClr>
            </a:solidFill>
            <a:ln>
              <a:solidFill>
                <a:srgbClr val="0000CC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1"/>
            <p:cNvSpPr txBox="1"/>
            <p:nvPr/>
          </p:nvSpPr>
          <p:spPr>
            <a:xfrm>
              <a:off x="8397268" y="5374556"/>
              <a:ext cx="649588" cy="432048"/>
            </a:xfrm>
            <a:prstGeom prst="rect">
              <a:avLst/>
            </a:prstGeom>
          </p:spPr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b="1" dirty="0" smtClean="0">
                  <a:solidFill>
                    <a:srgbClr val="0000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177</a:t>
              </a:r>
              <a:endParaRPr lang="th-TH" sz="16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pic>
        <p:nvPicPr>
          <p:cNvPr id="3074" name="Picture 2" descr="D:\7. Infographic EPPO\Picture icon\Black and White\7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1" t="15572"/>
          <a:stretch/>
        </p:blipFill>
        <p:spPr bwMode="auto">
          <a:xfrm>
            <a:off x="2699792" y="2266656"/>
            <a:ext cx="648072" cy="555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D:\7. Infographic EPPO\Picture icon\Color Icon\fire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6424" y="3923764"/>
            <a:ext cx="357158" cy="492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D:\7. Infographic EPPO\Picture icon\Color Icon\pict--minecart-with-coal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748" y="4800336"/>
            <a:ext cx="494184" cy="43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259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5073</TotalTime>
  <Words>58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ราคาพลังงาน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Wachira Jitpranee</dc:creator>
  <cp:lastModifiedBy>Bubpha Kunathai</cp:lastModifiedBy>
  <cp:revision>795</cp:revision>
  <cp:lastPrinted>2018-11-13T10:20:16Z</cp:lastPrinted>
  <dcterms:created xsi:type="dcterms:W3CDTF">2016-03-30T06:07:10Z</dcterms:created>
  <dcterms:modified xsi:type="dcterms:W3CDTF">2023-03-17T03:16:45Z</dcterms:modified>
</cp:coreProperties>
</file>