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</p:sldMasterIdLst>
  <p:notesMasterIdLst>
    <p:notesMasterId r:id="rId26"/>
  </p:notesMasterIdLst>
  <p:handoutMasterIdLst>
    <p:handoutMasterId r:id="rId27"/>
  </p:handoutMasterIdLst>
  <p:sldIdLst>
    <p:sldId id="256" r:id="rId11"/>
    <p:sldId id="272" r:id="rId12"/>
    <p:sldId id="273" r:id="rId13"/>
    <p:sldId id="274" r:id="rId14"/>
    <p:sldId id="275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pos="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23B"/>
    <a:srgbClr val="009A46"/>
    <a:srgbClr val="00A7E2"/>
    <a:srgbClr val="DEA900"/>
    <a:srgbClr val="C89800"/>
    <a:srgbClr val="EAB200"/>
    <a:srgbClr val="FF7C80"/>
    <a:srgbClr val="99FF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39" autoAdjust="0"/>
    <p:restoredTop sz="98017" autoAdjust="0"/>
  </p:normalViewPr>
  <p:slideViewPr>
    <p:cSldViewPr>
      <p:cViewPr>
        <p:scale>
          <a:sx n="77" d="100"/>
          <a:sy n="77" d="100"/>
        </p:scale>
        <p:origin x="-1164" y="192"/>
      </p:cViewPr>
      <p:guideLst>
        <p:guide orient="horz" pos="2160"/>
        <p:guide orient="horz" pos="4319"/>
        <p:guide pos="2880"/>
        <p:guide pos="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09958310498175"/>
          <c:y val="0.12238038903033888"/>
          <c:w val="0.6005162790824492"/>
          <c:h val="0.7552392219393222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4AD24A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E8-4E77-A067-10FE56F4881F}"/>
              </c:ext>
            </c:extLst>
          </c:dPt>
          <c:dPt>
            <c:idx val="1"/>
            <c:bubble3D val="0"/>
            <c:spPr>
              <a:solidFill>
                <a:srgbClr val="FFA14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E8-4E77-A067-10FE56F4881F}"/>
              </c:ext>
            </c:extLst>
          </c:dPt>
          <c:dLbls>
            <c:dLbl>
              <c:idx val="0"/>
              <c:layout>
                <c:manualLayout>
                  <c:x val="0.20711216357335471"/>
                  <c:y val="-9.0416548791674142E-2"/>
                </c:manualLayout>
              </c:layout>
              <c:tx>
                <c:rich>
                  <a:bodyPr/>
                  <a:lstStyle/>
                  <a:p>
                    <a:r>
                      <a:rPr lang="th-TH" baseline="0" dirty="0"/>
                      <a:t>ผลิตในประเทศ
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E8-4E77-A067-10FE56F4881F}"/>
                </c:ext>
              </c:extLst>
            </c:dLbl>
            <c:dLbl>
              <c:idx val="1"/>
              <c:layout>
                <c:manualLayout>
                  <c:x val="-0.17479393825373066"/>
                  <c:y val="-7.5124947492048802E-2"/>
                </c:manualLayout>
              </c:layout>
              <c:tx>
                <c:rich>
                  <a:bodyPr/>
                  <a:lstStyle/>
                  <a:p>
                    <a:r>
                      <a:rPr lang="th-TH" dirty="0"/>
                      <a:t>นำเข้า</a:t>
                    </a:r>
                    <a:r>
                      <a:rPr lang="th-TH" baseline="0" dirty="0"/>
                      <a:t>
92%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E8-4E77-A067-10FE56F488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ผลิตในประเทศ</c:v>
                </c:pt>
                <c:pt idx="1">
                  <c:v>นำเข้า</c:v>
                </c:pt>
              </c:strCache>
            </c:strRef>
          </c:cat>
          <c:val>
            <c:numRef>
              <c:f>Sheet1!$B$2:$B$3</c:f>
              <c:numCache>
                <c:formatCode>#,##0.0</c:formatCode>
                <c:ptCount val="2"/>
                <c:pt idx="0">
                  <c:v>78.662000000000006</c:v>
                </c:pt>
                <c:pt idx="1">
                  <c:v>972.84348999999997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AE8-4E77-A067-10FE56F488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2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6414363964427"/>
          <c:y val="7.2273332662957698E-2"/>
          <c:w val="0.71546709158652577"/>
          <c:h val="0.842422053442618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761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98-4A4B-A13C-E0D0232F7DC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98-4A4B-A13C-E0D0232F7DCA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98-4A4B-A13C-E0D0232F7DCA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98-4A4B-A13C-E0D0232F7DCA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898-4A4B-A13C-E0D0232F7DCA}"/>
              </c:ext>
            </c:extLst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898-4A4B-A13C-E0D0232F7DC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th-TH" dirty="0"/>
                      <a:t>เบนซิน</a:t>
                    </a:r>
                    <a:r>
                      <a:rPr lang="th-TH" baseline="0" dirty="0"/>
                      <a:t>
21%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98-4A4B-A13C-E0D0232F7DCA}"/>
                </c:ext>
              </c:extLst>
            </c:dLbl>
            <c:dLbl>
              <c:idx val="1"/>
              <c:layout>
                <c:manualLayout>
                  <c:x val="0.15753752315777975"/>
                  <c:y val="-3.25782030786658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98-4A4B-A13C-E0D0232F7DC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th-TH" dirty="0"/>
                      <a:t>ดีเซล</a:t>
                    </a:r>
                    <a:r>
                      <a:rPr lang="th-TH" baseline="0" dirty="0"/>
                      <a:t>
46%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98-4A4B-A13C-E0D0232F7DC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th-TH" dirty="0"/>
                      <a:t>เครื่องบิน</a:t>
                    </a:r>
                    <a:r>
                      <a:rPr lang="th-TH" baseline="0" dirty="0"/>
                      <a:t>
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98-4A4B-A13C-E0D0232F7D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เบนซิน</c:v>
                </c:pt>
                <c:pt idx="1">
                  <c:v>ก๊าด</c:v>
                </c:pt>
                <c:pt idx="2">
                  <c:v>ดีเซล</c:v>
                </c:pt>
                <c:pt idx="3">
                  <c:v>เครื่องบิน</c:v>
                </c:pt>
                <c:pt idx="4">
                  <c:v>น้ำมันเตา</c:v>
                </c:pt>
                <c:pt idx="5">
                  <c:v>LPG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36.042483870967736</c:v>
                </c:pt>
                <c:pt idx="1">
                  <c:v>5.777709677419355</c:v>
                </c:pt>
                <c:pt idx="2">
                  <c:v>81.031064516129021</c:v>
                </c:pt>
                <c:pt idx="3">
                  <c:v>14.777129032258067</c:v>
                </c:pt>
                <c:pt idx="4">
                  <c:v>13.557935483870965</c:v>
                </c:pt>
                <c:pt idx="5">
                  <c:v>24.235185185185181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898-4A4B-A13C-E0D0232F7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6414363964427"/>
          <c:y val="7.2273332662957698E-2"/>
          <c:w val="0.71546709158652577"/>
          <c:h val="0.842422053442618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761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C1-4DCB-9459-A8FCD389926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C1-4DCB-9459-A8FCD3899261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C1-4DCB-9459-A8FCD3899261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BC1-4DCB-9459-A8FCD3899261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BC1-4DCB-9459-A8FCD3899261}"/>
              </c:ext>
            </c:extLst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BC1-4DCB-9459-A8FCD3899261}"/>
              </c:ext>
            </c:extLst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th-TH" dirty="0"/>
                      <a:t>เครื่องบิน</a:t>
                    </a:r>
                    <a:r>
                      <a:rPr lang="th-TH" baseline="0" dirty="0"/>
                      <a:t>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C1-4DCB-9459-A8FCD3899261}"/>
                </c:ext>
              </c:extLst>
            </c:dLbl>
            <c:dLbl>
              <c:idx val="4"/>
              <c:layout>
                <c:manualLayout>
                  <c:x val="-7.7472057989883311E-2"/>
                  <c:y val="-7.49298670809314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C1-4DCB-9459-A8FCD389926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LPG</a:t>
                    </a:r>
                    <a:r>
                      <a:rPr lang="en-US" baseline="0" dirty="0"/>
                      <a:t>
13%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BC1-4DCB-9459-A8FCD38992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เบนซิน</c:v>
                </c:pt>
                <c:pt idx="1">
                  <c:v>ก๊าด</c:v>
                </c:pt>
                <c:pt idx="2">
                  <c:v>ดีเซล</c:v>
                </c:pt>
                <c:pt idx="3">
                  <c:v>เครื่องบิน</c:v>
                </c:pt>
                <c:pt idx="4">
                  <c:v>น้ำมันเตา</c:v>
                </c:pt>
                <c:pt idx="5">
                  <c:v>LPG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30.996774193548386</c:v>
                </c:pt>
                <c:pt idx="1">
                  <c:v>1.6129032258064516E-2</c:v>
                </c:pt>
                <c:pt idx="2" formatCode="0">
                  <c:v>78.287096774193557</c:v>
                </c:pt>
                <c:pt idx="3" formatCode="0.00">
                  <c:v>14.380645161290323</c:v>
                </c:pt>
                <c:pt idx="4" formatCode="0">
                  <c:v>7.258064516129032</c:v>
                </c:pt>
                <c:pt idx="5" formatCode="0">
                  <c:v>19.161290322580644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BC1-4DCB-9459-A8FCD3899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เบนซิน</c:v>
                </c:pt>
              </c:strCache>
            </c:strRef>
          </c:tx>
          <c:spPr>
            <a:ln w="41275">
              <a:solidFill>
                <a:srgbClr val="FF6600"/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FF330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31.053150684931506</c:v>
                </c:pt>
                <c:pt idx="1">
                  <c:v>32.19315068493151</c:v>
                </c:pt>
                <c:pt idx="2">
                  <c:v>31.716939890710382</c:v>
                </c:pt>
                <c:pt idx="3">
                  <c:v>29.029041095890413</c:v>
                </c:pt>
                <c:pt idx="4">
                  <c:v>30.155616438356162</c:v>
                </c:pt>
                <c:pt idx="5">
                  <c:v>30.996774193548386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027-4579-BE0F-70BCE019C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ก๊าด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chemeClr val="accent1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Sheet1!$C$2:$C$7</c:f>
              <c:numCache>
                <c:formatCode>0.00</c:formatCode>
                <c:ptCount val="6"/>
                <c:pt idx="0">
                  <c:v>2.1095890410958905E-2</c:v>
                </c:pt>
                <c:pt idx="1">
                  <c:v>2.0547945205479451E-2</c:v>
                </c:pt>
                <c:pt idx="2">
                  <c:v>1.7759562841530054E-2</c:v>
                </c:pt>
                <c:pt idx="3">
                  <c:v>1.643835616438356E-2</c:v>
                </c:pt>
                <c:pt idx="4">
                  <c:v>1.3972602739726026E-2</c:v>
                </c:pt>
                <c:pt idx="5">
                  <c:v>1.6129032258064516E-2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027-4579-BE0F-70BCE019C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ดีเซล</c:v>
                </c:pt>
              </c:strCache>
            </c:strRef>
          </c:tx>
          <c:spPr>
            <a:ln w="41275">
              <a:solidFill>
                <a:srgbClr val="FF7C80"/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FF7C8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64.707397260273979</c:v>
                </c:pt>
                <c:pt idx="1">
                  <c:v>67.438082191780822</c:v>
                </c:pt>
                <c:pt idx="2">
                  <c:v>65.460382513661202</c:v>
                </c:pt>
                <c:pt idx="3">
                  <c:v>63.159452054794521</c:v>
                </c:pt>
                <c:pt idx="4">
                  <c:v>73.078904109589033</c:v>
                </c:pt>
                <c:pt idx="5">
                  <c:v>78.287096774193557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027-4579-BE0F-70BCE019C3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เครื่องบิน</c:v>
                </c:pt>
              </c:strCache>
            </c:strRef>
          </c:tx>
          <c:spPr>
            <a:ln w="41275">
              <a:solidFill>
                <a:srgbClr val="92D050"/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92D05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Sheet1!$E$2:$E$7</c:f>
              <c:numCache>
                <c:formatCode>0</c:formatCode>
                <c:ptCount val="6"/>
                <c:pt idx="0">
                  <c:v>19.43972602739726</c:v>
                </c:pt>
                <c:pt idx="1">
                  <c:v>19.597260273972601</c:v>
                </c:pt>
                <c:pt idx="2">
                  <c:v>7.499726775956284</c:v>
                </c:pt>
                <c:pt idx="3">
                  <c:v>4.8627397260273977</c:v>
                </c:pt>
                <c:pt idx="4">
                  <c:v>9.1432876712328763</c:v>
                </c:pt>
                <c:pt idx="5">
                  <c:v>14.380645161290323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027-4579-BE0F-70BCE019C3B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น้ำมันเตา</c:v>
                </c:pt>
              </c:strCache>
            </c:strRef>
          </c:tx>
          <c:spPr>
            <a:ln w="41275">
              <a:solidFill>
                <a:srgbClr val="FFC000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FFC00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Sheet1!$F$2:$F$7</c:f>
              <c:numCache>
                <c:formatCode>0</c:formatCode>
                <c:ptCount val="6"/>
                <c:pt idx="0">
                  <c:v>6.0597260273972609</c:v>
                </c:pt>
                <c:pt idx="1">
                  <c:v>5.4416438356164383</c:v>
                </c:pt>
                <c:pt idx="2">
                  <c:v>4.8330601092896179</c:v>
                </c:pt>
                <c:pt idx="3">
                  <c:v>5.5852054794520543</c:v>
                </c:pt>
                <c:pt idx="4">
                  <c:v>6.4482191780821916</c:v>
                </c:pt>
                <c:pt idx="5">
                  <c:v>7.258064516129032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027-4579-BE0F-70BCE019C3B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LPG</c:v>
                </c:pt>
              </c:strCache>
            </c:strRef>
          </c:tx>
          <c:spPr>
            <a:ln w="41275">
              <a:solidFill>
                <a:schemeClr val="bg2">
                  <a:lumMod val="50000"/>
                </a:schemeClr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chemeClr val="bg2">
                    <a:lumMod val="50000"/>
                  </a:schemeClr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Sheet1!$G$2:$G$7</c:f>
              <c:numCache>
                <c:formatCode>0</c:formatCode>
                <c:ptCount val="6"/>
                <c:pt idx="0">
                  <c:v>20.91972602739726</c:v>
                </c:pt>
                <c:pt idx="1">
                  <c:v>19.611506849315067</c:v>
                </c:pt>
                <c:pt idx="2">
                  <c:v>17.759562841530055</c:v>
                </c:pt>
                <c:pt idx="3">
                  <c:v>17.536712328767123</c:v>
                </c:pt>
                <c:pt idx="4">
                  <c:v>18.63917808219178</c:v>
                </c:pt>
                <c:pt idx="5">
                  <c:v>19.161290322580644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2027-4579-BE0F-70BCE019C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088768"/>
        <c:axId val="175090688"/>
      </c:lineChart>
      <c:catAx>
        <c:axId val="175088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75090688"/>
        <c:crosses val="autoZero"/>
        <c:auto val="1"/>
        <c:lblAlgn val="ctr"/>
        <c:lblOffset val="100"/>
        <c:noMultiLvlLbl val="0"/>
      </c:catAx>
      <c:valAx>
        <c:axId val="175090688"/>
        <c:scaling>
          <c:orientation val="minMax"/>
          <c:max val="8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7508876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เบนซิน</c:v>
                </c:pt>
              </c:strCache>
            </c:strRef>
          </c:tx>
          <c:spPr>
            <a:ln w="41275">
              <a:solidFill>
                <a:srgbClr val="FF6600"/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FF330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195.31511846613938</c:v>
                </c:pt>
                <c:pt idx="1">
                  <c:v>202.48538074678598</c:v>
                </c:pt>
                <c:pt idx="2">
                  <c:v>199.49015592622416</c:v>
                </c:pt>
                <c:pt idx="3">
                  <c:v>182.58406878351096</c:v>
                </c:pt>
                <c:pt idx="4">
                  <c:v>189.66989394525544</c:v>
                </c:pt>
                <c:pt idx="5">
                  <c:v>194.96052703659592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1E2-4B3F-998C-60EF6E9EB8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ก๊าด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chemeClr val="accent1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0.13268690113188819</c:v>
                </c:pt>
                <c:pt idx="1">
                  <c:v>0.1292404881154755</c:v>
                </c:pt>
                <c:pt idx="2">
                  <c:v>0.11170238909069787</c:v>
                </c:pt>
                <c:pt idx="3">
                  <c:v>0.1033923904923804</c:v>
                </c:pt>
                <c:pt idx="4">
                  <c:v>8.7883531918523342E-2</c:v>
                </c:pt>
                <c:pt idx="5" formatCode="0">
                  <c:v>0.10144683475730872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1E2-4B3F-998C-60EF6E9EB8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ดีเซล</c:v>
                </c:pt>
              </c:strCache>
            </c:strRef>
          </c:tx>
          <c:spPr>
            <a:ln w="41275">
              <a:solidFill>
                <a:srgbClr val="FF7C80"/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FF7C8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406.99035952118982</c:v>
                </c:pt>
                <c:pt idx="1">
                  <c:v>424.16555878848237</c:v>
                </c:pt>
                <c:pt idx="2">
                  <c:v>411.72641369684385</c:v>
                </c:pt>
                <c:pt idx="3">
                  <c:v>397.25424274982396</c:v>
                </c:pt>
                <c:pt idx="4">
                  <c:v>459.6446575859427</c:v>
                </c:pt>
                <c:pt idx="5">
                  <c:v>492.40264654502511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1E2-4B3F-998C-60EF6E9EB8C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เครื่องบิน</c:v>
                </c:pt>
              </c:strCache>
            </c:strRef>
          </c:tx>
          <c:spPr>
            <a:ln w="41275">
              <a:solidFill>
                <a:srgbClr val="92D050"/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92D05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Sheet1!$E$2:$E$7</c:f>
              <c:numCache>
                <c:formatCode>0</c:formatCode>
                <c:ptCount val="6"/>
                <c:pt idx="0">
                  <c:v>122.27011778978085</c:v>
                </c:pt>
                <c:pt idx="1">
                  <c:v>123.26096153199951</c:v>
                </c:pt>
                <c:pt idx="2">
                  <c:v>47.171059663854862</c:v>
                </c:pt>
                <c:pt idx="3">
                  <c:v>30.58519231415433</c:v>
                </c:pt>
                <c:pt idx="4">
                  <c:v>57.508570798370187</c:v>
                </c:pt>
                <c:pt idx="5">
                  <c:v>90.449997869616467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1E2-4B3F-998C-60EF6E9EB8C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น้ำมันเตา</c:v>
                </c:pt>
              </c:strCache>
            </c:strRef>
          </c:tx>
          <c:spPr>
            <a:ln w="41275">
              <a:solidFill>
                <a:srgbClr val="FFC000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FFC00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Sheet1!$F$2:$F$7</c:f>
              <c:numCache>
                <c:formatCode>0</c:formatCode>
                <c:ptCount val="6"/>
                <c:pt idx="0">
                  <c:v>38.113881548507827</c:v>
                </c:pt>
                <c:pt idx="1">
                  <c:v>34.226327665994319</c:v>
                </c:pt>
                <c:pt idx="2">
                  <c:v>30.398516317313149</c:v>
                </c:pt>
                <c:pt idx="3">
                  <c:v>35.129287876294448</c:v>
                </c:pt>
                <c:pt idx="4">
                  <c:v>40.557388377144413</c:v>
                </c:pt>
                <c:pt idx="5">
                  <c:v>45.651075640788925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81E2-4B3F-998C-60EF6E9EB8C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LPG</c:v>
                </c:pt>
              </c:strCache>
            </c:strRef>
          </c:tx>
          <c:spPr>
            <a:ln w="41275">
              <a:solidFill>
                <a:schemeClr val="bg2">
                  <a:lumMod val="50000"/>
                </a:schemeClr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chemeClr val="bg2">
                    <a:lumMod val="50000"/>
                  </a:schemeClr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Sheet1!$G$2:$G$7</c:f>
              <c:numCache>
                <c:formatCode>0</c:formatCode>
                <c:ptCount val="6"/>
                <c:pt idx="0">
                  <c:v>131.5788793471115</c:v>
                </c:pt>
                <c:pt idx="1">
                  <c:v>123.35056827042622</c:v>
                </c:pt>
                <c:pt idx="2">
                  <c:v>111.70238909069786</c:v>
                </c:pt>
                <c:pt idx="3">
                  <c:v>110.30072538377962</c:v>
                </c:pt>
                <c:pt idx="4">
                  <c:v>117.23490837280193</c:v>
                </c:pt>
                <c:pt idx="5">
                  <c:v>120.51883969168276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81E2-4B3F-998C-60EF6E9EB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424640"/>
        <c:axId val="175426560"/>
      </c:lineChart>
      <c:catAx>
        <c:axId val="17542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75426560"/>
        <c:crosses val="autoZero"/>
        <c:auto val="1"/>
        <c:lblAlgn val="ctr"/>
        <c:lblOffset val="100"/>
        <c:noMultiLvlLbl val="0"/>
      </c:catAx>
      <c:valAx>
        <c:axId val="175426560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7542464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6414363964427"/>
          <c:y val="7.2273332662957698E-2"/>
          <c:w val="0.71546709158652577"/>
          <c:h val="0.842422053442618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761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6C-4663-AACB-E29AC5BF09F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6C-4663-AACB-E29AC5BF09FC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26C-4663-AACB-E29AC5BF09FC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26C-4663-AACB-E29AC5BF09FC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26C-4663-AACB-E29AC5BF09FC}"/>
              </c:ext>
            </c:extLst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26C-4663-AACB-E29AC5BF09FC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th-TH"/>
                      <a:t>ก๊าด
0.01%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6C-4663-AACB-E29AC5BF09FC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th-TH" baseline="0" dirty="0" smtClean="0"/>
                      <a:t>เครื่องบิน</a:t>
                    </a:r>
                    <a:r>
                      <a:rPr lang="th-TH" baseline="0" dirty="0"/>
                      <a:t>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26C-4663-AACB-E29AC5BF09FC}"/>
                </c:ext>
              </c:extLst>
            </c:dLbl>
            <c:dLbl>
              <c:idx val="4"/>
              <c:layout>
                <c:manualLayout>
                  <c:x val="-0.10237379091520296"/>
                  <c:y val="-6.84142264651983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6C-4663-AACB-E29AC5BF09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เบนซิน</c:v>
                </c:pt>
                <c:pt idx="1">
                  <c:v>ก๊าด</c:v>
                </c:pt>
                <c:pt idx="2">
                  <c:v>ดีเซล</c:v>
                </c:pt>
                <c:pt idx="3">
                  <c:v>เครื่องบิน</c:v>
                </c:pt>
                <c:pt idx="4">
                  <c:v>น้ำมันเตา</c:v>
                </c:pt>
                <c:pt idx="5">
                  <c:v>LPG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 formatCode="0">
                  <c:v>194.96052703659592</c:v>
                </c:pt>
                <c:pt idx="1">
                  <c:v>0.10144683475730872</c:v>
                </c:pt>
                <c:pt idx="2" formatCode="0">
                  <c:v>492.40264654502511</c:v>
                </c:pt>
                <c:pt idx="3" formatCode="0">
                  <c:v>90.449997869616467</c:v>
                </c:pt>
                <c:pt idx="4" formatCode="0">
                  <c:v>45.651075640788925</c:v>
                </c:pt>
                <c:pt idx="5" formatCode="0">
                  <c:v>120.51883969168276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26C-4663-AACB-E29AC5BF0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97504510851968"/>
          <c:y val="9.8774551806689009E-2"/>
          <c:w val="0.71546709158652577"/>
          <c:h val="0.842422053442618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761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FD-42F5-A1B3-3281F807E5BF}"/>
              </c:ext>
            </c:extLst>
          </c:dPt>
          <c:dPt>
            <c:idx val="1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FD-42F5-A1B3-3281F807E5BF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7FD-42F5-A1B3-3281F807E5BF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7FD-42F5-A1B3-3281F807E5BF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7FD-42F5-A1B3-3281F807E5BF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th-TH" dirty="0" smtClean="0"/>
                      <a:t>ดีเซล</a:t>
                    </a:r>
                    <a:r>
                      <a:rPr lang="th-TH" baseline="0" dirty="0"/>
                      <a:t>
35%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7FD-42F5-A1B3-3281F807E5BF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FD-42F5-A1B3-3281F807E5B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FD-42F5-A1B3-3281F807E5BF}"/>
                </c:ext>
              </c:extLst>
            </c:dLbl>
            <c:dLbl>
              <c:idx val="4"/>
              <c:layout>
                <c:manualLayout>
                  <c:x val="2.4901515062389409E-2"/>
                  <c:y val="-0.107233824780288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FD-42F5-A1B3-3281F807E5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เบนซิน</c:v>
                </c:pt>
                <c:pt idx="1">
                  <c:v>ดีเซล</c:v>
                </c:pt>
                <c:pt idx="2">
                  <c:v>เครื่องบิน</c:v>
                </c:pt>
                <c:pt idx="3">
                  <c:v>น้ำมันเตา</c:v>
                </c:pt>
                <c:pt idx="4">
                  <c:v>LPG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3.3045806451612907</c:v>
                </c:pt>
                <c:pt idx="1">
                  <c:v>6.3775806451612906</c:v>
                </c:pt>
                <c:pt idx="2">
                  <c:v>0.6693870967741935</c:v>
                </c:pt>
                <c:pt idx="3">
                  <c:v>0</c:v>
                </c:pt>
                <c:pt idx="4">
                  <c:v>8.112186379928314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7FD-42F5-A1B3-3281F807E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0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เบนซิน</c:v>
                </c:pt>
              </c:strCache>
            </c:strRef>
          </c:tx>
          <c:spPr>
            <a:ln w="41275">
              <a:solidFill>
                <a:schemeClr val="accent6">
                  <a:lumMod val="75000"/>
                </a:schemeClr>
              </a:solidFill>
              <a:prstDash val="sysDash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4.2953424657534249</c:v>
                </c:pt>
                <c:pt idx="1">
                  <c:v>6.1511479452054791</c:v>
                </c:pt>
                <c:pt idx="2">
                  <c:v>3.8495081967213109</c:v>
                </c:pt>
                <c:pt idx="3">
                  <c:v>1.8798493150684932</c:v>
                </c:pt>
                <c:pt idx="4">
                  <c:v>1.4195589041095891</c:v>
                </c:pt>
                <c:pt idx="5">
                  <c:v>3.3045806451612907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3DF-4CA9-8CE6-440E8EFDC1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ดีเซล</c:v>
                </c:pt>
              </c:strCache>
            </c:strRef>
          </c:tx>
          <c:spPr>
            <a:ln w="41275">
              <a:solidFill>
                <a:srgbClr val="FF7C80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FF7C8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1.5950684931506851</c:v>
                </c:pt>
                <c:pt idx="1">
                  <c:v>6.5034849315068479</c:v>
                </c:pt>
                <c:pt idx="2">
                  <c:v>0.15139344262295082</c:v>
                </c:pt>
                <c:pt idx="3">
                  <c:v>0.65292876712328773</c:v>
                </c:pt>
                <c:pt idx="4">
                  <c:v>2.8887698630136986</c:v>
                </c:pt>
                <c:pt idx="5">
                  <c:v>6.3775806451612906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3DF-4CA9-8CE6-440E8EFDC1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เครื่องบิน</c:v>
                </c:pt>
              </c:strCache>
            </c:strRef>
          </c:tx>
          <c:spPr>
            <a:ln w="41275">
              <a:solidFill>
                <a:srgbClr val="92D050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92D05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Sheet1!$D$2:$D$7</c:f>
              <c:numCache>
                <c:formatCode>0.0</c:formatCode>
                <c:ptCount val="6"/>
                <c:pt idx="0">
                  <c:v>0.15424657534246575</c:v>
                </c:pt>
                <c:pt idx="1">
                  <c:v>1.042931506849315</c:v>
                </c:pt>
                <c:pt idx="2">
                  <c:v>0.39643442622950825</c:v>
                </c:pt>
                <c:pt idx="3">
                  <c:v>3.9613698630136987E-2</c:v>
                </c:pt>
                <c:pt idx="4">
                  <c:v>0.1563835616438356</c:v>
                </c:pt>
                <c:pt idx="5">
                  <c:v>0.6693870967741935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3DF-4CA9-8CE6-440E8EFDC11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น้ำมันเตา</c:v>
                </c:pt>
              </c:strCache>
            </c:strRef>
          </c:tx>
          <c:spPr>
            <a:ln w="41275">
              <a:solidFill>
                <a:srgbClr val="FFC000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FFC00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Sheet1!$E$2:$E$7</c:f>
              <c:numCache>
                <c:formatCode>0.0</c:formatCode>
                <c:ptCount val="6"/>
                <c:pt idx="0">
                  <c:v>2.5205479452054792E-2</c:v>
                </c:pt>
                <c:pt idx="1">
                  <c:v>6.6893150684931513E-2</c:v>
                </c:pt>
                <c:pt idx="2">
                  <c:v>6.3390710382513663E-2</c:v>
                </c:pt>
                <c:pt idx="3">
                  <c:v>0.17409863013698629</c:v>
                </c:pt>
                <c:pt idx="4">
                  <c:v>7.3947945205479454E-2</c:v>
                </c:pt>
                <c:pt idx="5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3DF-4CA9-8CE6-440E8EFDC11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LPG</c:v>
                </c:pt>
              </c:strCache>
            </c:strRef>
          </c:tx>
          <c:spPr>
            <a:ln w="41275">
              <a:solidFill>
                <a:schemeClr val="bg2">
                  <a:lumMod val="50000"/>
                </a:schemeClr>
              </a:solidFill>
              <a:prstDash val="sysDash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chemeClr val="bg2">
                    <a:lumMod val="50000"/>
                  </a:schemeClr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Sheet1!$F$2:$F$7</c:f>
              <c:numCache>
                <c:formatCode>0.0</c:formatCode>
                <c:ptCount val="6"/>
                <c:pt idx="0">
                  <c:v>3.4602739726027396</c:v>
                </c:pt>
                <c:pt idx="1">
                  <c:v>2.7886250634195839</c:v>
                </c:pt>
                <c:pt idx="2">
                  <c:v>2.7046448087431689</c:v>
                </c:pt>
                <c:pt idx="3">
                  <c:v>2.7896905124302394</c:v>
                </c:pt>
                <c:pt idx="4">
                  <c:v>7.8575443937087757</c:v>
                </c:pt>
                <c:pt idx="5">
                  <c:v>8.112186379928314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3DF-4CA9-8CE6-440E8EFDC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937024"/>
        <c:axId val="175938944"/>
      </c:lineChart>
      <c:catAx>
        <c:axId val="17593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75938944"/>
        <c:crosses val="autoZero"/>
        <c:auto val="1"/>
        <c:lblAlgn val="ctr"/>
        <c:lblOffset val="100"/>
        <c:noMultiLvlLbl val="0"/>
      </c:catAx>
      <c:valAx>
        <c:axId val="175938944"/>
        <c:scaling>
          <c:orientation val="minMax"/>
          <c:max val="12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7593702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000417124465235E-2"/>
          <c:y val="3.8094650063593173E-2"/>
          <c:w val="0.83461963901198855"/>
          <c:h val="0.871703255710706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เบนซิน</c:v>
                </c:pt>
              </c:strCache>
            </c:strRef>
          </c:tx>
          <c:spPr>
            <a:ln w="41275">
              <a:solidFill>
                <a:srgbClr val="FF7619"/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FF7619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4.6830136986301367</c:v>
                </c:pt>
                <c:pt idx="1">
                  <c:v>3.3568219178082197</c:v>
                </c:pt>
                <c:pt idx="2">
                  <c:v>3.5831775956284129</c:v>
                </c:pt>
                <c:pt idx="3">
                  <c:v>4.4124000000000017</c:v>
                </c:pt>
                <c:pt idx="4">
                  <c:v>4.5980767123287665</c:v>
                </c:pt>
                <c:pt idx="5">
                  <c:v>3.9527741935483869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299-4D74-96C5-492D82E7B1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ก๊าด</c:v>
                </c:pt>
              </c:strCache>
            </c:strRef>
          </c:tx>
          <c:spPr>
            <a:ln w="28575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1.3150684931506848E-2</c:v>
                </c:pt>
                <c:pt idx="1">
                  <c:v>5.4657534246575342E-3</c:v>
                </c:pt>
                <c:pt idx="2">
                  <c:v>2.2314207650273223E-2</c:v>
                </c:pt>
                <c:pt idx="3">
                  <c:v>9.5854794520547945E-2</c:v>
                </c:pt>
                <c:pt idx="4">
                  <c:v>6.0008219178082196E-2</c:v>
                </c:pt>
                <c:pt idx="5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299-4D74-96C5-492D82E7B1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ดีเซล</c:v>
                </c:pt>
              </c:strCache>
            </c:strRef>
          </c:tx>
          <c:spPr>
            <a:ln w="41275">
              <a:solidFill>
                <a:srgbClr val="FF7C80"/>
              </a:solidFill>
              <a:prstDash val="sysDash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FF7C8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Sheet1!$D$2:$D$7</c:f>
              <c:numCache>
                <c:formatCode>0.0</c:formatCode>
                <c:ptCount val="6"/>
                <c:pt idx="0">
                  <c:v>15.158082191780821</c:v>
                </c:pt>
                <c:pt idx="1">
                  <c:v>10.346098630136977</c:v>
                </c:pt>
                <c:pt idx="2">
                  <c:v>15.725636612021869</c:v>
                </c:pt>
                <c:pt idx="3">
                  <c:v>17.713446575342445</c:v>
                </c:pt>
                <c:pt idx="4">
                  <c:v>9.3872602739726076</c:v>
                </c:pt>
                <c:pt idx="5">
                  <c:v>8.4956129032258083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299-4D74-96C5-492D82E7B14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เครื่องบิน</c:v>
                </c:pt>
              </c:strCache>
            </c:strRef>
          </c:tx>
          <c:spPr>
            <a:ln w="41275">
              <a:solidFill>
                <a:srgbClr val="78B400"/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78B400"/>
                </a:solidFill>
              </a:ln>
            </c:spPr>
          </c:marker>
          <c:trendline>
            <c:spPr>
              <a:ln>
                <a:noFill/>
              </a:ln>
            </c:spPr>
            <c:trendlineType val="linear"/>
            <c:dispRSqr val="0"/>
            <c:dispEq val="0"/>
          </c:trendline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Sheet1!$E$2:$E$7</c:f>
              <c:numCache>
                <c:formatCode>0.0</c:formatCode>
                <c:ptCount val="6"/>
                <c:pt idx="0">
                  <c:v>2.7646575342465756</c:v>
                </c:pt>
                <c:pt idx="1">
                  <c:v>2.2836931506849312</c:v>
                </c:pt>
                <c:pt idx="2">
                  <c:v>1.8733852459016405</c:v>
                </c:pt>
                <c:pt idx="3">
                  <c:v>0.91550136986301378</c:v>
                </c:pt>
                <c:pt idx="4">
                  <c:v>2.3139424657534247</c:v>
                </c:pt>
                <c:pt idx="5">
                  <c:v>1.3893548387096775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299-4D74-96C5-492D82E7B14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น้ำมันเตา</c:v>
                </c:pt>
              </c:strCache>
            </c:strRef>
          </c:tx>
          <c:spPr>
            <a:ln w="41275">
              <a:solidFill>
                <a:srgbClr val="FFC000"/>
              </a:solidFill>
              <a:prstDash val="solid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FFC00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Sheet1!$F$2:$F$7</c:f>
              <c:numCache>
                <c:formatCode>0.0</c:formatCode>
                <c:ptCount val="6"/>
                <c:pt idx="0">
                  <c:v>9.4487671232876718</c:v>
                </c:pt>
                <c:pt idx="1">
                  <c:v>8.8191397260273963</c:v>
                </c:pt>
                <c:pt idx="2">
                  <c:v>7.1835218579234983</c:v>
                </c:pt>
                <c:pt idx="3">
                  <c:v>8.2374438356164408</c:v>
                </c:pt>
                <c:pt idx="4">
                  <c:v>8.0644410958904089</c:v>
                </c:pt>
                <c:pt idx="5">
                  <c:v>4.8413225806451621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299-4D74-96C5-492D82E7B14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LPG</c:v>
                </c:pt>
              </c:strCache>
            </c:strRef>
          </c:tx>
          <c:spPr>
            <a:ln w="38100">
              <a:solidFill>
                <a:schemeClr val="bg2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 w="25400">
                <a:solidFill>
                  <a:schemeClr val="bg2">
                    <a:lumMod val="50000"/>
                  </a:schemeClr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Sheet1!$G$2:$G$7</c:f>
              <c:numCache>
                <c:formatCode>0.0</c:formatCode>
                <c:ptCount val="6"/>
                <c:pt idx="0">
                  <c:v>1.9424657534246574</c:v>
                </c:pt>
                <c:pt idx="1">
                  <c:v>1.5173363774733641</c:v>
                </c:pt>
                <c:pt idx="2">
                  <c:v>1.1769631653511436</c:v>
                </c:pt>
                <c:pt idx="3">
                  <c:v>0.90178082191780784</c:v>
                </c:pt>
                <c:pt idx="4">
                  <c:v>0.92047691527143549</c:v>
                </c:pt>
                <c:pt idx="5">
                  <c:v>0.84820788530465951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299-4D74-96C5-492D82E7B1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430464"/>
        <c:axId val="176440832"/>
      </c:lineChart>
      <c:catAx>
        <c:axId val="17643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76440832"/>
        <c:crosses val="autoZero"/>
        <c:auto val="1"/>
        <c:lblAlgn val="ctr"/>
        <c:lblOffset val="100"/>
        <c:noMultiLvlLbl val="0"/>
      </c:catAx>
      <c:valAx>
        <c:axId val="1764408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76430464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6414363964427"/>
          <c:y val="7.2273332662957698E-2"/>
          <c:w val="0.71546709158652577"/>
          <c:h val="0.842422053442618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761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ED-46F1-9D67-A7E43929F1BF}"/>
              </c:ext>
            </c:extLst>
          </c:dPt>
          <c:dPt>
            <c:idx val="1"/>
            <c:bubble3D val="0"/>
            <c:spPr>
              <a:solidFill>
                <a:srgbClr val="FF6D7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ED-46F1-9D67-A7E43929F1BF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ED-46F1-9D67-A7E43929F1BF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ED-46F1-9D67-A7E43929F1B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ED-46F1-9D67-A7E43929F1BF}"/>
              </c:ext>
            </c:extLst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ED-46F1-9D67-A7E43929F1BF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ED-46F1-9D67-A7E43929F1B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th-TH" dirty="0"/>
                      <a:t>ดีเซล</a:t>
                    </a:r>
                    <a:r>
                      <a:rPr lang="th-TH" baseline="0" dirty="0"/>
                      <a:t>
44%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ED-46F1-9D67-A7E43929F1B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th-TH" dirty="0"/>
                      <a:t>น้ำมันเตา</a:t>
                    </a:r>
                    <a:r>
                      <a:rPr lang="th-TH" baseline="0" dirty="0"/>
                      <a:t>
25%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ED-46F1-9D67-A7E43929F1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เบนซิน</c:v>
                </c:pt>
                <c:pt idx="1">
                  <c:v>ก๊าด</c:v>
                </c:pt>
                <c:pt idx="2">
                  <c:v>ดีเซล</c:v>
                </c:pt>
                <c:pt idx="3">
                  <c:v>เครื่องบิน</c:v>
                </c:pt>
                <c:pt idx="4">
                  <c:v>น้ำมันเตา</c:v>
                </c:pt>
                <c:pt idx="5">
                  <c:v>LPG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 formatCode="0">
                  <c:v>3.9527741935483869</c:v>
                </c:pt>
                <c:pt idx="1">
                  <c:v>0</c:v>
                </c:pt>
                <c:pt idx="2" formatCode="0">
                  <c:v>8.4956129032258083</c:v>
                </c:pt>
                <c:pt idx="3" formatCode="0">
                  <c:v>1.3893548387096775</c:v>
                </c:pt>
                <c:pt idx="4" formatCode="0">
                  <c:v>4.8413225806451621</c:v>
                </c:pt>
                <c:pt idx="5" formatCode="0">
                  <c:v>0.84820788530465951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7ED-46F1-9D67-A7E43929F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6"/>
        <c:holeSize val="45"/>
      </c:doughnutChart>
    </c:plotArea>
    <c:plotVisOnly val="1"/>
    <c:dispBlanksAs val="zero"/>
    <c:showDLblsOverMax val="0"/>
  </c:chart>
  <c:txPr>
    <a:bodyPr/>
    <a:lstStyle/>
    <a:p>
      <a:pPr>
        <a:defRPr sz="1000" b="1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th-TH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509235366911922E-2"/>
          <c:y val="3.5420261355419584E-2"/>
          <c:w val="0.84597943087396976"/>
          <c:h val="0.88071017305080357"/>
        </c:manualLayout>
      </c:layout>
      <c:lineChart>
        <c:grouping val="standard"/>
        <c:varyColors val="0"/>
        <c:ser>
          <c:idx val="1"/>
          <c:order val="0"/>
          <c:tx>
            <c:strRef>
              <c:f>'2565'!$B$1</c:f>
              <c:strCache>
                <c:ptCount val="1"/>
                <c:pt idx="0">
                  <c:v>สิงคโปร์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 w="25400">
                <a:solidFill>
                  <a:srgbClr val="00B0F0"/>
                </a:solidFill>
              </a:ln>
            </c:spPr>
          </c:marker>
          <c:cat>
            <c:numRef>
              <c:f>'2565'!$A$2:$A$10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'2565'!$B$2:$B$10</c:f>
              <c:numCache>
                <c:formatCode>0.0</c:formatCode>
                <c:ptCount val="7"/>
                <c:pt idx="0">
                  <c:v>11.97917808219178</c:v>
                </c:pt>
                <c:pt idx="1">
                  <c:v>10.333698630136986</c:v>
                </c:pt>
                <c:pt idx="2">
                  <c:v>4.0723287671232882</c:v>
                </c:pt>
                <c:pt idx="3">
                  <c:v>3.2991803278688523</c:v>
                </c:pt>
                <c:pt idx="4">
                  <c:v>5.3361643835616439</c:v>
                </c:pt>
                <c:pt idx="5">
                  <c:v>5.8583561643835624</c:v>
                </c:pt>
                <c:pt idx="6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E5E-4ECB-8E6D-3A925AA85595}"/>
            </c:ext>
          </c:extLst>
        </c:ser>
        <c:ser>
          <c:idx val="2"/>
          <c:order val="1"/>
          <c:tx>
            <c:strRef>
              <c:f>'2565'!$C$1</c:f>
              <c:strCache>
                <c:ptCount val="1"/>
                <c:pt idx="0">
                  <c:v>มาเลเซีย</c:v>
                </c:pt>
              </c:strCache>
            </c:strRef>
          </c:tx>
          <c:spPr>
            <a:ln w="28575">
              <a:solidFill>
                <a:srgbClr val="006600"/>
              </a:solidFill>
              <a:prstDash val="sysDash"/>
            </a:ln>
          </c:spPr>
          <c:marker>
            <c:symbol val="circle"/>
            <c:size val="5"/>
            <c:spPr>
              <a:solidFill>
                <a:schemeClr val="bg1"/>
              </a:solidFill>
              <a:ln w="25400">
                <a:solidFill>
                  <a:srgbClr val="006600"/>
                </a:solidFill>
              </a:ln>
            </c:spPr>
          </c:marker>
          <c:cat>
            <c:numRef>
              <c:f>'2565'!$A$2:$A$10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'2565'!$C$2:$C$10</c:f>
              <c:numCache>
                <c:formatCode>0.0</c:formatCode>
                <c:ptCount val="7"/>
                <c:pt idx="0">
                  <c:v>2.2898630136986302</c:v>
                </c:pt>
                <c:pt idx="1">
                  <c:v>2.7517808219178082</c:v>
                </c:pt>
                <c:pt idx="2">
                  <c:v>4.8490410958904109</c:v>
                </c:pt>
                <c:pt idx="3">
                  <c:v>3.5158469945355191</c:v>
                </c:pt>
                <c:pt idx="4">
                  <c:v>3.9506849315068493</c:v>
                </c:pt>
                <c:pt idx="5">
                  <c:v>2.4243835616438356</c:v>
                </c:pt>
                <c:pt idx="6">
                  <c:v>1.0451612903225806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E5E-4ECB-8E6D-3A925AA85595}"/>
            </c:ext>
          </c:extLst>
        </c:ser>
        <c:ser>
          <c:idx val="3"/>
          <c:order val="2"/>
          <c:tx>
            <c:strRef>
              <c:f>'2565'!$D$1</c:f>
              <c:strCache>
                <c:ptCount val="1"/>
                <c:pt idx="0">
                  <c:v>ลาว</c:v>
                </c:pt>
              </c:strCache>
            </c:strRef>
          </c:tx>
          <c:spPr>
            <a:ln>
              <a:solidFill>
                <a:srgbClr val="FF00FF"/>
              </a:solidFill>
              <a:prstDash val="sysDash"/>
            </a:ln>
          </c:spPr>
          <c:marker>
            <c:symbol val="circle"/>
            <c:size val="5"/>
            <c:spPr>
              <a:solidFill>
                <a:schemeClr val="bg1"/>
              </a:solidFill>
              <a:ln w="25400">
                <a:solidFill>
                  <a:srgbClr val="FF00FF"/>
                </a:solidFill>
              </a:ln>
            </c:spPr>
          </c:marker>
          <c:cat>
            <c:numRef>
              <c:f>'2565'!$A$2:$A$10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'2565'!$D$2:$D$10</c:f>
              <c:numCache>
                <c:formatCode>0.0</c:formatCode>
                <c:ptCount val="7"/>
                <c:pt idx="0">
                  <c:v>3.4668493150684934</c:v>
                </c:pt>
                <c:pt idx="1">
                  <c:v>3.6024657534246578</c:v>
                </c:pt>
                <c:pt idx="2">
                  <c:v>3.4673972602739722</c:v>
                </c:pt>
                <c:pt idx="3">
                  <c:v>3.3983606557377048</c:v>
                </c:pt>
                <c:pt idx="4">
                  <c:v>2.9476712328767127</c:v>
                </c:pt>
                <c:pt idx="5">
                  <c:v>3.1936986301369865</c:v>
                </c:pt>
                <c:pt idx="6">
                  <c:v>4.3612903225806452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E5E-4ECB-8E6D-3A925AA85595}"/>
            </c:ext>
          </c:extLst>
        </c:ser>
        <c:ser>
          <c:idx val="4"/>
          <c:order val="3"/>
          <c:tx>
            <c:strRef>
              <c:f>'2565'!$E$1</c:f>
              <c:strCache>
                <c:ptCount val="1"/>
                <c:pt idx="0">
                  <c:v>กัมพูชา</c:v>
                </c:pt>
              </c:strCache>
            </c:strRef>
          </c:tx>
          <c:spPr>
            <a:ln w="28575">
              <a:solidFill>
                <a:srgbClr val="005ADE"/>
              </a:solidFill>
              <a:prstDash val="sysDash"/>
            </a:ln>
          </c:spPr>
          <c:marker>
            <c:symbol val="circle"/>
            <c:size val="5"/>
            <c:spPr>
              <a:solidFill>
                <a:schemeClr val="bg1"/>
              </a:solidFill>
              <a:ln w="25400">
                <a:solidFill>
                  <a:srgbClr val="005ADE"/>
                </a:solidFill>
              </a:ln>
            </c:spPr>
          </c:marker>
          <c:cat>
            <c:numRef>
              <c:f>'2565'!$A$2:$A$10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'2565'!$E$2:$E$10</c:f>
              <c:numCache>
                <c:formatCode>0.0</c:formatCode>
                <c:ptCount val="7"/>
                <c:pt idx="0">
                  <c:v>4.8156164383561642</c:v>
                </c:pt>
                <c:pt idx="1">
                  <c:v>7.1273972602739724</c:v>
                </c:pt>
                <c:pt idx="2">
                  <c:v>7.9553424657534242</c:v>
                </c:pt>
                <c:pt idx="3">
                  <c:v>9.5893442622950822</c:v>
                </c:pt>
                <c:pt idx="4">
                  <c:v>9.460821917808218</c:v>
                </c:pt>
                <c:pt idx="5">
                  <c:v>6.475068493150685</c:v>
                </c:pt>
                <c:pt idx="6">
                  <c:v>5.8096774193548386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E5E-4ECB-8E6D-3A925AA85595}"/>
            </c:ext>
          </c:extLst>
        </c:ser>
        <c:ser>
          <c:idx val="5"/>
          <c:order val="4"/>
          <c:tx>
            <c:strRef>
              <c:f>'2565'!$F$1</c:f>
              <c:strCache>
                <c:ptCount val="1"/>
                <c:pt idx="0">
                  <c:v>เวียดนาม</c:v>
                </c:pt>
              </c:strCache>
            </c:strRef>
          </c:tx>
          <c:spPr>
            <a:ln w="28575">
              <a:solidFill>
                <a:srgbClr val="FF0000"/>
              </a:solidFill>
              <a:prstDash val="sysDash"/>
            </a:ln>
          </c:spPr>
          <c:marker>
            <c:symbol val="circle"/>
            <c:size val="5"/>
            <c:spPr>
              <a:solidFill>
                <a:schemeClr val="bg1"/>
              </a:solidFill>
              <a:ln w="25400">
                <a:solidFill>
                  <a:srgbClr val="FF0000"/>
                </a:solidFill>
              </a:ln>
            </c:spPr>
          </c:marker>
          <c:cat>
            <c:numRef>
              <c:f>'2565'!$A$2:$A$10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'2565'!$F$2:$F$10</c:f>
              <c:numCache>
                <c:formatCode>0.0</c:formatCode>
                <c:ptCount val="7"/>
                <c:pt idx="0">
                  <c:v>4.0841095890410957</c:v>
                </c:pt>
                <c:pt idx="1">
                  <c:v>4.6243835616438362</c:v>
                </c:pt>
                <c:pt idx="2">
                  <c:v>2.7561643835616438</c:v>
                </c:pt>
                <c:pt idx="3">
                  <c:v>4.0491803278688527</c:v>
                </c:pt>
                <c:pt idx="4">
                  <c:v>3.7315068493150685</c:v>
                </c:pt>
                <c:pt idx="5">
                  <c:v>2.9019178082191783</c:v>
                </c:pt>
                <c:pt idx="6">
                  <c:v>1.5516129032258066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E5E-4ECB-8E6D-3A925AA85595}"/>
            </c:ext>
          </c:extLst>
        </c:ser>
        <c:ser>
          <c:idx val="6"/>
          <c:order val="5"/>
          <c:tx>
            <c:strRef>
              <c:f>'2565'!$G$1</c:f>
              <c:strCache>
                <c:ptCount val="1"/>
                <c:pt idx="0">
                  <c:v>พม่า</c:v>
                </c:pt>
              </c:strCache>
            </c:strRef>
          </c:tx>
          <c:spPr>
            <a:ln w="28575">
              <a:solidFill>
                <a:srgbClr val="FFC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 w="25400">
                <a:solidFill>
                  <a:srgbClr val="FFC000"/>
                </a:solidFill>
              </a:ln>
            </c:spPr>
          </c:marker>
          <c:cat>
            <c:numRef>
              <c:f>'2565'!$A$2:$A$10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'2565'!$G$2:$G$10</c:f>
              <c:numCache>
                <c:formatCode>0.0</c:formatCode>
                <c:ptCount val="7"/>
                <c:pt idx="0">
                  <c:v>2.0454794520547948</c:v>
                </c:pt>
                <c:pt idx="1">
                  <c:v>1.7405479452054793</c:v>
                </c:pt>
                <c:pt idx="2">
                  <c:v>1.7923287671232877</c:v>
                </c:pt>
                <c:pt idx="3">
                  <c:v>1.6459016393442623</c:v>
                </c:pt>
                <c:pt idx="4">
                  <c:v>1.6342465753424658</c:v>
                </c:pt>
                <c:pt idx="5">
                  <c:v>1.4747945205479451</c:v>
                </c:pt>
                <c:pt idx="6">
                  <c:v>1.9870967741935484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E5E-4ECB-8E6D-3A925AA85595}"/>
            </c:ext>
          </c:extLst>
        </c:ser>
        <c:ser>
          <c:idx val="7"/>
          <c:order val="6"/>
          <c:tx>
            <c:strRef>
              <c:f>'2565'!$H$1</c:f>
              <c:strCache>
                <c:ptCount val="1"/>
                <c:pt idx="0">
                  <c:v>ฟิลิปปินส์</c:v>
                </c:pt>
              </c:strCache>
            </c:strRef>
          </c:tx>
          <c:spPr>
            <a:ln w="28575">
              <a:solidFill>
                <a:srgbClr val="7030A0"/>
              </a:solidFill>
              <a:prstDash val="sysDash"/>
            </a:ln>
          </c:spPr>
          <c:marker>
            <c:symbol val="circle"/>
            <c:size val="5"/>
            <c:spPr>
              <a:solidFill>
                <a:schemeClr val="bg1"/>
              </a:solidFill>
              <a:ln w="25400">
                <a:solidFill>
                  <a:srgbClr val="7030A0"/>
                </a:solidFill>
              </a:ln>
            </c:spPr>
          </c:marker>
          <c:cat>
            <c:numRef>
              <c:f>'2565'!$A$2:$A$10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'2565'!$H$2:$H$10</c:f>
              <c:numCache>
                <c:formatCode>0.00</c:formatCode>
                <c:ptCount val="7"/>
                <c:pt idx="0">
                  <c:v>0.26273972602739726</c:v>
                </c:pt>
                <c:pt idx="1">
                  <c:v>0.22027397260273973</c:v>
                </c:pt>
                <c:pt idx="2">
                  <c:v>0</c:v>
                </c:pt>
                <c:pt idx="3">
                  <c:v>0.16366120218579236</c:v>
                </c:pt>
                <c:pt idx="4">
                  <c:v>1.3591780821917809</c:v>
                </c:pt>
                <c:pt idx="5">
                  <c:v>0.2786301369863014</c:v>
                </c:pt>
                <c:pt idx="6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FE5E-4ECB-8E6D-3A925AA85595}"/>
            </c:ext>
          </c:extLst>
        </c:ser>
        <c:ser>
          <c:idx val="8"/>
          <c:order val="7"/>
          <c:tx>
            <c:strRef>
              <c:f>'2565'!$I$1</c:f>
              <c:strCache>
                <c:ptCount val="1"/>
                <c:pt idx="0">
                  <c:v>อินโดนีเซีย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 w="25400">
                <a:solidFill>
                  <a:srgbClr val="00B050"/>
                </a:solidFill>
              </a:ln>
            </c:spPr>
          </c:marker>
          <c:cat>
            <c:numRef>
              <c:f>'2565'!$A$2:$A$10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'2565'!$I$2:$I$10</c:f>
              <c:numCache>
                <c:formatCode>General</c:formatCode>
                <c:ptCount val="7"/>
                <c:pt idx="3" formatCode="0.00">
                  <c:v>0.2650273224043716</c:v>
                </c:pt>
                <c:pt idx="4" formatCode="0.00">
                  <c:v>1.0684931506849314E-2</c:v>
                </c:pt>
                <c:pt idx="5" formatCode="0.00">
                  <c:v>0.1378082191780822</c:v>
                </c:pt>
                <c:pt idx="6" formatCode="0.00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E5E-4ECB-8E6D-3A925AA85595}"/>
            </c:ext>
          </c:extLst>
        </c:ser>
        <c:ser>
          <c:idx val="10"/>
          <c:order val="8"/>
          <c:tx>
            <c:strRef>
              <c:f>'2565'!$J$1</c:f>
              <c:strCache>
                <c:ptCount val="1"/>
                <c:pt idx="0">
                  <c:v>เขตต่อเนื่อง**</c:v>
                </c:pt>
              </c:strCache>
            </c:strRef>
          </c:tx>
          <c:spPr>
            <a:ln w="2857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cat>
            <c:numRef>
              <c:f>'2565'!$A$2:$A$10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'2565'!$J$2:$J$10</c:f>
              <c:numCache>
                <c:formatCode>0.0</c:formatCode>
                <c:ptCount val="7"/>
                <c:pt idx="0">
                  <c:v>1.7482191780821918</c:v>
                </c:pt>
                <c:pt idx="1">
                  <c:v>1.7153424657534246</c:v>
                </c:pt>
                <c:pt idx="2">
                  <c:v>0</c:v>
                </c:pt>
                <c:pt idx="3">
                  <c:v>1.401639344262295</c:v>
                </c:pt>
                <c:pt idx="4">
                  <c:v>1.4449315068493149</c:v>
                </c:pt>
                <c:pt idx="5">
                  <c:v>0.36027397260273974</c:v>
                </c:pt>
                <c:pt idx="6">
                  <c:v>0.69032258064516128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E5E-4ECB-8E6D-3A925AA85595}"/>
            </c:ext>
          </c:extLst>
        </c:ser>
        <c:ser>
          <c:idx val="0"/>
          <c:order val="9"/>
          <c:tx>
            <c:strRef>
              <c:f>'2565'!$K$1</c:f>
              <c:strCache>
                <c:ptCount val="1"/>
                <c:pt idx="0">
                  <c:v>อื่นๆ***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  <a:prstDash val="sysDash"/>
            </a:ln>
          </c:spPr>
          <c:marker>
            <c:symbol val="circle"/>
            <c:size val="5"/>
            <c:spPr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numRef>
              <c:f>'2565'!$A$2:$A$10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'2565'!$K$2:$K$10</c:f>
              <c:numCache>
                <c:formatCode>0.0</c:formatCode>
                <c:ptCount val="7"/>
                <c:pt idx="0">
                  <c:v>1.0893150684931507</c:v>
                </c:pt>
                <c:pt idx="1">
                  <c:v>1.8942465753424658</c:v>
                </c:pt>
                <c:pt idx="2">
                  <c:v>1.4364383561643834</c:v>
                </c:pt>
                <c:pt idx="3">
                  <c:v>2.2379781420765026</c:v>
                </c:pt>
                <c:pt idx="4">
                  <c:v>2.4</c:v>
                </c:pt>
                <c:pt idx="5">
                  <c:v>2.2394520547945205</c:v>
                </c:pt>
                <c:pt idx="6">
                  <c:v>2.0806451612903225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FE5E-4ECB-8E6D-3A925AA85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890624"/>
        <c:axId val="176892544"/>
      </c:lineChart>
      <c:catAx>
        <c:axId val="17689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76892544"/>
        <c:crosses val="autoZero"/>
        <c:auto val="1"/>
        <c:lblAlgn val="ctr"/>
        <c:lblOffset val="100"/>
        <c:noMultiLvlLbl val="0"/>
      </c:catAx>
      <c:valAx>
        <c:axId val="176892544"/>
        <c:scaling>
          <c:orientation val="minMax"/>
          <c:max val="13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76890624"/>
        <c:crosses val="autoZero"/>
        <c:crossBetween val="midCat"/>
        <c:majorUnit val="2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explosion val="11"/>
          <c:dPt>
            <c:idx val="0"/>
            <c:bubble3D val="0"/>
            <c:spPr>
              <a:solidFill>
                <a:srgbClr val="8BBC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76-433C-90F1-E7DF4382BCF3}"/>
              </c:ext>
            </c:extLst>
          </c:dPt>
          <c:dPt>
            <c:idx val="1"/>
            <c:bubble3D val="0"/>
            <c:spPr>
              <a:solidFill>
                <a:srgbClr val="CCFF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676-433C-90F1-E7DF4382BCF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676-433C-90F1-E7DF4382BCF3}"/>
              </c:ext>
            </c:extLst>
          </c:dPt>
          <c:dPt>
            <c:idx val="3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676-433C-90F1-E7DF4382BCF3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676-433C-90F1-E7DF4382BCF3}"/>
              </c:ext>
            </c:extLst>
          </c:dPt>
          <c:dPt>
            <c:idx val="5"/>
            <c:bubble3D val="0"/>
            <c:spPr>
              <a:solidFill>
                <a:srgbClr val="3FBF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676-433C-90F1-E7DF4382BCF3}"/>
              </c:ext>
            </c:extLst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676-433C-90F1-E7DF4382BCF3}"/>
              </c:ext>
            </c:extLst>
          </c:dPt>
          <c:dPt>
            <c:idx val="7"/>
            <c:bubble3D val="0"/>
            <c:spPr>
              <a:solidFill>
                <a:srgbClr val="33996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676-433C-90F1-E7DF4382BCF3}"/>
              </c:ext>
            </c:extLst>
          </c:dPt>
          <c:dPt>
            <c:idx val="8"/>
            <c:bubble3D val="0"/>
            <c:spPr>
              <a:solidFill>
                <a:srgbClr val="FF3F3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676-433C-90F1-E7DF4382BCF3}"/>
              </c:ext>
            </c:extLst>
          </c:dPt>
          <c:dLbls>
            <c:dLbl>
              <c:idx val="0"/>
              <c:layout>
                <c:manualLayout>
                  <c:x val="8.9954497817682083E-2"/>
                  <c:y val="-0.153748978920943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76-433C-90F1-E7DF4382BCF3}"/>
                </c:ext>
              </c:extLst>
            </c:dLbl>
            <c:dLbl>
              <c:idx val="1"/>
              <c:layout>
                <c:manualLayout>
                  <c:x val="0.16111134235282043"/>
                  <c:y val="-6.63231316743704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76-433C-90F1-E7DF4382BCF3}"/>
                </c:ext>
              </c:extLst>
            </c:dLbl>
            <c:dLbl>
              <c:idx val="2"/>
              <c:layout>
                <c:manualLayout>
                  <c:x val="6.1318585002228282E-2"/>
                  <c:y val="0.1980180481949314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8501386699088816E-2"/>
                      <c:h val="8.82041087225055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676-433C-90F1-E7DF4382BCF3}"/>
                </c:ext>
              </c:extLst>
            </c:dLbl>
            <c:dLbl>
              <c:idx val="3"/>
              <c:layout>
                <c:manualLayout>
                  <c:x val="-0.11814554282488937"/>
                  <c:y val="8.4734619062798847E-2"/>
                </c:manualLayout>
              </c:layout>
              <c:spPr/>
              <c:txPr>
                <a:bodyPr/>
                <a:lstStyle/>
                <a:p>
                  <a:pPr>
                    <a:defRPr sz="7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76-433C-90F1-E7DF4382BCF3}"/>
                </c:ext>
              </c:extLst>
            </c:dLbl>
            <c:dLbl>
              <c:idx val="4"/>
              <c:layout>
                <c:manualLayout>
                  <c:x val="-0.12741512449803244"/>
                  <c:y val="2.2367857427478481E-2"/>
                </c:manualLayout>
              </c:layout>
              <c:spPr/>
              <c:txPr>
                <a:bodyPr/>
                <a:lstStyle/>
                <a:p>
                  <a:pPr>
                    <a:defRPr sz="7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76-433C-90F1-E7DF4382BCF3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76-433C-90F1-E7DF4382BCF3}"/>
                </c:ext>
              </c:extLst>
            </c:dLbl>
            <c:dLbl>
              <c:idx val="6"/>
              <c:layout>
                <c:manualLayout>
                  <c:x val="-0.12645539776033715"/>
                  <c:y val="-3.250580271756448E-2"/>
                </c:manualLayout>
              </c:layout>
              <c:spPr/>
              <c:txPr>
                <a:bodyPr/>
                <a:lstStyle/>
                <a:p>
                  <a:pPr>
                    <a:defRPr sz="7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76-433C-90F1-E7DF4382BCF3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76-433C-90F1-E7DF4382BCF3}"/>
                </c:ext>
              </c:extLst>
            </c:dLbl>
            <c:dLbl>
              <c:idx val="8"/>
              <c:layout>
                <c:manualLayout>
                  <c:x val="-9.0335207098160161E-2"/>
                  <c:y val="-0.10679802060089258"/>
                </c:manualLayout>
              </c:layout>
              <c:spPr/>
              <c:txPr>
                <a:bodyPr/>
                <a:lstStyle/>
                <a:p>
                  <a:pPr>
                    <a:defRPr sz="7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676-433C-90F1-E7DF4382BCF3}"/>
                </c:ext>
              </c:extLst>
            </c:dLbl>
            <c:dLbl>
              <c:idx val="9"/>
              <c:layout>
                <c:manualLayout>
                  <c:x val="-1.8745690177408934E-2"/>
                  <c:y val="-0.141735423473860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676-433C-90F1-E7DF4382BC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เอราวัณ</c:v>
                </c:pt>
                <c:pt idx="1">
                  <c:v>ทานตะวัน</c:v>
                </c:pt>
                <c:pt idx="2">
                  <c:v>สิริกิติ์</c:v>
                </c:pt>
                <c:pt idx="3">
                  <c:v>จัสมิน</c:v>
                </c:pt>
                <c:pt idx="4">
                  <c:v>มโนราห์</c:v>
                </c:pt>
                <c:pt idx="5">
                  <c:v>สงขลา</c:v>
                </c:pt>
                <c:pt idx="6">
                  <c:v>นงเยาว์</c:v>
                </c:pt>
                <c:pt idx="7">
                  <c:v>วาสนา</c:v>
                </c:pt>
                <c:pt idx="8">
                  <c:v>บัวหลวง</c:v>
                </c:pt>
                <c:pt idx="9">
                  <c:v>อื่นๆ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5145</c:v>
                </c:pt>
                <c:pt idx="1">
                  <c:v>15610</c:v>
                </c:pt>
                <c:pt idx="2">
                  <c:v>25086</c:v>
                </c:pt>
                <c:pt idx="3">
                  <c:v>8723</c:v>
                </c:pt>
                <c:pt idx="4">
                  <c:v>5228</c:v>
                </c:pt>
                <c:pt idx="6">
                  <c:v>9156</c:v>
                </c:pt>
                <c:pt idx="8">
                  <c:v>4839</c:v>
                </c:pt>
                <c:pt idx="9">
                  <c:v>4875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3676-433C-90F1-E7DF4382B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84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7551726024616"/>
          <c:y val="5.4848294493056303E-2"/>
          <c:w val="0.77091396377208465"/>
          <c:h val="0.885858708877400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2FC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D3-465B-8EDB-252F3AB96EBD}"/>
              </c:ext>
            </c:extLst>
          </c:dPt>
          <c:dPt>
            <c:idx val="1"/>
            <c:bubble3D val="0"/>
            <c:spPr>
              <a:solidFill>
                <a:srgbClr val="5CD65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D3-465B-8EDB-252F3AB96EBD}"/>
              </c:ext>
            </c:extLst>
          </c:dPt>
          <c:dPt>
            <c:idx val="2"/>
            <c:bubble3D val="0"/>
            <c:spPr>
              <a:solidFill>
                <a:srgbClr val="FF79D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D3-465B-8EDB-252F3AB96EBD}"/>
              </c:ext>
            </c:extLst>
          </c:dPt>
          <c:dPt>
            <c:idx val="3"/>
            <c:bubble3D val="0"/>
            <c:spPr>
              <a:solidFill>
                <a:srgbClr val="33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6D3-465B-8EDB-252F3AB96EBD}"/>
              </c:ext>
            </c:extLst>
          </c:dPt>
          <c:dPt>
            <c:idx val="4"/>
            <c:bubble3D val="0"/>
            <c:spPr>
              <a:solidFill>
                <a:srgbClr val="FF2F2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6D3-465B-8EDB-252F3AB96EBD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6D3-465B-8EDB-252F3AB96EBD}"/>
              </c:ext>
            </c:extLst>
          </c:dPt>
          <c:dPt>
            <c:idx val="6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6D3-465B-8EDB-252F3AB96EBD}"/>
              </c:ext>
            </c:extLst>
          </c:dPt>
          <c:dPt>
            <c:idx val="7"/>
            <c:bubble3D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6D3-465B-8EDB-252F3AB96EB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th-TH" dirty="0"/>
                      <a:t>สิงคโปร์</a:t>
                    </a:r>
                    <a:r>
                      <a:rPr lang="th-TH" baseline="0" dirty="0"/>
                      <a:t>
10%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D3-465B-8EDB-252F3AB96EB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th-TH" dirty="0"/>
                      <a:t>มาเลเซีย</a:t>
                    </a:r>
                    <a:r>
                      <a:rPr lang="th-TH" baseline="0" dirty="0"/>
                      <a:t>
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D3-465B-8EDB-252F3AB96EB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th-TH" dirty="0"/>
                      <a:t>ลาว</a:t>
                    </a:r>
                    <a:r>
                      <a:rPr lang="th-TH" baseline="0" dirty="0"/>
                      <a:t>
22%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D3-465B-8EDB-252F3AB96EB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th-TH" dirty="0"/>
                      <a:t>กัมพูชา</a:t>
                    </a:r>
                    <a:r>
                      <a:rPr lang="th-TH" baseline="0" dirty="0"/>
                      <a:t>
30%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D3-465B-8EDB-252F3AB96EB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th-TH" dirty="0"/>
                      <a:t>เวียดนาม</a:t>
                    </a:r>
                    <a:r>
                      <a:rPr lang="th-TH" baseline="0" dirty="0"/>
                      <a:t>
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D3-465B-8EDB-252F3AB96EBD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th-TH" dirty="0"/>
                      <a:t>เมียนมา</a:t>
                    </a:r>
                  </a:p>
                  <a:p>
                    <a:r>
                      <a:rPr lang="th-TH" dirty="0"/>
                      <a:t>10%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D3-465B-8EDB-252F3AB96EBD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6D3-465B-8EDB-252F3AB96EBD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6D3-465B-8EDB-252F3AB96EBD}"/>
                </c:ext>
              </c:extLst>
            </c:dLbl>
            <c:dLbl>
              <c:idx val="8"/>
              <c:layout>
                <c:manualLayout>
                  <c:x val="-6.4402929065498313E-2"/>
                  <c:y val="-9.9907463952897541E-2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latin typeface="Tahoma" pitchFamily="34" charset="0"/>
                        <a:ea typeface="Tahoma" pitchFamily="34" charset="0"/>
                        <a:cs typeface="Tahoma" pitchFamily="34" charset="0"/>
                      </a:defRPr>
                    </a:pPr>
                    <a:r>
                      <a:rPr lang="th-TH" dirty="0"/>
                      <a:t>เขตต่อเนื่อง</a:t>
                    </a:r>
                    <a:r>
                      <a:rPr lang="th-TH" baseline="0" dirty="0"/>
                      <a:t>
4%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734812065153453"/>
                      <c:h val="8.25531674366349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D6D3-465B-8EDB-252F3AB96EBD}"/>
                </c:ext>
              </c:extLst>
            </c:dLbl>
            <c:dLbl>
              <c:idx val="9"/>
              <c:layout>
                <c:manualLayout>
                  <c:x val="3.2198928984360597E-3"/>
                  <c:y val="-1.7347234759768071E-17"/>
                </c:manualLayout>
              </c:layout>
              <c:tx>
                <c:rich>
                  <a:bodyPr/>
                  <a:lstStyle/>
                  <a:p>
                    <a:pPr>
                      <a:defRPr sz="900" b="1">
                        <a:latin typeface="Tahoma" pitchFamily="34" charset="0"/>
                        <a:ea typeface="Tahoma" pitchFamily="34" charset="0"/>
                        <a:cs typeface="Tahoma" pitchFamily="34" charset="0"/>
                      </a:defRPr>
                    </a:pPr>
                    <a:r>
                      <a:rPr lang="th-TH" dirty="0"/>
                      <a:t>อื่นๆ</a:t>
                    </a:r>
                    <a:r>
                      <a:rPr lang="th-TH" baseline="0" dirty="0"/>
                      <a:t>
11%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843566806628934"/>
                      <c:h val="9.89083893133685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D6D3-465B-8EDB-252F3AB96E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สิงคโปร์</c:v>
                </c:pt>
                <c:pt idx="1">
                  <c:v>มาเลเซีย</c:v>
                </c:pt>
                <c:pt idx="2">
                  <c:v>ลาว</c:v>
                </c:pt>
                <c:pt idx="3">
                  <c:v>กัมพูชา</c:v>
                </c:pt>
                <c:pt idx="4">
                  <c:v>เวียดนาม</c:v>
                </c:pt>
                <c:pt idx="5">
                  <c:v>เมียนมา</c:v>
                </c:pt>
                <c:pt idx="6">
                  <c:v>ฟิลิปปินส์</c:v>
                </c:pt>
                <c:pt idx="7">
                  <c:v>อินโดนีเซีย</c:v>
                </c:pt>
                <c:pt idx="8">
                  <c:v>เขตต่อเนื่อง**</c:v>
                </c:pt>
                <c:pt idx="9">
                  <c:v>อื่นๆ***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2</c:v>
                </c:pt>
                <c:pt idx="1">
                  <c:v>1.0451612903225806</c:v>
                </c:pt>
                <c:pt idx="2">
                  <c:v>4.3612903225806452</c:v>
                </c:pt>
                <c:pt idx="3">
                  <c:v>5.8096774193548386</c:v>
                </c:pt>
                <c:pt idx="4">
                  <c:v>1.5516129032258066</c:v>
                </c:pt>
                <c:pt idx="5">
                  <c:v>1.9870967741935484</c:v>
                </c:pt>
                <c:pt idx="6" formatCode="0.0">
                  <c:v>0</c:v>
                </c:pt>
                <c:pt idx="7" formatCode="0.0">
                  <c:v>0</c:v>
                </c:pt>
                <c:pt idx="8">
                  <c:v>0.69032258064516128</c:v>
                </c:pt>
                <c:pt idx="9">
                  <c:v>2.0806451612903225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D6D3-465B-8EDB-252F3AB96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โรงแยกก๊าซ</c:v>
                </c:pt>
              </c:strCache>
            </c:strRef>
          </c:tx>
          <c:spPr>
            <a:ln w="41275">
              <a:solidFill>
                <a:srgbClr val="92D050"/>
              </a:solidFill>
              <a:prstDash val="solid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92D05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308.05366666666674</c:v>
                </c:pt>
                <c:pt idx="1">
                  <c:v>302.55241666666677</c:v>
                </c:pt>
                <c:pt idx="2">
                  <c:v>268.64208333333329</c:v>
                </c:pt>
                <c:pt idx="3">
                  <c:v>281.20783333333338</c:v>
                </c:pt>
                <c:pt idx="4">
                  <c:v>244.90949999999995</c:v>
                </c:pt>
                <c:pt idx="5">
                  <c:v>211.488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D0A-4C37-8418-3CD4EEA92D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โรงกลั่นน้ำมัน</c:v>
                </c:pt>
              </c:strCache>
            </c:strRef>
          </c:tx>
          <c:spPr>
            <a:ln w="41275">
              <a:solidFill>
                <a:schemeClr val="accent5"/>
              </a:solidFill>
              <a:prstDash val="solid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chemeClr val="accent5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197.10191666666665</c:v>
                </c:pt>
                <c:pt idx="1">
                  <c:v>179.18541666666667</c:v>
                </c:pt>
                <c:pt idx="2">
                  <c:v>176.02100000000004</c:v>
                </c:pt>
                <c:pt idx="3">
                  <c:v>191.37066666666661</c:v>
                </c:pt>
                <c:pt idx="4">
                  <c:v>182.02166666666665</c:v>
                </c:pt>
                <c:pt idx="5">
                  <c:v>194.209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D0A-4C37-8418-3CD4EEA92DE4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นำเข้า</c:v>
                </c:pt>
              </c:strCache>
            </c:strRef>
          </c:tx>
          <c:spPr>
            <a:ln w="41275">
              <a:solidFill>
                <a:srgbClr val="FF7C80"/>
              </a:solidFill>
              <a:prstDash val="sysDash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FF7C8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Sheet1!$E$2:$E$7</c:f>
              <c:numCache>
                <c:formatCode>0</c:formatCode>
                <c:ptCount val="6"/>
                <c:pt idx="0">
                  <c:v>56.836749999999995</c:v>
                </c:pt>
                <c:pt idx="1">
                  <c:v>45.803166666666662</c:v>
                </c:pt>
                <c:pt idx="2">
                  <c:v>44.545499999999997</c:v>
                </c:pt>
                <c:pt idx="3">
                  <c:v>45.820666666666661</c:v>
                </c:pt>
                <c:pt idx="4">
                  <c:v>129.06016666666665</c:v>
                </c:pt>
                <c:pt idx="5">
                  <c:v>135.798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D0A-4C37-8418-3CD4EEA92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7272192"/>
        <c:axId val="267274112"/>
      </c:lineChart>
      <c:catAx>
        <c:axId val="26727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67274112"/>
        <c:crosses val="autoZero"/>
        <c:auto val="1"/>
        <c:lblAlgn val="ctr"/>
        <c:lblOffset val="100"/>
        <c:noMultiLvlLbl val="0"/>
      </c:catAx>
      <c:valAx>
        <c:axId val="267274112"/>
        <c:scaling>
          <c:orientation val="minMax"/>
          <c:max val="35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67272192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83100285356865"/>
          <c:y val="8.2046793586557462E-2"/>
          <c:w val="0.71546709158652577"/>
          <c:h val="0.842422053442618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7B-4C90-B4A3-F1561589944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7B-4C90-B4A3-F15615899441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27B-4C90-B4A3-F15615899441}"/>
              </c:ext>
            </c:extLst>
          </c:dPt>
          <c:dPt>
            <c:idx val="3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27B-4C90-B4A3-F15615899441}"/>
              </c:ext>
            </c:extLst>
          </c:dPt>
          <c:dLbls>
            <c:dLbl>
              <c:idx val="0"/>
              <c:layout>
                <c:manualLayout>
                  <c:x val="-8.3005776417732127E-3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7B-4C90-B4A3-F15615899441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7B-4C90-B4A3-F15615899441}"/>
                </c:ext>
              </c:extLst>
            </c:dLbl>
            <c:dLbl>
              <c:idx val="3"/>
              <c:layout>
                <c:manualLayout>
                  <c:x val="-8.3005776417732127E-3"/>
                  <c:y val="-4.23516640022655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7B-4C90-B4A3-F156158994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โรงแยกก๊าซ</c:v>
                </c:pt>
                <c:pt idx="1">
                  <c:v>โรงกลั่นน้ำมัน</c:v>
                </c:pt>
                <c:pt idx="2">
                  <c:v>อื่นๆ</c:v>
                </c:pt>
                <c:pt idx="3">
                  <c:v>นำเข้า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211.488</c:v>
                </c:pt>
                <c:pt idx="1">
                  <c:v>194.209</c:v>
                </c:pt>
                <c:pt idx="2">
                  <c:v>0</c:v>
                </c:pt>
                <c:pt idx="3">
                  <c:v>135.798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27B-4C90-B4A3-F15615899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4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01661525157227"/>
          <c:y val="4.7429652426745343E-2"/>
          <c:w val="0.81460344088488146"/>
          <c:h val="0.871703255710706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ครัวเรือน</c:v>
                </c:pt>
              </c:strCache>
            </c:strRef>
          </c:tx>
          <c:spPr>
            <a:ln w="41275">
              <a:solidFill>
                <a:srgbClr val="FF7619"/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FF7619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</c:v>
                </c:pt>
              </c:numCache>
            </c:numRef>
          </c:cat>
          <c:val>
            <c:numRef>
              <c:f>Sheet1!$B$2:$B$7</c:f>
              <c:numCache>
                <c:formatCode>0</c:formatCode>
                <c:ptCount val="6"/>
                <c:pt idx="0">
                  <c:v>180.34066666666669</c:v>
                </c:pt>
                <c:pt idx="1">
                  <c:v>177.0855</c:v>
                </c:pt>
                <c:pt idx="2">
                  <c:v>169.38225000000003</c:v>
                </c:pt>
                <c:pt idx="3">
                  <c:v>170.76066666666668</c:v>
                </c:pt>
                <c:pt idx="4">
                  <c:v>172.4874166666666</c:v>
                </c:pt>
                <c:pt idx="5">
                  <c:v>181.71699999999998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722-4530-9E45-EB2391341C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อุตสาหกรรม</c:v>
                </c:pt>
              </c:strCache>
            </c:strRef>
          </c:tx>
          <c:spPr>
            <a:ln w="41275">
              <a:solidFill>
                <a:srgbClr val="FF7C80"/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FF7C80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</c:v>
                </c:pt>
              </c:numCache>
            </c:numRef>
          </c:cat>
          <c:val>
            <c:numRef>
              <c:f>Sheet1!$C$2:$C$7</c:f>
              <c:numCache>
                <c:formatCode>0</c:formatCode>
                <c:ptCount val="6"/>
                <c:pt idx="0">
                  <c:v>57.266499999999979</c:v>
                </c:pt>
                <c:pt idx="1">
                  <c:v>55.030083333333359</c:v>
                </c:pt>
                <c:pt idx="2">
                  <c:v>50.995833333333287</c:v>
                </c:pt>
                <c:pt idx="3">
                  <c:v>55.306833333333316</c:v>
                </c:pt>
                <c:pt idx="4">
                  <c:v>57.428249999999998</c:v>
                </c:pt>
                <c:pt idx="5">
                  <c:v>58.35799999999999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722-4530-9E45-EB2391341C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รถยนต์</c:v>
                </c:pt>
              </c:strCache>
            </c:strRef>
          </c:tx>
          <c:spPr>
            <a:ln w="41275">
              <a:solidFill>
                <a:srgbClr val="92D050"/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92D050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</c:v>
                </c:pt>
              </c:numCache>
            </c:numRef>
          </c:cat>
          <c:val>
            <c:numRef>
              <c:f>Sheet1!$D$2:$D$7</c:f>
              <c:numCache>
                <c:formatCode>0</c:formatCode>
                <c:ptCount val="6"/>
                <c:pt idx="0">
                  <c:v>97.531583333333359</c:v>
                </c:pt>
                <c:pt idx="1">
                  <c:v>85.247250000000022</c:v>
                </c:pt>
                <c:pt idx="2">
                  <c:v>62.703583333333349</c:v>
                </c:pt>
                <c:pt idx="3">
                  <c:v>55.663833333333308</c:v>
                </c:pt>
                <c:pt idx="4">
                  <c:v>72.544333333333412</c:v>
                </c:pt>
                <c:pt idx="5">
                  <c:v>76.268000000000001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722-4530-9E45-EB2391341CB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ปิโตรเคมี</c:v>
                </c:pt>
              </c:strCache>
            </c:strRef>
          </c:tx>
          <c:spPr>
            <a:ln w="41275">
              <a:solidFill>
                <a:schemeClr val="accent4"/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chemeClr val="accent4"/>
                </a:solidFill>
              </a:ln>
            </c:spPr>
          </c:marker>
          <c:trendline>
            <c:spPr>
              <a:ln>
                <a:noFill/>
              </a:ln>
            </c:spPr>
            <c:trendlineType val="linear"/>
            <c:dispRSqr val="0"/>
            <c:dispEq val="0"/>
          </c:trendline>
          <c:cat>
            <c:numRef>
              <c:f>Sheet1!$A$2:$A$7</c:f>
              <c:numCache>
                <c:formatCode>General</c:formatCod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</c:v>
                </c:pt>
              </c:numCache>
            </c:numRef>
          </c:cat>
          <c:val>
            <c:numRef>
              <c:f>Sheet1!$E$2:$E$7</c:f>
              <c:numCache>
                <c:formatCode>0</c:formatCode>
                <c:ptCount val="6"/>
                <c:pt idx="0">
                  <c:v>207.99074999999996</c:v>
                </c:pt>
                <c:pt idx="1">
                  <c:v>224.50908333333334</c:v>
                </c:pt>
                <c:pt idx="2">
                  <c:v>185.86099999999996</c:v>
                </c:pt>
                <c:pt idx="3">
                  <c:v>220.69808333333333</c:v>
                </c:pt>
                <c:pt idx="4">
                  <c:v>231.1914166666667</c:v>
                </c:pt>
                <c:pt idx="5">
                  <c:v>199.41800000000001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722-4530-9E45-EB2391341CB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ใช้เอง</c:v>
                </c:pt>
              </c:strCache>
            </c:strRef>
          </c:tx>
          <c:spPr>
            <a:ln w="41275">
              <a:solidFill>
                <a:schemeClr val="accent5"/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chemeClr val="accent5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</c:v>
                </c:pt>
              </c:numCache>
            </c:numRef>
          </c:cat>
          <c:val>
            <c:numRef>
              <c:f>Sheet1!$F$2:$F$7</c:f>
              <c:numCache>
                <c:formatCode>0</c:formatCode>
                <c:ptCount val="6"/>
                <c:pt idx="0">
                  <c:v>8.4692500000000006</c:v>
                </c:pt>
                <c:pt idx="1">
                  <c:v>4.7579166666666675</c:v>
                </c:pt>
                <c:pt idx="2">
                  <c:v>9.4179166666666632</c:v>
                </c:pt>
                <c:pt idx="3">
                  <c:v>6.3109166666666674</c:v>
                </c:pt>
                <c:pt idx="4">
                  <c:v>3.6900833333333334</c:v>
                </c:pt>
                <c:pt idx="5">
                  <c:v>4.407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722-4530-9E45-EB2391341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287360"/>
        <c:axId val="136289280"/>
      </c:lineChart>
      <c:catAx>
        <c:axId val="13628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36289280"/>
        <c:crosses val="autoZero"/>
        <c:auto val="1"/>
        <c:lblAlgn val="ctr"/>
        <c:lblOffset val="100"/>
        <c:noMultiLvlLbl val="0"/>
      </c:catAx>
      <c:valAx>
        <c:axId val="1362892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36287360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53042521179545"/>
          <c:y val="0.1341719185124228"/>
          <c:w val="0.71546709158652577"/>
          <c:h val="0.842422053442618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8A3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3E-4A6E-8297-70E2F63C6A21}"/>
              </c:ext>
            </c:extLst>
          </c:dPt>
          <c:dPt>
            <c:idx val="1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3E-4A6E-8297-70E2F63C6A21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3E-4A6E-8297-70E2F63C6A21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93E-4A6E-8297-70E2F63C6A2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93E-4A6E-8297-70E2F63C6A21}"/>
              </c:ext>
            </c:extLst>
          </c:dPt>
          <c:dLbls>
            <c:dLbl>
              <c:idx val="1"/>
              <c:layout>
                <c:manualLayout>
                  <c:x val="1.1067436855697567E-2"/>
                  <c:y val="1.9546921847199385E-2"/>
                </c:manualLayout>
              </c:layout>
              <c:tx>
                <c:rich>
                  <a:bodyPr/>
                  <a:lstStyle/>
                  <a:p>
                    <a:r>
                      <a:rPr lang="th-TH" dirty="0"/>
                      <a:t>อุตสาหกรรม</a:t>
                    </a:r>
                    <a:r>
                      <a:rPr lang="th-TH" baseline="0" dirty="0"/>
                      <a:t>
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3E-4A6E-8297-70E2F63C6A2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th-TH" dirty="0"/>
                      <a:t>ปิโตรเคมี</a:t>
                    </a:r>
                    <a:r>
                      <a:rPr lang="th-TH" baseline="0" dirty="0"/>
                      <a:t>
38%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3E-4A6E-8297-70E2F63C6A21}"/>
                </c:ext>
              </c:extLst>
            </c:dLbl>
            <c:dLbl>
              <c:idx val="4"/>
              <c:layout>
                <c:manualLayout>
                  <c:x val="9.9606931701278545E-2"/>
                  <c:y val="-0.130312812314663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3E-4A6E-8297-70E2F63C6A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ครัวเรือน</c:v>
                </c:pt>
                <c:pt idx="1">
                  <c:v>อุตสาหกรรม</c:v>
                </c:pt>
                <c:pt idx="2">
                  <c:v>ขนส่ง</c:v>
                </c:pt>
                <c:pt idx="3">
                  <c:v>ปิโตรเคมี</c:v>
                </c:pt>
                <c:pt idx="4">
                  <c:v>ใช้เอง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181.71699999999998</c:v>
                </c:pt>
                <c:pt idx="1">
                  <c:v>58.35799999999999</c:v>
                </c:pt>
                <c:pt idx="2">
                  <c:v>76.268000000000001</c:v>
                </c:pt>
                <c:pt idx="3">
                  <c:v>199.41800000000001</c:v>
                </c:pt>
                <c:pt idx="4" formatCode="0.0">
                  <c:v>4.407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93E-4A6E-8297-70E2F63C6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2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ผลิตในประเทศ</c:v>
                </c:pt>
              </c:strCache>
            </c:strRef>
          </c:tx>
          <c:spPr>
            <a:solidFill>
              <a:srgbClr val="4AD24A"/>
            </a:solidFill>
            <a:ln w="50800">
              <a:noFill/>
              <a:prstDash val="solid"/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2566*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141.24799999999999</c:v>
                </c:pt>
                <c:pt idx="1">
                  <c:v>129.19999999999999</c:v>
                </c:pt>
                <c:pt idx="2">
                  <c:v>125.889</c:v>
                </c:pt>
                <c:pt idx="3">
                  <c:v>117.029</c:v>
                </c:pt>
                <c:pt idx="4">
                  <c:v>97.62</c:v>
                </c:pt>
                <c:pt idx="5">
                  <c:v>78.852999999999994</c:v>
                </c:pt>
                <c:pt idx="6">
                  <c:v>78.662000000000006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51-47E1-8605-258892CB52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ตะวันออกกลาง</c:v>
                </c:pt>
              </c:strCache>
            </c:strRef>
          </c:tx>
          <c:spPr>
            <a:solidFill>
              <a:srgbClr val="FFC715"/>
            </a:solidFill>
            <a:ln w="50800">
              <a:noFill/>
              <a:prstDash val="solid"/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2566*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>
                  <c:v>559.53892834688611</c:v>
                </c:pt>
                <c:pt idx="1">
                  <c:v>575.84565895727633</c:v>
                </c:pt>
                <c:pt idx="2">
                  <c:v>490.76865194010628</c:v>
                </c:pt>
                <c:pt idx="3">
                  <c:v>450.28131348957584</c:v>
                </c:pt>
                <c:pt idx="4">
                  <c:v>468.0023124494441</c:v>
                </c:pt>
                <c:pt idx="5">
                  <c:v>563.09067070530955</c:v>
                </c:pt>
                <c:pt idx="6">
                  <c:v>634.22497387695512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51-47E1-8605-258892CB52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ตะวันออกไกล</c:v>
                </c:pt>
              </c:strCache>
            </c:strRef>
          </c:tx>
          <c:spPr>
            <a:solidFill>
              <a:srgbClr val="FF6600"/>
            </a:solidFill>
            <a:ln w="50800">
              <a:noFill/>
              <a:prstDash val="solid"/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2566*</c:v>
                </c:pt>
              </c:strCache>
            </c:strRef>
          </c:cat>
          <c:val>
            <c:numRef>
              <c:f>Sheet1!$D$2:$D$8</c:f>
              <c:numCache>
                <c:formatCode>#,##0</c:formatCode>
                <c:ptCount val="7"/>
                <c:pt idx="0">
                  <c:v>180.6598541710681</c:v>
                </c:pt>
                <c:pt idx="1">
                  <c:v>141.88925265147122</c:v>
                </c:pt>
                <c:pt idx="2">
                  <c:v>126.43151682881178</c:v>
                </c:pt>
                <c:pt idx="3">
                  <c:v>115.29415053055357</c:v>
                </c:pt>
                <c:pt idx="4">
                  <c:v>134.3057558537121</c:v>
                </c:pt>
                <c:pt idx="5">
                  <c:v>116.85031790105286</c:v>
                </c:pt>
                <c:pt idx="6">
                  <c:v>108.95035539728886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51-47E1-8605-258892CB52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แหล่งอื่นๆ</c:v>
                </c:pt>
              </c:strCache>
            </c:strRef>
          </c:tx>
          <c:spPr>
            <a:solidFill>
              <a:srgbClr val="C25552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2566*</c:v>
                </c:pt>
              </c:strCache>
            </c:strRef>
          </c:cat>
          <c:val>
            <c:numRef>
              <c:f>Sheet1!$E$2:$E$8</c:f>
              <c:numCache>
                <c:formatCode>#,##0</c:formatCode>
                <c:ptCount val="7"/>
                <c:pt idx="0">
                  <c:v>166.77089552342591</c:v>
                </c:pt>
                <c:pt idx="1">
                  <c:v>233.34009839125238</c:v>
                </c:pt>
                <c:pt idx="2">
                  <c:v>239.00846918571889</c:v>
                </c:pt>
                <c:pt idx="3">
                  <c:v>271.09334097771386</c:v>
                </c:pt>
                <c:pt idx="4">
                  <c:v>260.89160169684391</c:v>
                </c:pt>
                <c:pt idx="5">
                  <c:v>233.30429937507077</c:v>
                </c:pt>
                <c:pt idx="6">
                  <c:v>229.668160725756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C51-47E1-8605-258892CB5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172675072"/>
        <c:axId val="172676608"/>
      </c:barChart>
      <c:catAx>
        <c:axId val="17267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72676608"/>
        <c:crosses val="autoZero"/>
        <c:auto val="1"/>
        <c:lblAlgn val="ctr"/>
        <c:lblOffset val="100"/>
        <c:noMultiLvlLbl val="0"/>
      </c:catAx>
      <c:valAx>
        <c:axId val="172676608"/>
        <c:scaling>
          <c:orientation val="minMax"/>
          <c:max val="12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72675072"/>
        <c:crosses val="autoZero"/>
        <c:crossBetween val="between"/>
        <c:minorUnit val="100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43989712412794"/>
          <c:y val="0.10173747102241071"/>
          <c:w val="0.57772549295901765"/>
          <c:h val="0.817451743495683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52-4262-A524-F9EDCFAF3FBF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52-4262-A524-F9EDCFAF3FBF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F52-4262-A524-F9EDCFAF3FBF}"/>
              </c:ext>
            </c:extLst>
          </c:dPt>
          <c:dLbls>
            <c:dLbl>
              <c:idx val="0"/>
              <c:layout>
                <c:manualLayout>
                  <c:x val="0.17646140833608664"/>
                  <c:y val="-0.16590542011258511"/>
                </c:manualLayout>
              </c:layout>
              <c:tx>
                <c:rich>
                  <a:bodyPr/>
                  <a:lstStyle/>
                  <a:p>
                    <a:r>
                      <a:rPr lang="th-TH" baseline="0" dirty="0"/>
                      <a:t>ตะวันออกกลาง
65%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52-4262-A524-F9EDCFAF3FBF}"/>
                </c:ext>
              </c:extLst>
            </c:dLbl>
            <c:dLbl>
              <c:idx val="1"/>
              <c:layout>
                <c:manualLayout>
                  <c:x val="-0.12812213683418761"/>
                  <c:y val="0.13870757221248781"/>
                </c:manualLayout>
              </c:layout>
              <c:tx>
                <c:rich>
                  <a:bodyPr/>
                  <a:lstStyle/>
                  <a:p>
                    <a:r>
                      <a:rPr lang="th-TH" dirty="0"/>
                      <a:t>ตะวันออกไกล</a:t>
                    </a:r>
                    <a:r>
                      <a:rPr lang="th-TH" baseline="0" dirty="0"/>
                      <a:t>
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52-4262-A524-F9EDCFAF3FBF}"/>
                </c:ext>
              </c:extLst>
            </c:dLbl>
            <c:dLbl>
              <c:idx val="2"/>
              <c:layout>
                <c:manualLayout>
                  <c:x val="-0.12259438783979791"/>
                  <c:y val="-6.7993936868218544E-2"/>
                </c:manualLayout>
              </c:layout>
              <c:tx>
                <c:rich>
                  <a:bodyPr/>
                  <a:lstStyle/>
                  <a:p>
                    <a:r>
                      <a:rPr lang="th-TH" dirty="0"/>
                      <a:t>อื่นๆ</a:t>
                    </a:r>
                    <a:r>
                      <a:rPr lang="th-TH" baseline="0" dirty="0"/>
                      <a:t>
24%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52-4262-A524-F9EDCFAF3F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ตะวันออกกลาง</c:v>
                </c:pt>
                <c:pt idx="1">
                  <c:v>ตะวันออกไกล</c:v>
                </c:pt>
                <c:pt idx="2">
                  <c:v>แหล่งอื่นๆ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3126</c:v>
                </c:pt>
                <c:pt idx="1">
                  <c:v>537</c:v>
                </c:pt>
                <c:pt idx="2">
                  <c:v>1132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F52-4262-A524-F9EDCFAF3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750324439204305E-3"/>
          <c:y val="0.14166066376123621"/>
          <c:w val="0.70295312348487338"/>
          <c:h val="0.782378672955984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ln w="19050">
              <a:noFill/>
            </a:ln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rgbClr val="00E668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B3-4CAA-8984-4A31118B19DE}"/>
              </c:ext>
            </c:extLst>
          </c:dPt>
          <c:dPt>
            <c:idx val="1"/>
            <c:bubble3D val="0"/>
            <c:spPr>
              <a:solidFill>
                <a:srgbClr val="78B4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B3-4CAA-8984-4A31118B19DE}"/>
              </c:ext>
            </c:extLst>
          </c:dPt>
          <c:dPt>
            <c:idx val="2"/>
            <c:bubble3D val="0"/>
            <c:spPr>
              <a:solidFill>
                <a:srgbClr val="99FF33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6B3-4CAA-8984-4A31118B19DE}"/>
              </c:ext>
            </c:extLst>
          </c:dPt>
          <c:dPt>
            <c:idx val="3"/>
            <c:bubble3D val="0"/>
            <c:spPr>
              <a:solidFill>
                <a:srgbClr val="CC99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6B3-4CAA-8984-4A31118B19DE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6B3-4CAA-8984-4A31118B19DE}"/>
              </c:ext>
            </c:extLst>
          </c:dPt>
          <c:dPt>
            <c:idx val="5"/>
            <c:bubble3D val="0"/>
            <c:spPr>
              <a:solidFill>
                <a:srgbClr val="FF3B3B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6B3-4CAA-8984-4A31118B19DE}"/>
              </c:ext>
            </c:extLst>
          </c:dPt>
          <c:dPt>
            <c:idx val="6"/>
            <c:bubble3D val="0"/>
            <c:spPr>
              <a:solidFill>
                <a:srgbClr val="FF8181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6B3-4CAA-8984-4A31118B19DE}"/>
              </c:ext>
            </c:extLst>
          </c:dPt>
          <c:dPt>
            <c:idx val="7"/>
            <c:bubble3D val="0"/>
            <c:spPr>
              <a:solidFill>
                <a:srgbClr val="FF43C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6B3-4CAA-8984-4A31118B19DE}"/>
              </c:ext>
            </c:extLst>
          </c:dPt>
          <c:dPt>
            <c:idx val="8"/>
            <c:bubble3D val="0"/>
            <c:spPr>
              <a:solidFill>
                <a:srgbClr val="FFCCCC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6B3-4CAA-8984-4A31118B19DE}"/>
              </c:ext>
            </c:extLst>
          </c:dPt>
          <c:dPt>
            <c:idx val="9"/>
            <c:bubble3D val="0"/>
            <c:spPr>
              <a:solidFill>
                <a:srgbClr val="6699FF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6B3-4CAA-8984-4A31118B19DE}"/>
              </c:ext>
            </c:extLst>
          </c:dPt>
          <c:dPt>
            <c:idx val="10"/>
            <c:bubble3D val="0"/>
            <c:spPr>
              <a:solidFill>
                <a:srgbClr val="66FFFF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6B3-4CAA-8984-4A31118B19DE}"/>
              </c:ext>
            </c:extLst>
          </c:dPt>
          <c:dPt>
            <c:idx val="1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6B3-4CAA-8984-4A31118B19DE}"/>
              </c:ext>
            </c:extLst>
          </c:dPt>
          <c:dLbls>
            <c:dLbl>
              <c:idx val="0"/>
              <c:layout>
                <c:manualLayout>
                  <c:x val="8.4708814007680711E-3"/>
                  <c:y val="-9.2191077016812902E-3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B3-4CAA-8984-4A31118B19DE}"/>
                </c:ext>
              </c:extLst>
            </c:dLbl>
            <c:dLbl>
              <c:idx val="1"/>
              <c:layout>
                <c:manualLayout>
                  <c:x val="1.4118135667946785E-2"/>
                  <c:y val="-3.9949466707285587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B3-4CAA-8984-4A31118B19DE}"/>
                </c:ext>
              </c:extLst>
            </c:dLbl>
            <c:dLbl>
              <c:idx val="2"/>
              <c:layout>
                <c:manualLayout>
                  <c:x val="3.0076297962475081E-2"/>
                  <c:y val="-3.69553134605506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7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B3-4CAA-8984-4A31118B19DE}"/>
                </c:ext>
              </c:extLst>
            </c:dLbl>
            <c:dLbl>
              <c:idx val="3"/>
              <c:layout>
                <c:manualLayout>
                  <c:x val="1.8781777436430339E-2"/>
                  <c:y val="3.7011006475268643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B3-4CAA-8984-4A31118B19DE}"/>
                </c:ext>
              </c:extLst>
            </c:dLbl>
            <c:dLbl>
              <c:idx val="4"/>
              <c:layout>
                <c:manualLayout>
                  <c:x val="7.5127109745721357E-2"/>
                  <c:y val="0.1110337479937061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B3-4CAA-8984-4A31118B19DE}"/>
                </c:ext>
              </c:extLst>
            </c:dLbl>
            <c:dLbl>
              <c:idx val="5"/>
              <c:layout>
                <c:manualLayout>
                  <c:x val="-1.5651481197025224E-2"/>
                  <c:y val="8.3275310995279725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6B3-4CAA-8984-4A31118B19DE}"/>
                </c:ext>
              </c:extLst>
            </c:dLbl>
            <c:dLbl>
              <c:idx val="6"/>
              <c:layout>
                <c:manualLayout>
                  <c:x val="-1.8782023916449189E-2"/>
                  <c:y val="2.1589895443220639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6B3-4CAA-8984-4A31118B19DE}"/>
                </c:ext>
              </c:extLst>
            </c:dLbl>
            <c:dLbl>
              <c:idx val="7"/>
              <c:layout>
                <c:manualLayout>
                  <c:x val="-2.504261639525930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6B3-4CAA-8984-4A31118B19DE}"/>
                </c:ext>
              </c:extLst>
            </c:dLbl>
            <c:dLbl>
              <c:idx val="8"/>
              <c:layout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6B3-4CAA-8984-4A31118B19DE}"/>
                </c:ext>
              </c:extLst>
            </c:dLbl>
            <c:dLbl>
              <c:idx val="9"/>
              <c:layout>
                <c:manualLayout>
                  <c:x val="-2.1912320155854245E-2"/>
                  <c:y val="-1.2337083110411795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6B3-4CAA-8984-4A31118B19DE}"/>
                </c:ext>
              </c:extLst>
            </c:dLbl>
            <c:dLbl>
              <c:idx val="10"/>
              <c:layout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6B3-4CAA-8984-4A31118B19DE}"/>
                </c:ext>
              </c:extLst>
            </c:dLbl>
            <c:dLbl>
              <c:idx val="11"/>
              <c:layout>
                <c:manualLayout>
                  <c:x val="2.823627133589357E-3"/>
                  <c:y val="-2.147761728894837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6B3-4CAA-8984-4A31118B19DE}"/>
                </c:ext>
              </c:extLst>
            </c:dLbl>
            <c:dLbl>
              <c:idx val="12"/>
              <c:layout>
                <c:manualLayout>
                  <c:x val="5.150229191813438E-2"/>
                  <c:y val="-5.83876821106482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6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6B3-4CAA-8984-4A31118B19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Sheet1!$A$2:$A$14</c:f>
              <c:strCache>
                <c:ptCount val="13"/>
                <c:pt idx="0">
                  <c:v>สหรัฐเอมิเรตส์</c:v>
                </c:pt>
                <c:pt idx="1">
                  <c:v>ซาอุดิอาระเบีย</c:v>
                </c:pt>
                <c:pt idx="2">
                  <c:v>กาตาร์</c:v>
                </c:pt>
                <c:pt idx="3">
                  <c:v>คูเวต</c:v>
                </c:pt>
                <c:pt idx="4">
                  <c:v>อื่นๆ (ตอ.กลาง)</c:v>
                </c:pt>
                <c:pt idx="5">
                  <c:v>มาเลเซีย</c:v>
                </c:pt>
                <c:pt idx="6">
                  <c:v>เวียดนาม</c:v>
                </c:pt>
                <c:pt idx="7">
                  <c:v>อินโดนีเซีย</c:v>
                </c:pt>
                <c:pt idx="8">
                  <c:v>อื่นๆ (ตอ.ไกล)</c:v>
                </c:pt>
                <c:pt idx="9">
                  <c:v>สหรัฐอเมริกา</c:v>
                </c:pt>
                <c:pt idx="10">
                  <c:v>แองโกลา</c:v>
                </c:pt>
                <c:pt idx="11">
                  <c:v>รัสเซีย</c:v>
                </c:pt>
                <c:pt idx="12">
                  <c:v>อื่นๆ (แหล่งอื่นๆ)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2271.7800000000002</c:v>
                </c:pt>
                <c:pt idx="1">
                  <c:v>729.5</c:v>
                </c:pt>
                <c:pt idx="2">
                  <c:v>80.900000000000006</c:v>
                </c:pt>
                <c:pt idx="3">
                  <c:v>0</c:v>
                </c:pt>
                <c:pt idx="4">
                  <c:v>43.63</c:v>
                </c:pt>
                <c:pt idx="5">
                  <c:v>156.12</c:v>
                </c:pt>
                <c:pt idx="6">
                  <c:v>230.58</c:v>
                </c:pt>
                <c:pt idx="7" formatCode="_-* #,##0_-;\-* #,##0_-;_-* &quot;-&quot;??_-;_-@_-">
                  <c:v>80.290000000000006</c:v>
                </c:pt>
                <c:pt idx="8" formatCode="0">
                  <c:v>70.150000000000006</c:v>
                </c:pt>
                <c:pt idx="9">
                  <c:v>325.93</c:v>
                </c:pt>
                <c:pt idx="10">
                  <c:v>202.74</c:v>
                </c:pt>
                <c:pt idx="11">
                  <c:v>0</c:v>
                </c:pt>
                <c:pt idx="12">
                  <c:v>603.22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C6B3-4CAA-8984-4A31118B1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"/>
        <c:holeSize val="36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เอราวัณ</c:v>
                </c:pt>
              </c:strCache>
            </c:strRef>
          </c:tx>
          <c:spPr>
            <a:ln w="41275">
              <a:solidFill>
                <a:srgbClr val="00B050"/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00B05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Sheet1!$B$2:$B$8</c:f>
              <c:numCache>
                <c:formatCode>_-* #,##0_-;\-* #,##0_-;_-* "-"??_-;_-@_-</c:formatCode>
                <c:ptCount val="7"/>
                <c:pt idx="0">
                  <c:v>46.752000000000002</c:v>
                </c:pt>
                <c:pt idx="1">
                  <c:v>46.323999999999998</c:v>
                </c:pt>
                <c:pt idx="2">
                  <c:v>50.561</c:v>
                </c:pt>
                <c:pt idx="3">
                  <c:v>39.198999999999998</c:v>
                </c:pt>
                <c:pt idx="4">
                  <c:v>27.204000000000001</c:v>
                </c:pt>
                <c:pt idx="5">
                  <c:v>8.6709999999999994</c:v>
                </c:pt>
                <c:pt idx="6">
                  <c:v>8.0389999999999997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A4A-4F87-8ED8-A00D233791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บงกช</c:v>
                </c:pt>
              </c:strCache>
            </c:strRef>
          </c:tx>
          <c:spPr>
            <a:ln w="41275">
              <a:solidFill>
                <a:schemeClr val="accent4"/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bg1"/>
              </a:solidFill>
              <a:ln w="22225">
                <a:solidFill>
                  <a:schemeClr val="accent4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Sheet1!$C$2:$C$8</c:f>
              <c:numCache>
                <c:formatCode>_-* #,##0_-;\-* #,##0_-;_-* "-"??_-;_-@_-</c:formatCode>
                <c:ptCount val="7"/>
                <c:pt idx="0">
                  <c:v>15.035</c:v>
                </c:pt>
                <c:pt idx="1">
                  <c:v>14.275</c:v>
                </c:pt>
                <c:pt idx="2">
                  <c:v>13.414999999999999</c:v>
                </c:pt>
                <c:pt idx="3">
                  <c:v>11.98</c:v>
                </c:pt>
                <c:pt idx="4">
                  <c:v>13.09</c:v>
                </c:pt>
                <c:pt idx="5">
                  <c:v>13.848000000000001</c:v>
                </c:pt>
                <c:pt idx="6">
                  <c:v>16.13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A4A-4F87-8ED8-A00D233791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ไพลิน</c:v>
                </c:pt>
              </c:strCache>
            </c:strRef>
          </c:tx>
          <c:spPr>
            <a:ln w="41275">
              <a:solidFill>
                <a:schemeClr val="bg2">
                  <a:lumMod val="50000"/>
                </a:schemeClr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bg1"/>
              </a:solidFill>
              <a:ln w="22225">
                <a:solidFill>
                  <a:schemeClr val="bg2">
                    <a:lumMod val="50000"/>
                  </a:schemeClr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Sheet1!$D$2:$D$8</c:f>
              <c:numCache>
                <c:formatCode>_-* #,##0_-;\-* #,##0_-;_-* "-"??_-;_-@_-</c:formatCode>
                <c:ptCount val="7"/>
                <c:pt idx="0">
                  <c:v>15.927</c:v>
                </c:pt>
                <c:pt idx="1">
                  <c:v>17.504999999999999</c:v>
                </c:pt>
                <c:pt idx="2">
                  <c:v>17.398</c:v>
                </c:pt>
                <c:pt idx="3">
                  <c:v>13.409000000000001</c:v>
                </c:pt>
                <c:pt idx="4">
                  <c:v>16.861000000000001</c:v>
                </c:pt>
                <c:pt idx="5">
                  <c:v>16.015999999999998</c:v>
                </c:pt>
                <c:pt idx="6">
                  <c:v>16.047999999999998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A4A-4F87-8ED8-A00D2337917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บงกชใต้</c:v>
                </c:pt>
              </c:strCache>
            </c:strRef>
          </c:tx>
          <c:spPr>
            <a:ln w="41275">
              <a:solidFill>
                <a:srgbClr val="FFC000"/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bg1"/>
              </a:solidFill>
              <a:ln w="22225">
                <a:solidFill>
                  <a:srgbClr val="FFC00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Sheet1!$E$2:$E$8</c:f>
              <c:numCache>
                <c:formatCode>_-* #,##0_-;\-* #,##0_-;_-* "-"??_-;_-@_-</c:formatCode>
                <c:ptCount val="7"/>
                <c:pt idx="0">
                  <c:v>10.878</c:v>
                </c:pt>
                <c:pt idx="1">
                  <c:v>10.259</c:v>
                </c:pt>
                <c:pt idx="2">
                  <c:v>9.5449999999999999</c:v>
                </c:pt>
                <c:pt idx="3">
                  <c:v>9.3829999999999991</c:v>
                </c:pt>
                <c:pt idx="4">
                  <c:v>9.1630000000000003</c:v>
                </c:pt>
                <c:pt idx="5">
                  <c:v>9.3859999999999992</c:v>
                </c:pt>
                <c:pt idx="6">
                  <c:v>11.474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A4A-4F87-8ED8-A00D2337917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อาทิตย์</c:v>
                </c:pt>
              </c:strCache>
            </c:strRef>
          </c:tx>
          <c:spPr>
            <a:ln w="41275">
              <a:solidFill>
                <a:srgbClr val="FF7C80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2225">
                <a:solidFill>
                  <a:srgbClr val="FF7C8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Sheet1!$F$2:$F$8</c:f>
              <c:numCache>
                <c:formatCode>_-* #,##0_-;\-* #,##0_-;_-* "-"??_-;_-@_-</c:formatCode>
                <c:ptCount val="7"/>
                <c:pt idx="0">
                  <c:v>9.7309999999999999</c:v>
                </c:pt>
                <c:pt idx="1">
                  <c:v>10.385999999999999</c:v>
                </c:pt>
                <c:pt idx="2">
                  <c:v>10.946999999999999</c:v>
                </c:pt>
                <c:pt idx="3">
                  <c:v>10.215999999999999</c:v>
                </c:pt>
                <c:pt idx="4">
                  <c:v>12.42</c:v>
                </c:pt>
                <c:pt idx="5">
                  <c:v>16.056999999999999</c:v>
                </c:pt>
                <c:pt idx="6">
                  <c:v>15.856999999999999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A4A-4F87-8ED8-A00D2337917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ภูฮ่อม</c:v>
                </c:pt>
              </c:strCache>
            </c:strRef>
          </c:tx>
          <c:spPr>
            <a:ln w="41275">
              <a:solidFill>
                <a:srgbClr val="FF6600"/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bg1"/>
              </a:solidFill>
              <a:ln w="22225">
                <a:solidFill>
                  <a:srgbClr val="FF660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Sheet1!$G$2:$G$8</c:f>
              <c:numCache>
                <c:formatCode>_-* #,##0_-;\-* #,##0_-;_-* "-"??_-;_-@_-</c:formatCode>
                <c:ptCount val="7"/>
                <c:pt idx="0">
                  <c:v>0.249</c:v>
                </c:pt>
                <c:pt idx="1">
                  <c:v>0.24</c:v>
                </c:pt>
                <c:pt idx="2">
                  <c:v>0.27400000000000002</c:v>
                </c:pt>
                <c:pt idx="3">
                  <c:v>0.28199999999999997</c:v>
                </c:pt>
                <c:pt idx="4">
                  <c:v>0.25800000000000001</c:v>
                </c:pt>
                <c:pt idx="5">
                  <c:v>0.26300000000000001</c:v>
                </c:pt>
                <c:pt idx="6">
                  <c:v>0.24299999999999999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7A4A-4F87-8ED8-A00D2337917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อื่นๆ</c:v>
                </c:pt>
              </c:strCache>
            </c:strRef>
          </c:tx>
          <c:spPr>
            <a:ln w="31750">
              <a:solidFill>
                <a:srgbClr val="C00000"/>
              </a:solidFill>
              <a:prstDash val="sysDash"/>
            </a:ln>
          </c:spPr>
          <c:marker>
            <c:symbol val="circle"/>
            <c:size val="5"/>
            <c:spPr>
              <a:solidFill>
                <a:schemeClr val="bg1"/>
              </a:solidFill>
              <a:ln w="22225">
                <a:solidFill>
                  <a:srgbClr val="C0000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Sheet1!$H$2:$H$8</c:f>
              <c:numCache>
                <c:formatCode>_-* #,##0_-;\-* #,##0_-;_-* "-"??_-;_-@_-</c:formatCode>
                <c:ptCount val="7"/>
                <c:pt idx="0">
                  <c:v>0</c:v>
                </c:pt>
                <c:pt idx="1">
                  <c:v>2.1000000000000001E-2</c:v>
                </c:pt>
                <c:pt idx="2">
                  <c:v>0.193</c:v>
                </c:pt>
                <c:pt idx="3">
                  <c:v>0.36499999999999999</c:v>
                </c:pt>
                <c:pt idx="4">
                  <c:v>0.55200000000000005</c:v>
                </c:pt>
                <c:pt idx="5">
                  <c:v>0.21199999999999999</c:v>
                </c:pt>
                <c:pt idx="6">
                  <c:v>0.16200000000000001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7A4A-4F87-8ED8-A00D2337917F}"/>
            </c:ext>
          </c:extLst>
        </c:ser>
        <c:ser>
          <c:idx val="7"/>
          <c:order val="7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1750">
              <a:solidFill>
                <a:srgbClr val="66CCFF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 w="22225">
                <a:solidFill>
                  <a:srgbClr val="66CCFF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7A4A-4F87-8ED8-A00D2337917F}"/>
            </c:ext>
          </c:extLst>
        </c:ser>
        <c:ser>
          <c:idx val="8"/>
          <c:order val="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7A4A-4F87-8ED8-A00D2337917F}"/>
            </c:ext>
          </c:extLst>
        </c:ser>
        <c:ser>
          <c:idx val="9"/>
          <c:order val="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1750">
              <a:solidFill>
                <a:srgbClr val="0070C0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 w="22225">
                <a:solidFill>
                  <a:srgbClr val="0070C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7A4A-4F87-8ED8-A00D2337917F}"/>
            </c:ext>
          </c:extLst>
        </c:ser>
        <c:ser>
          <c:idx val="10"/>
          <c:order val="10"/>
          <c:tx>
            <c:strRef>
              <c:f>Sheet1!$K$1</c:f>
              <c:strCache>
                <c:ptCount val="1"/>
              </c:strCache>
            </c:strRef>
          </c:tx>
          <c:spPr>
            <a:ln w="31750">
              <a:solidFill>
                <a:schemeClr val="accent4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7030A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Sheet1!$K$2:$K$6</c:f>
              <c:numCache>
                <c:formatCode>General</c:formatCode>
                <c:ptCount val="5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7A4A-4F87-8ED8-A00D23379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090880"/>
        <c:axId val="174097152"/>
      </c:lineChart>
      <c:catAx>
        <c:axId val="17409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74097152"/>
        <c:crosses val="autoZero"/>
        <c:auto val="1"/>
        <c:lblAlgn val="ctr"/>
        <c:lblOffset val="100"/>
        <c:noMultiLvlLbl val="0"/>
      </c:catAx>
      <c:valAx>
        <c:axId val="174097152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74090880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82811807748925"/>
          <c:y val="0.10027114040066322"/>
          <c:w val="0.69762383701819364"/>
          <c:h val="0.7742768556635879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00CC5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DD-4310-886F-7D70961563C4}"/>
              </c:ext>
            </c:extLst>
          </c:dPt>
          <c:dPt>
            <c:idx val="1"/>
            <c:bubble3D val="0"/>
            <c:spPr>
              <a:solidFill>
                <a:srgbClr val="A18CBA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DD-4310-886F-7D70961563C4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DD-4310-886F-7D70961563C4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DD-4310-886F-7D70961563C4}"/>
              </c:ext>
            </c:extLst>
          </c:dPt>
          <c:dPt>
            <c:idx val="4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1DD-4310-886F-7D70961563C4}"/>
              </c:ext>
            </c:extLst>
          </c:dPt>
          <c:dPt>
            <c:idx val="5"/>
            <c:bubble3D val="0"/>
            <c:spPr>
              <a:solidFill>
                <a:srgbClr val="FF761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1DD-4310-886F-7D70961563C4}"/>
              </c:ext>
            </c:extLst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th-TH" baseline="0" dirty="0"/>
                      <a:t>บงกชใต้
14%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DD-4310-886F-7D70961563C4}"/>
                </c:ext>
              </c:extLst>
            </c:dLbl>
            <c:dLbl>
              <c:idx val="5"/>
              <c:layout>
                <c:manualLayout>
                  <c:x val="8.1948938446401207E-2"/>
                  <c:y val="-0.12883946805177549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1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1DD-4310-886F-7D70961563C4}"/>
                </c:ext>
              </c:extLst>
            </c:dLbl>
            <c:dLbl>
              <c:idx val="6"/>
              <c:layout>
                <c:manualLayout>
                  <c:x val="0.14411709864711947"/>
                  <c:y val="-6.2921600676448489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1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1DD-4310-886F-7D70961563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เอราวัณ</c:v>
                </c:pt>
                <c:pt idx="1">
                  <c:v>บงกช</c:v>
                </c:pt>
                <c:pt idx="2">
                  <c:v>ไพลิน</c:v>
                </c:pt>
                <c:pt idx="3">
                  <c:v>บงกชใต้</c:v>
                </c:pt>
                <c:pt idx="4">
                  <c:v>อาทิตย์</c:v>
                </c:pt>
                <c:pt idx="5">
                  <c:v>ภูฮ่อม</c:v>
                </c:pt>
                <c:pt idx="6">
                  <c:v>อื่นๆ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11.830583803034539</c:v>
                </c:pt>
                <c:pt idx="1">
                  <c:v>23.737693337846391</c:v>
                </c:pt>
                <c:pt idx="2">
                  <c:v>23.617018145428322</c:v>
                </c:pt>
                <c:pt idx="3">
                  <c:v>16.885697046401084</c:v>
                </c:pt>
                <c:pt idx="4">
                  <c:v>23.335933246015511</c:v>
                </c:pt>
                <c:pt idx="5" formatCode="#,##0.0">
                  <c:v>0.35761063119012232</c:v>
                </c:pt>
                <c:pt idx="6" formatCode="#,##0.0">
                  <c:v>0.23840708746008152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1DD-4310-886F-7D7096156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0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Capacity 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8.8280681591740087E-3"/>
                  <c:y val="0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50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C7-49D0-B5BC-80F46C8365A6}"/>
                </c:ext>
              </c:extLst>
            </c:dLbl>
            <c:dLbl>
              <c:idx val="4"/>
              <c:layout>
                <c:manualLayout>
                  <c:x val="-7.35672346597834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C7-49D0-B5BC-80F46C8365A6}"/>
                </c:ext>
              </c:extLst>
            </c:dLbl>
            <c:dLbl>
              <c:idx val="5"/>
              <c:layout>
                <c:manualLayout>
                  <c:x val="1.471344693195668E-3"/>
                  <c:y val="-2.9377753730685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C7-49D0-B5BC-80F46C8365A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FANG</c:v>
                </c:pt>
                <c:pt idx="1">
                  <c:v>TOP</c:v>
                </c:pt>
                <c:pt idx="2">
                  <c:v>BCP</c:v>
                </c:pt>
                <c:pt idx="3">
                  <c:v>ESSO</c:v>
                </c:pt>
                <c:pt idx="4">
                  <c:v>IRPC</c:v>
                </c:pt>
                <c:pt idx="5">
                  <c:v>PTTGC</c:v>
                </c:pt>
                <c:pt idx="6">
                  <c:v>SPRC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2.5</c:v>
                </c:pt>
                <c:pt idx="1">
                  <c:v>275</c:v>
                </c:pt>
                <c:pt idx="2">
                  <c:v>122.1</c:v>
                </c:pt>
                <c:pt idx="3">
                  <c:v>174</c:v>
                </c:pt>
                <c:pt idx="4">
                  <c:v>215</c:v>
                </c:pt>
                <c:pt idx="5">
                  <c:v>280</c:v>
                </c:pt>
                <c:pt idx="6">
                  <c:v>175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2C7-49D0-B5BC-80F46C8365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Intake </c:v>
                </c:pt>
              </c:strCache>
            </c:strRef>
          </c:tx>
          <c:spPr>
            <a:solidFill>
              <a:srgbClr val="AE1E7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FANG</c:v>
                </c:pt>
                <c:pt idx="1">
                  <c:v>TOP</c:v>
                </c:pt>
                <c:pt idx="2">
                  <c:v>BCP</c:v>
                </c:pt>
                <c:pt idx="3">
                  <c:v>ESSO</c:v>
                </c:pt>
                <c:pt idx="4">
                  <c:v>IRPC</c:v>
                </c:pt>
                <c:pt idx="5">
                  <c:v>PTTGC</c:v>
                </c:pt>
                <c:pt idx="6">
                  <c:v>SPRC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 formatCode="#,##0.00">
                  <c:v>0.86899999999999999</c:v>
                </c:pt>
                <c:pt idx="1">
                  <c:v>301.38600000000002</c:v>
                </c:pt>
                <c:pt idx="2">
                  <c:v>121.845</c:v>
                </c:pt>
                <c:pt idx="3">
                  <c:v>136.011</c:v>
                </c:pt>
                <c:pt idx="4">
                  <c:v>191.29599999999999</c:v>
                </c:pt>
                <c:pt idx="5">
                  <c:v>178.14400000000001</c:v>
                </c:pt>
                <c:pt idx="6">
                  <c:v>158.87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2C7-49D0-B5BC-80F46C836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axId val="174389120"/>
        <c:axId val="174390656"/>
      </c:barChart>
      <c:catAx>
        <c:axId val="174389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74390656"/>
        <c:crosses val="autoZero"/>
        <c:auto val="1"/>
        <c:lblAlgn val="ctr"/>
        <c:lblOffset val="100"/>
        <c:noMultiLvlLbl val="0"/>
      </c:catAx>
      <c:valAx>
        <c:axId val="174390656"/>
        <c:scaling>
          <c:orientation val="minMax"/>
          <c:max val="37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7438912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67272855150197E-2"/>
          <c:y val="3.187131515482506E-2"/>
          <c:w val="0.83704036319271014"/>
          <c:h val="0.871703255710706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เบนซิน</c:v>
                </c:pt>
              </c:strCache>
            </c:strRef>
          </c:tx>
          <c:spPr>
            <a:ln w="41275">
              <a:solidFill>
                <a:schemeClr val="accent6">
                  <a:lumMod val="75000"/>
                </a:schemeClr>
              </a:solidFill>
              <a:prstDash val="sysDash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FF7619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36.071561643835651</c:v>
                </c:pt>
                <c:pt idx="1">
                  <c:v>35.850156164383542</c:v>
                </c:pt>
                <c:pt idx="2">
                  <c:v>35.572136612021836</c:v>
                </c:pt>
                <c:pt idx="3">
                  <c:v>33.936430136986331</c:v>
                </c:pt>
                <c:pt idx="4">
                  <c:v>35.380701369862997</c:v>
                </c:pt>
                <c:pt idx="5">
                  <c:v>36.042483870967736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91E-46FC-A721-5347BCE891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ก๊าด</c:v>
                </c:pt>
              </c:strCache>
            </c:strRef>
          </c:tx>
          <c:spPr>
            <a:ln w="41275">
              <a:solidFill>
                <a:srgbClr val="00B0F0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00B0F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5.8732109589041093</c:v>
                </c:pt>
                <c:pt idx="1">
                  <c:v>5.6153616438356178</c:v>
                </c:pt>
                <c:pt idx="2">
                  <c:v>4.5276857923497271</c:v>
                </c:pt>
                <c:pt idx="3">
                  <c:v>4.6063123287671246</c:v>
                </c:pt>
                <c:pt idx="4">
                  <c:v>5.2733260273972613</c:v>
                </c:pt>
                <c:pt idx="5">
                  <c:v>5.777709677419355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91E-46FC-A721-5347BCE891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ดีเซล</c:v>
                </c:pt>
              </c:strCache>
            </c:strRef>
          </c:tx>
          <c:spPr>
            <a:ln w="41275">
              <a:solidFill>
                <a:srgbClr val="FF7C80"/>
              </a:solidFill>
              <a:prstDash val="sysDash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FF7C8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74.132120547945178</c:v>
                </c:pt>
                <c:pt idx="1">
                  <c:v>70.242693150685028</c:v>
                </c:pt>
                <c:pt idx="2">
                  <c:v>75.423734972677593</c:v>
                </c:pt>
                <c:pt idx="3">
                  <c:v>73.819153424657543</c:v>
                </c:pt>
                <c:pt idx="4">
                  <c:v>75.129008219178033</c:v>
                </c:pt>
                <c:pt idx="5">
                  <c:v>81.031064516129021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91E-46FC-A721-5347BCE891E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เครื่องบิน</c:v>
                </c:pt>
              </c:strCache>
            </c:strRef>
          </c:tx>
          <c:spPr>
            <a:ln w="41275">
              <a:solidFill>
                <a:srgbClr val="78B400"/>
              </a:solidFill>
              <a:prstDash val="sysDash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78B400"/>
                </a:solidFill>
              </a:ln>
            </c:spPr>
          </c:marker>
          <c:trendline>
            <c:spPr>
              <a:ln>
                <a:noFill/>
              </a:ln>
            </c:spPr>
            <c:trendlineType val="linear"/>
            <c:dispRSqr val="0"/>
            <c:dispEq val="0"/>
          </c:trendline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Sheet1!$E$2:$E$7</c:f>
              <c:numCache>
                <c:formatCode>0</c:formatCode>
                <c:ptCount val="6"/>
                <c:pt idx="0">
                  <c:v>20.688391780821917</c:v>
                </c:pt>
                <c:pt idx="1">
                  <c:v>19.475901369863013</c:v>
                </c:pt>
                <c:pt idx="2">
                  <c:v>8.2277267759562847</c:v>
                </c:pt>
                <c:pt idx="3">
                  <c:v>5.7462410958904115</c:v>
                </c:pt>
                <c:pt idx="4">
                  <c:v>10.234361643835618</c:v>
                </c:pt>
                <c:pt idx="5">
                  <c:v>14.777129032258067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91E-46FC-A721-5347BCE891E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น้ำมันเตา</c:v>
                </c:pt>
              </c:strCache>
            </c:strRef>
          </c:tx>
          <c:spPr>
            <a:ln w="41275">
              <a:solidFill>
                <a:srgbClr val="FFC000"/>
              </a:solidFill>
              <a:prstDash val="solid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FFC00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Sheet1!$F$2:$F$7</c:f>
              <c:numCache>
                <c:formatCode>0</c:formatCode>
                <c:ptCount val="6"/>
                <c:pt idx="0">
                  <c:v>16.381676712328758</c:v>
                </c:pt>
                <c:pt idx="1">
                  <c:v>15.014087671232881</c:v>
                </c:pt>
                <c:pt idx="2">
                  <c:v>12.942314207650268</c:v>
                </c:pt>
                <c:pt idx="3">
                  <c:v>14.640178082191776</c:v>
                </c:pt>
                <c:pt idx="4">
                  <c:v>15.788449315068503</c:v>
                </c:pt>
                <c:pt idx="5">
                  <c:v>13.557935483870965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91E-46FC-A721-5347BCE891E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LPG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Sheet1!$G$2:$G$7</c:f>
              <c:numCache>
                <c:formatCode>0</c:formatCode>
                <c:ptCount val="6"/>
                <c:pt idx="0">
                  <c:v>34.298640284119749</c:v>
                </c:pt>
                <c:pt idx="1">
                  <c:v>31.200958904109584</c:v>
                </c:pt>
                <c:pt idx="2">
                  <c:v>27.807098765432094</c:v>
                </c:pt>
                <c:pt idx="3">
                  <c:v>28.771902587518998</c:v>
                </c:pt>
                <c:pt idx="4">
                  <c:v>24.235185185185181</c:v>
                </c:pt>
                <c:pt idx="5">
                  <c:v>24.235185185185181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052-459A-8F26-92AF277EC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649728"/>
        <c:axId val="174651264"/>
      </c:lineChart>
      <c:catAx>
        <c:axId val="174649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74651264"/>
        <c:crosses val="autoZero"/>
        <c:auto val="1"/>
        <c:lblAlgn val="ctr"/>
        <c:lblOffset val="100"/>
        <c:noMultiLvlLbl val="0"/>
      </c:catAx>
      <c:valAx>
        <c:axId val="174651264"/>
        <c:scaling>
          <c:orientation val="minMax"/>
          <c:max val="9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74649728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72421" cy="496673"/>
          </a:xfrm>
          <a:prstGeom prst="rect">
            <a:avLst/>
          </a:prstGeom>
        </p:spPr>
        <p:txBody>
          <a:bodyPr vert="horz" lIns="91424" tIns="45713" rIns="91424" bIns="45713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31" y="1"/>
            <a:ext cx="2972421" cy="496673"/>
          </a:xfrm>
          <a:prstGeom prst="rect">
            <a:avLst/>
          </a:prstGeom>
        </p:spPr>
        <p:txBody>
          <a:bodyPr vert="horz" lIns="91424" tIns="45713" rIns="91424" bIns="45713" rtlCol="0"/>
          <a:lstStyle>
            <a:lvl1pPr algn="r">
              <a:defRPr sz="1200"/>
            </a:lvl1pPr>
          </a:lstStyle>
          <a:p>
            <a:fld id="{D8B9CA70-6B1D-4729-98EE-A9BED0059DE9}" type="datetimeFigureOut">
              <a:rPr lang="th-TH" smtClean="0"/>
              <a:t>24/03/66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28272"/>
            <a:ext cx="2972421" cy="496673"/>
          </a:xfrm>
          <a:prstGeom prst="rect">
            <a:avLst/>
          </a:prstGeom>
        </p:spPr>
        <p:txBody>
          <a:bodyPr vert="horz" lIns="91424" tIns="45713" rIns="91424" bIns="45713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31" y="9428272"/>
            <a:ext cx="2972421" cy="496673"/>
          </a:xfrm>
          <a:prstGeom prst="rect">
            <a:avLst/>
          </a:prstGeom>
        </p:spPr>
        <p:txBody>
          <a:bodyPr vert="horz" lIns="91424" tIns="45713" rIns="91424" bIns="45713" rtlCol="0" anchor="b"/>
          <a:lstStyle>
            <a:lvl1pPr algn="r">
              <a:defRPr sz="1200"/>
            </a:lvl1pPr>
          </a:lstStyle>
          <a:p>
            <a:fld id="{48150DC0-A7FE-4CDB-B219-3EED720D0D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1808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3"/>
            <a:ext cx="2971799" cy="496332"/>
          </a:xfrm>
          <a:prstGeom prst="rect">
            <a:avLst/>
          </a:prstGeom>
        </p:spPr>
        <p:txBody>
          <a:bodyPr vert="horz" lIns="91990" tIns="45995" rIns="91990" bIns="4599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26" y="3"/>
            <a:ext cx="2971799" cy="496332"/>
          </a:xfrm>
          <a:prstGeom prst="rect">
            <a:avLst/>
          </a:prstGeom>
        </p:spPr>
        <p:txBody>
          <a:bodyPr vert="horz" lIns="91990" tIns="45995" rIns="91990" bIns="45995" rtlCol="0"/>
          <a:lstStyle>
            <a:lvl1pPr algn="r">
              <a:defRPr sz="1200"/>
            </a:lvl1pPr>
          </a:lstStyle>
          <a:p>
            <a:fld id="{C3B8AE8E-3576-4182-9B1E-20F1D0BD5856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4563" y="73977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90" tIns="45995" rIns="91990" bIns="4599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2" y="4715167"/>
            <a:ext cx="5486400" cy="4466987"/>
          </a:xfrm>
          <a:prstGeom prst="rect">
            <a:avLst/>
          </a:prstGeom>
        </p:spPr>
        <p:txBody>
          <a:bodyPr vert="horz" lIns="91990" tIns="45995" rIns="91990" bIns="4599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9428586"/>
            <a:ext cx="2971799" cy="496332"/>
          </a:xfrm>
          <a:prstGeom prst="rect">
            <a:avLst/>
          </a:prstGeom>
        </p:spPr>
        <p:txBody>
          <a:bodyPr vert="horz" lIns="91990" tIns="45995" rIns="91990" bIns="4599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26" y="9428586"/>
            <a:ext cx="2971799" cy="496332"/>
          </a:xfrm>
          <a:prstGeom prst="rect">
            <a:avLst/>
          </a:prstGeom>
        </p:spPr>
        <p:txBody>
          <a:bodyPr vert="horz" lIns="91990" tIns="45995" rIns="91990" bIns="45995" rtlCol="0" anchor="b"/>
          <a:lstStyle>
            <a:lvl1pPr algn="r">
              <a:defRPr sz="1200"/>
            </a:lvl1pPr>
          </a:lstStyle>
          <a:p>
            <a:fld id="{8D6354EF-8473-4BAC-AEA1-9B5E130A6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8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2DB0A-C650-417C-AAA9-4ADD3495CB09}" type="slidenum">
              <a:rPr lang="th-TH" smtClean="0">
                <a:solidFill>
                  <a:prstClr val="black"/>
                </a:solidFill>
              </a:rPr>
              <a:pPr/>
              <a:t>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39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0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4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4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4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4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4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4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4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52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0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8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0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39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4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2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2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F3677-A476-49C7-8DD0-232ABDBF5BD4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E3BA-409C-4456-B372-031CB2B04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F3677-A476-49C7-8DD0-232ABDBF5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E3BA-409C-4456-B372-031CB2B04C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F3677-A476-49C7-8DD0-232ABDBF5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E3BA-409C-4456-B372-031CB2B04C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F3677-A476-49C7-8DD0-232ABDBF5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E3BA-409C-4456-B372-031CB2B04C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F3677-A476-49C7-8DD0-232ABDBF5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E3BA-409C-4456-B372-031CB2B04C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F3677-A476-49C7-8DD0-232ABDBF5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E3BA-409C-4456-B372-031CB2B04C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F3677-A476-49C7-8DD0-232ABDBF5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E3BA-409C-4456-B372-031CB2B04C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F3677-A476-49C7-8DD0-232ABDBF5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E3BA-409C-4456-B372-031CB2B04C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F3677-A476-49C7-8DD0-232ABDBF5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E3BA-409C-4456-B372-031CB2B04C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F3677-A476-49C7-8DD0-232ABDBF5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E3BA-409C-4456-B372-031CB2B04C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16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4.xm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2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Line 16"/>
          <p:cNvCxnSpPr/>
          <p:nvPr/>
        </p:nvCxnSpPr>
        <p:spPr bwMode="auto">
          <a:xfrm>
            <a:off x="1332" y="6729493"/>
            <a:ext cx="9116656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 descr="D:\1. EPPO\11. General\LOGO_EPPO\สำนักนโยบายและแผนพลังงาน_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60" y="179209"/>
            <a:ext cx="3025140" cy="84201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395536" y="1365478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th-TH" sz="5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น้ำมัน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7296" y="44624"/>
            <a:ext cx="6146156" cy="128250"/>
            <a:chOff x="-27296" y="44624"/>
            <a:chExt cx="6146156" cy="12825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-27296" y="44624"/>
              <a:ext cx="6140666" cy="0"/>
            </a:xfrm>
            <a:prstGeom prst="line">
              <a:avLst/>
            </a:prstGeom>
            <a:ln w="1111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-21806" y="172874"/>
              <a:ext cx="6140666" cy="0"/>
            </a:xfrm>
            <a:prstGeom prst="line">
              <a:avLst/>
            </a:prstGeom>
            <a:ln w="476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1" name="Picture 3" descr="D:\1. EPPO\3. Energy Graph\Energy Graph_ปรับรูปแบบใหม่\Chapter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3384" r="6468" b="27490"/>
          <a:stretch/>
        </p:blipFill>
        <p:spPr bwMode="auto">
          <a:xfrm>
            <a:off x="-27296" y="3203074"/>
            <a:ext cx="917129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558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 rot="16200000">
            <a:off x="-1455712" y="3253126"/>
            <a:ext cx="3467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พันบาร์เรล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60031" y="6309320"/>
            <a:ext cx="33212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lang="en-US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 LPG 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ไม่รวมที่ใช้เป็นวัตถุดิบในปิโตรเคมี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10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574358542"/>
              </p:ext>
            </p:extLst>
          </p:nvPr>
        </p:nvGraphicFramePr>
        <p:xfrm>
          <a:off x="391126" y="1588728"/>
          <a:ext cx="5068210" cy="409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216938" y="3530581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FA6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เบนซิน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03553" y="4597774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เครื่องบิน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34021" y="4776536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C49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น้ำมันเตา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4120944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EEECE1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</a:t>
            </a:r>
            <a:endParaRPr lang="th-TH" sz="1300" b="1" dirty="0">
              <a:solidFill>
                <a:srgbClr val="EEECE1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64394" y="1988445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FF7C8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ดีเซล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97759" y="5061424"/>
            <a:ext cx="10142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น้ำมันก๊าด</a:t>
            </a: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434280" y="61833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การใช้น้ำมันสำเร็จรูป  </a:t>
            </a:r>
            <a:r>
              <a:rPr lang="th-TH" altLang="th-TH" sz="2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(พันบาร์เรลต่อวัน)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40164" y="1229271"/>
            <a:ext cx="36174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</a:t>
            </a:r>
          </a:p>
          <a:p>
            <a:pPr algn="ctr"/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การใช้น้ำมันสำเร็จรูป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24128" y="5519449"/>
            <a:ext cx="3123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ทั้งสิ้น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944 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พันบาร์เรล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</a:p>
        </p:txBody>
      </p:sp>
      <p:graphicFrame>
        <p:nvGraphicFramePr>
          <p:cNvPr id="47" name="Chart 46"/>
          <p:cNvGraphicFramePr/>
          <p:nvPr>
            <p:extLst>
              <p:ext uri="{D42A27DB-BD31-4B8C-83A1-F6EECF244321}">
                <p14:modId xmlns:p14="http://schemas.microsoft.com/office/powerpoint/2010/main" val="2475471400"/>
              </p:ext>
            </p:extLst>
          </p:nvPr>
        </p:nvGraphicFramePr>
        <p:xfrm>
          <a:off x="5053885" y="1686820"/>
          <a:ext cx="4590042" cy="389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6570808" y="3420567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6*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83579" y="6021288"/>
            <a:ext cx="3910646" cy="555562"/>
            <a:chOff x="605786" y="6093296"/>
            <a:chExt cx="3606174" cy="555562"/>
          </a:xfrm>
        </p:grpSpPr>
        <p:sp>
          <p:nvSpPr>
            <p:cNvPr id="51" name="Rounded Rectangle 50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91126" y="5706975"/>
            <a:ext cx="784907" cy="889292"/>
            <a:chOff x="343626" y="5683225"/>
            <a:chExt cx="784907" cy="889292"/>
          </a:xfrm>
        </p:grpSpPr>
        <p:pic>
          <p:nvPicPr>
            <p:cNvPr id="55" name="Picture 12" descr="D:\7. Infographic EPPO\Picture icon\Black and White\15642-20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26" y="5683225"/>
              <a:ext cx="784907" cy="757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5" descr="D:\7. Infographic EPPO\Picture icon\Black and White\car_silhouett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510" y="6374191"/>
              <a:ext cx="600023" cy="198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Box 33"/>
          <p:cNvSpPr txBox="1"/>
          <p:nvPr/>
        </p:nvSpPr>
        <p:spPr>
          <a:xfrm>
            <a:off x="1248201" y="6147442"/>
            <a:ext cx="3403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การใช้น้ำมันสำเร็จรูป</a:t>
            </a:r>
            <a:endParaRPr lang="th-TH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Striped Right Arrow 34">
            <a:extLst>
              <a:ext uri="{FF2B5EF4-FFF2-40B4-BE49-F238E27FC236}">
                <a16:creationId xmlns:a16="http://schemas.microsoft.com/office/drawing/2014/main" xmlns="" id="{6869585D-106B-4225-881C-0DA9E907AD06}"/>
              </a:ext>
            </a:extLst>
          </p:cNvPr>
          <p:cNvSpPr/>
          <p:nvPr/>
        </p:nvSpPr>
        <p:spPr>
          <a:xfrm rot="16200000">
            <a:off x="3328712" y="6103104"/>
            <a:ext cx="283747" cy="359108"/>
          </a:xfrm>
          <a:prstGeom prst="striped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604150F-86C3-44CC-9740-0A19511A07A9}"/>
              </a:ext>
            </a:extLst>
          </p:cNvPr>
          <p:cNvSpPr txBox="1"/>
          <p:nvPr/>
        </p:nvSpPr>
        <p:spPr>
          <a:xfrm>
            <a:off x="3574369" y="6160273"/>
            <a:ext cx="1059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8.4%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580928F-33E6-4AFD-A9E7-CB0DAE662019}"/>
              </a:ext>
            </a:extLst>
          </p:cNvPr>
          <p:cNvSpPr txBox="1"/>
          <p:nvPr/>
        </p:nvSpPr>
        <p:spPr>
          <a:xfrm>
            <a:off x="8047758" y="6063099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ม.ค.66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64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4280" y="61833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การนำเข้าน้ำมันสำเร็จรูป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455712" y="3253126"/>
            <a:ext cx="3467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ล้านลิตร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953322916"/>
              </p:ext>
            </p:extLst>
          </p:nvPr>
        </p:nvGraphicFramePr>
        <p:xfrm>
          <a:off x="4856941" y="1755459"/>
          <a:ext cx="4590042" cy="3833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508104" y="1301279"/>
            <a:ext cx="36174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</a:t>
            </a:r>
          </a:p>
          <a:p>
            <a:pPr algn="ctr"/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การนำเข้าน้ำมันสำเร็จรูป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24128" y="5541184"/>
            <a:ext cx="3123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รวมทั้งสิ้น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ล้านลิตร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65787" y="3522203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66*</a:t>
            </a:r>
            <a:endParaRPr lang="en-US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4048" y="6165304"/>
            <a:ext cx="38437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lang="en-US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 </a:t>
            </a: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</a:t>
            </a:r>
            <a:r>
              <a:rPr lang="en-US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2563 </a:t>
            </a: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การนำเข้าน้ำมันสำเร็จรูปส่วนใหญ่ลดลง </a:t>
            </a:r>
            <a:b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เนื่องจากการผลิตในประเทศมีเพียงพอกับความต้องการใช้ที่ชะลอตัวลง</a:t>
            </a: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11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87810" y="6045038"/>
            <a:ext cx="4344230" cy="555562"/>
            <a:chOff x="605786" y="6093296"/>
            <a:chExt cx="3606174" cy="555562"/>
          </a:xfrm>
        </p:grpSpPr>
        <p:sp>
          <p:nvSpPr>
            <p:cNvPr id="32" name="Rounded Rectangle 31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025136" y="6147442"/>
            <a:ext cx="3879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การนำเข้าน้ำมันสำเร็จรูป        </a:t>
            </a:r>
            <a:r>
              <a:rPr lang="th-TH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30</a:t>
            </a:r>
            <a:r>
              <a:rPr lang="en-US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" name="Picture 14" descr="D:\7. Infographic EPPO\Picture icon\Black and White\silhouette-transatlantic-ship_279-1027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0" y="5995706"/>
            <a:ext cx="894223" cy="74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916371056"/>
              </p:ext>
            </p:extLst>
          </p:nvPr>
        </p:nvGraphicFramePr>
        <p:xfrm>
          <a:off x="408782" y="1576536"/>
          <a:ext cx="4889280" cy="4012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114102" y="4095105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>
                <a:solidFill>
                  <a:srgbClr val="FA6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เบนซิน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32374" y="4735006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เครื่องบิน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43385" y="4935582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>
                <a:solidFill>
                  <a:srgbClr val="C49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น้ำมันเตา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48587" y="2986724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EEECE1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</a:t>
            </a:r>
            <a:endParaRPr lang="th-TH" sz="1300" b="1" dirty="0">
              <a:solidFill>
                <a:srgbClr val="EEECE1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39910" y="3445583"/>
            <a:ext cx="7311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>
                <a:solidFill>
                  <a:srgbClr val="FF575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ดีเซล</a:t>
            </a:r>
          </a:p>
        </p:txBody>
      </p:sp>
      <p:sp>
        <p:nvSpPr>
          <p:cNvPr id="40" name="Striped Right Arrow 34">
            <a:extLst>
              <a:ext uri="{FF2B5EF4-FFF2-40B4-BE49-F238E27FC236}">
                <a16:creationId xmlns:a16="http://schemas.microsoft.com/office/drawing/2014/main" xmlns="" id="{D957804B-1A8F-4569-BD6B-6249F63A24CF}"/>
              </a:ext>
            </a:extLst>
          </p:cNvPr>
          <p:cNvSpPr/>
          <p:nvPr/>
        </p:nvSpPr>
        <p:spPr>
          <a:xfrm rot="16200000">
            <a:off x="3486822" y="6110348"/>
            <a:ext cx="283747" cy="359108"/>
          </a:xfrm>
          <a:prstGeom prst="striped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7046D0-D5E1-4AD9-802B-2BAE27457A2F}"/>
              </a:ext>
            </a:extLst>
          </p:cNvPr>
          <p:cNvSpPr txBox="1"/>
          <p:nvPr/>
        </p:nvSpPr>
        <p:spPr>
          <a:xfrm>
            <a:off x="6620035" y="4850943"/>
            <a:ext cx="114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เครื่องบิน</a:t>
            </a:r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81F1B75-BAE0-461A-B3CD-9BFB73B554BC}"/>
              </a:ext>
            </a:extLst>
          </p:cNvPr>
          <p:cNvSpPr txBox="1"/>
          <p:nvPr/>
        </p:nvSpPr>
        <p:spPr>
          <a:xfrm>
            <a:off x="8047758" y="6063099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ม.ค.66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75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4280" y="61833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การส่งออกน้ำมันสำเร็จรูป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455696111"/>
              </p:ext>
            </p:extLst>
          </p:nvPr>
        </p:nvGraphicFramePr>
        <p:xfrm>
          <a:off x="444606" y="1589715"/>
          <a:ext cx="4847474" cy="408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1455712" y="3253126"/>
            <a:ext cx="3467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ล้านลิตร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8104" y="1373287"/>
            <a:ext cx="36174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</a:t>
            </a:r>
          </a:p>
          <a:p>
            <a:pPr algn="ctr"/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การส่งออกน้ำมันสำเร็จรูป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3928" y="4216732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FA6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เบนซิน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94123" y="4694366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เครื่องบิน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94123" y="3804656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>
                <a:solidFill>
                  <a:srgbClr val="C49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น้ำมันเตา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9549" y="4986754"/>
            <a:ext cx="9545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rgbClr val="EEECE1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</a:t>
            </a:r>
            <a:endParaRPr lang="th-TH" sz="1100" b="1" dirty="0">
              <a:solidFill>
                <a:srgbClr val="EEECE1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15739" y="3327112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>
                <a:solidFill>
                  <a:srgbClr val="FF575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ดีเซล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49120" y="5067331"/>
            <a:ext cx="15293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น้ำมันก๊าด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56520" y="5501851"/>
            <a:ext cx="3123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รวมทั้งสิ้น 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ล้านลิตร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</a:p>
        </p:txBody>
      </p:sp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2405462600"/>
              </p:ext>
            </p:extLst>
          </p:nvPr>
        </p:nvGraphicFramePr>
        <p:xfrm>
          <a:off x="5026918" y="1726636"/>
          <a:ext cx="4590042" cy="389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552266" y="3429000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66*</a:t>
            </a:r>
            <a:endParaRPr lang="en-US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187" y="6424570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12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15818" y="6045038"/>
            <a:ext cx="4404254" cy="555562"/>
            <a:chOff x="605786" y="6093296"/>
            <a:chExt cx="3606174" cy="555562"/>
          </a:xfrm>
        </p:grpSpPr>
        <p:sp>
          <p:nvSpPr>
            <p:cNvPr id="32" name="Rounded Rectangle 31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220198" y="6147442"/>
            <a:ext cx="3923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การส่งออกน้ำมัน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สำเร็จรูป</a:t>
            </a:r>
            <a:r>
              <a:rPr lang="th-TH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18.6</a:t>
            </a:r>
            <a:r>
              <a:rPr lang="en-US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Picture 11" descr="D:\7. Infographic EPPO\Picture icon\Black and White\13688061101795900188boat%20silhouette-hi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80" y="6060446"/>
            <a:ext cx="785918" cy="58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triped Right Arrow 29">
            <a:extLst>
              <a:ext uri="{FF2B5EF4-FFF2-40B4-BE49-F238E27FC236}">
                <a16:creationId xmlns:a16="http://schemas.microsoft.com/office/drawing/2014/main" xmlns="" id="{D2862315-090F-49A4-A45D-ACD9475647BA}"/>
              </a:ext>
            </a:extLst>
          </p:cNvPr>
          <p:cNvSpPr/>
          <p:nvPr/>
        </p:nvSpPr>
        <p:spPr>
          <a:xfrm rot="5400000">
            <a:off x="3770764" y="6173809"/>
            <a:ext cx="274320" cy="32004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E62725D-D2A5-4008-853B-00418C624838}"/>
              </a:ext>
            </a:extLst>
          </p:cNvPr>
          <p:cNvSpPr txBox="1"/>
          <p:nvPr/>
        </p:nvSpPr>
        <p:spPr>
          <a:xfrm>
            <a:off x="8047758" y="6063099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ม.ค.66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95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637181462"/>
              </p:ext>
            </p:extLst>
          </p:nvPr>
        </p:nvGraphicFramePr>
        <p:xfrm>
          <a:off x="423324" y="1393322"/>
          <a:ext cx="4792717" cy="4389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7C8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1714500"/>
              </p:ext>
            </p:extLst>
          </p:nvPr>
        </p:nvGraphicFramePr>
        <p:xfrm>
          <a:off x="5254160" y="1957324"/>
          <a:ext cx="3943920" cy="3432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1"/>
          <p:cNvSpPr txBox="1">
            <a:spLocks noChangeArrowheads="1"/>
          </p:cNvSpPr>
          <p:nvPr/>
        </p:nvSpPr>
        <p:spPr>
          <a:xfrm>
            <a:off x="374848" y="188640"/>
            <a:ext cx="8229600" cy="536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การส่งออกน้ำมันสำเร็จรูปของไทยแยกรายประเทศ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2160" y="5517232"/>
            <a:ext cx="309634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 </a:t>
            </a: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เขตต่อเนื่อง หมายถึงพื้นที่เขตต่อเนื่องที่เกินกว่า 12 ไมล์ทะเล</a:t>
            </a:r>
            <a:endParaRPr lang="en-US" sz="8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 </a:t>
            </a: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อื่นๆ ได้แก่ จีน เกาหลีใต้ ฯลฯ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38818" y="1340768"/>
            <a:ext cx="33867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สัดส่วนการส่งออก</a:t>
            </a:r>
          </a:p>
          <a:p>
            <a:pPr algn="ctr"/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น้ำมันสำเร็จรูปรายประเทศ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89109" y="4217193"/>
            <a:ext cx="667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สิงคโปร์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04798" y="4732342"/>
            <a:ext cx="869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มาเลเซีย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89862" y="4326529"/>
            <a:ext cx="697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อื่นๆ</a:t>
            </a:r>
            <a:r>
              <a:rPr lang="en-US" sz="8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</a:t>
            </a:r>
            <a:endParaRPr lang="th-TH" sz="800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589134" y="3256183"/>
            <a:ext cx="3733856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ล้านลิตร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89862" y="4824448"/>
            <a:ext cx="8692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เขตต่อเนื่อง**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73545" y="3404448"/>
            <a:ext cx="6403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" b="1" dirty="0">
                <a:solidFill>
                  <a:srgbClr val="004FC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กัมพูชา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11536" y="3819139"/>
            <a:ext cx="5858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" b="1" dirty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ลาว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89862" y="4457864"/>
            <a:ext cx="5508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" b="1" dirty="0">
                <a:solidFill>
                  <a:srgbClr val="BC8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เมียนมา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05049" y="4606807"/>
            <a:ext cx="654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เวียดนาม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17397" y="3429000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66*</a:t>
            </a:r>
            <a:endParaRPr lang="en-US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13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20355" y="6033163"/>
            <a:ext cx="5484374" cy="662437"/>
            <a:chOff x="605786" y="6093296"/>
            <a:chExt cx="3606174" cy="555562"/>
          </a:xfrm>
        </p:grpSpPr>
        <p:sp>
          <p:nvSpPr>
            <p:cNvPr id="34" name="Rounded Rectangle 33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129716" y="6111817"/>
            <a:ext cx="46802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86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 </a:t>
            </a:r>
            <a:r>
              <a:rPr lang="th-TH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ส่งออกประเทศในอาเซียน ได้แก่ กัมพูชา สิงคโปร์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มาเลเซีย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เวียดนาม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ลาว เมียนมา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ฟิลิปปินส์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และอินโดนีเซีย</a:t>
            </a:r>
          </a:p>
        </p:txBody>
      </p:sp>
      <p:pic>
        <p:nvPicPr>
          <p:cNvPr id="3074" name="Picture 2" descr="C:\Users\User\Desktop\Energy Graph_Edit Pattern\Infographic\Color Icon\d0f04558e66455938fec9e0a2dec521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96780"/>
            <a:ext cx="732915" cy="73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873545" y="4949983"/>
            <a:ext cx="869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ฟิลิปปินส์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80972" y="5065119"/>
            <a:ext cx="869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อินโดนีเซีย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D4FCAF1-0514-4B7C-9E24-759CD7069B59}"/>
              </a:ext>
            </a:extLst>
          </p:cNvPr>
          <p:cNvSpPr txBox="1"/>
          <p:nvPr/>
        </p:nvSpPr>
        <p:spPr>
          <a:xfrm>
            <a:off x="8047758" y="6063099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ม.ค.66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61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4280" y="7241"/>
            <a:ext cx="334974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การจัดหา </a:t>
            </a:r>
            <a:r>
              <a:rPr lang="en-US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LPG </a:t>
            </a:r>
            <a:endParaRPr lang="th-TH" altLang="th-TH" sz="28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310133007"/>
              </p:ext>
            </p:extLst>
          </p:nvPr>
        </p:nvGraphicFramePr>
        <p:xfrm>
          <a:off x="444606" y="1482840"/>
          <a:ext cx="4919482" cy="408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1536056" y="3226594"/>
            <a:ext cx="3627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พันตัน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4037696036"/>
              </p:ext>
            </p:extLst>
          </p:nvPr>
        </p:nvGraphicFramePr>
        <p:xfrm>
          <a:off x="5021825" y="1319610"/>
          <a:ext cx="4590042" cy="391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491020" y="1274857"/>
            <a:ext cx="36174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สัดส่วนการจัดหา </a:t>
            </a:r>
            <a:r>
              <a:rPr lang="en-US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</a:t>
            </a:r>
            <a:endParaRPr lang="th-TH" sz="17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7904" y="1988840"/>
            <a:ext cx="12556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โรงแยกก๊าซ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49809" y="2912313"/>
            <a:ext cx="12450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4BACC6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โรงกลั่นน้ำมัน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42718" y="4530676"/>
            <a:ext cx="10830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FF575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นำเข้า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37942" y="5283503"/>
            <a:ext cx="3123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รวมทั้งสิ้น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541 พันตัน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06756" y="3058507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66*</a:t>
            </a:r>
            <a:endParaRPr lang="en-US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17539" y="6490333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14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94780" y="6045038"/>
            <a:ext cx="3633203" cy="555562"/>
            <a:chOff x="605786" y="6093296"/>
            <a:chExt cx="3606174" cy="555562"/>
          </a:xfrm>
        </p:grpSpPr>
        <p:sp>
          <p:nvSpPr>
            <p:cNvPr id="29" name="Rounded Rectangle 28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333182" y="6179476"/>
            <a:ext cx="3147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การจัดหา 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        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th-TH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12.4</a:t>
            </a:r>
            <a:r>
              <a:rPr lang="en-US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Picture 16" descr="D:\7. Infographic EPPO\Picture icon\Color Icon\img-slider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25"/>
          <a:stretch/>
        </p:blipFill>
        <p:spPr bwMode="auto">
          <a:xfrm>
            <a:off x="219621" y="5653362"/>
            <a:ext cx="1043974" cy="99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triped Right Arrow 29">
            <a:extLst>
              <a:ext uri="{FF2B5EF4-FFF2-40B4-BE49-F238E27FC236}">
                <a16:creationId xmlns:a16="http://schemas.microsoft.com/office/drawing/2014/main" xmlns="" id="{E7F13CB5-1A23-4A96-821D-621F8EFBF238}"/>
              </a:ext>
            </a:extLst>
          </p:cNvPr>
          <p:cNvSpPr/>
          <p:nvPr/>
        </p:nvSpPr>
        <p:spPr>
          <a:xfrm rot="5400000">
            <a:off x="3113626" y="6180594"/>
            <a:ext cx="274320" cy="32004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01A57A-5E3C-4E31-8C94-14537A9C937E}"/>
              </a:ext>
            </a:extLst>
          </p:cNvPr>
          <p:cNvSpPr txBox="1"/>
          <p:nvPr/>
        </p:nvSpPr>
        <p:spPr>
          <a:xfrm>
            <a:off x="7956376" y="6348753"/>
            <a:ext cx="673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*ม.ค.66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86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4280" y="-20055"/>
            <a:ext cx="2913584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 </a:t>
            </a:r>
            <a:r>
              <a:rPr lang="en-US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LPG </a:t>
            </a:r>
            <a:endParaRPr lang="th-TH" altLang="th-TH" sz="28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454525812"/>
              </p:ext>
            </p:extLst>
          </p:nvPr>
        </p:nvGraphicFramePr>
        <p:xfrm>
          <a:off x="444606" y="1494715"/>
          <a:ext cx="4847474" cy="408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1455712" y="3158126"/>
            <a:ext cx="3467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พันตัน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727591389"/>
              </p:ext>
            </p:extLst>
          </p:nvPr>
        </p:nvGraphicFramePr>
        <p:xfrm>
          <a:off x="4870270" y="1167293"/>
          <a:ext cx="4590042" cy="389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56549" y="1167671"/>
            <a:ext cx="36174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สัดส่วนการใช้ </a:t>
            </a:r>
            <a:r>
              <a:rPr lang="en-US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</a:t>
            </a:r>
            <a:endParaRPr lang="th-TH" sz="17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5458" y="2821872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FA6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65198" y="4172986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ขนส่ง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89480" y="2027506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8064A2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ปิโตรเคมี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13052" y="4585900"/>
            <a:ext cx="12717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FF575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อุตสาหกรรม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48864" y="4911075"/>
            <a:ext cx="10142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ใช้เอง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24128" y="5157192"/>
            <a:ext cx="3123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รวมทั้งสิ้น 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พันตัน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34748" y="3127652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62564" y="6440913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15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082813" y="6045038"/>
            <a:ext cx="3273163" cy="555562"/>
            <a:chOff x="605786" y="6093296"/>
            <a:chExt cx="3606174" cy="555562"/>
          </a:xfrm>
        </p:grpSpPr>
        <p:sp>
          <p:nvSpPr>
            <p:cNvPr id="31" name="Rounded Rectangle 30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705413" y="6147442"/>
            <a:ext cx="2578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</a:t>
            </a:r>
            <a:endParaRPr lang="th-TH" sz="16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69882" y="5903550"/>
            <a:ext cx="549790" cy="725990"/>
            <a:chOff x="493818" y="5903550"/>
            <a:chExt cx="549790" cy="725990"/>
          </a:xfrm>
        </p:grpSpPr>
        <p:pic>
          <p:nvPicPr>
            <p:cNvPr id="4098" name="Picture 2" descr="C:\Users\User\Desktop\Energy Graph_Edit Pattern\Infographic\Color Icon\botija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18" y="5903550"/>
              <a:ext cx="549790" cy="725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534728" y="6146320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prstClr val="white"/>
                  </a:solidFill>
                  <a:latin typeface="SP ThunderFox" panose="02000000000000000000" pitchFamily="2" charset="0"/>
                  <a:ea typeface="Tahoma" pitchFamily="34" charset="0"/>
                  <a:cs typeface="SP ThunderFox" panose="02000000000000000000" pitchFamily="2" charset="0"/>
                </a:rPr>
                <a:t>LPG</a:t>
              </a:r>
              <a:endParaRPr lang="th-TH" sz="1400" b="1" dirty="0">
                <a:solidFill>
                  <a:prstClr val="white"/>
                </a:solidFill>
                <a:latin typeface="SP ThunderFox" panose="02000000000000000000" pitchFamily="2" charset="0"/>
                <a:ea typeface="Tahoma" pitchFamily="34" charset="0"/>
                <a:cs typeface="SP ThunderFox" panose="02000000000000000000" pitchFamily="2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292080" y="621008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1. LPG </a:t>
            </a:r>
            <a:r>
              <a:rPr lang="th-TH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หมายถึง </a:t>
            </a: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 </a:t>
            </a:r>
            <a:r>
              <a:rPr lang="th-TH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โพ</a:t>
            </a:r>
            <a:r>
              <a:rPr lang="th-TH" sz="8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รเพน</a:t>
            </a:r>
            <a:r>
              <a:rPr lang="th-TH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และบิ</a:t>
            </a:r>
            <a:r>
              <a:rPr lang="th-TH" sz="8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วเทน</a:t>
            </a:r>
            <a:endParaRPr lang="th-TH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</a:t>
            </a:r>
            <a:r>
              <a:rPr lang="th-TH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ใช้เอง หมายถึง ผู้ผลิตใช้เป็นเชื้อเพลิงในกระบวนการผลิตเอง</a:t>
            </a:r>
            <a:endParaRPr lang="en-US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  <a:endParaRPr lang="th-TH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Striped Right Arrow 29">
            <a:extLst>
              <a:ext uri="{FF2B5EF4-FFF2-40B4-BE49-F238E27FC236}">
                <a16:creationId xmlns:a16="http://schemas.microsoft.com/office/drawing/2014/main" xmlns="" id="{4C3AC79C-CC99-4F09-89AF-919B99EC156D}"/>
              </a:ext>
            </a:extLst>
          </p:cNvPr>
          <p:cNvSpPr/>
          <p:nvPr/>
        </p:nvSpPr>
        <p:spPr>
          <a:xfrm rot="5400000">
            <a:off x="3113626" y="6180594"/>
            <a:ext cx="274320" cy="32004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8659E5D-3872-4962-A8B8-F7112048481E}"/>
              </a:ext>
            </a:extLst>
          </p:cNvPr>
          <p:cNvSpPr/>
          <p:nvPr/>
        </p:nvSpPr>
        <p:spPr>
          <a:xfrm>
            <a:off x="3410806" y="6174533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3.6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069C4D5-4E4A-4285-B264-A74B5F228F0A}"/>
              </a:ext>
            </a:extLst>
          </p:cNvPr>
          <p:cNvSpPr txBox="1"/>
          <p:nvPr/>
        </p:nvSpPr>
        <p:spPr>
          <a:xfrm>
            <a:off x="8340914" y="5784129"/>
            <a:ext cx="673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*ม.ค.66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478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3" descr="D:\1. EPPO\3. Energy Graph\Energy Graph_ปรับรูปแบบใหม่\Title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3" r="7032"/>
          <a:stretch/>
        </p:blipFill>
        <p:spPr bwMode="auto">
          <a:xfrm>
            <a:off x="2328129" y="-11133"/>
            <a:ext cx="6852383" cy="103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1. EPPO\11. General\LOGO_EPPO\สำนักนโยบายและแผนพลังงาน_T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9" y="35333"/>
            <a:ext cx="2232248" cy="6306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71929" y="-10573"/>
            <a:ext cx="6256761" cy="714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น้ำมันดิบและคอนเดนเสท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539396" y="1965233"/>
            <a:ext cx="2389283" cy="970859"/>
          </a:xfrm>
          <a:prstGeom prst="roundRect">
            <a:avLst>
              <a:gd name="adj" fmla="val 12710"/>
            </a:avLst>
          </a:prstGeom>
          <a:noFill/>
          <a:ln w="31750">
            <a:solidFill>
              <a:srgbClr val="8241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2200" y="2065491"/>
            <a:ext cx="2722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การจัดหาน้ำมันดิบเพิ่มขึ้น</a:t>
            </a:r>
            <a:endParaRPr lang="en-US" sz="12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2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จากการนำเข้าน้ำมันดิบ</a:t>
            </a:r>
          </a:p>
          <a:p>
            <a:pPr algn="ctr"/>
            <a:r>
              <a:rPr lang="th-TH" sz="12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ในขณะที่การผลิตน้ำมันดิบ</a:t>
            </a:r>
          </a:p>
          <a:p>
            <a:pPr algn="ctr"/>
            <a:r>
              <a:rPr lang="th-TH" sz="12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ในประเทศลดลง</a:t>
            </a:r>
          </a:p>
        </p:txBody>
      </p:sp>
      <p:grpSp>
        <p:nvGrpSpPr>
          <p:cNvPr id="1034" name="Group 1033"/>
          <p:cNvGrpSpPr/>
          <p:nvPr/>
        </p:nvGrpSpPr>
        <p:grpSpPr>
          <a:xfrm>
            <a:off x="395536" y="979667"/>
            <a:ext cx="2803073" cy="480523"/>
            <a:chOff x="3016591" y="825292"/>
            <a:chExt cx="2803073" cy="480523"/>
          </a:xfrm>
        </p:grpSpPr>
        <p:sp>
          <p:nvSpPr>
            <p:cNvPr id="49" name="Rounded Rectangle 48"/>
            <p:cNvSpPr/>
            <p:nvPr/>
          </p:nvSpPr>
          <p:spPr>
            <a:xfrm>
              <a:off x="3016591" y="867057"/>
              <a:ext cx="2294381" cy="364533"/>
            </a:xfrm>
            <a:prstGeom prst="roundRect">
              <a:avLst>
                <a:gd name="adj" fmla="val 4354"/>
              </a:avLst>
            </a:prstGeom>
            <a:solidFill>
              <a:srgbClr val="CC99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385401" y="867057"/>
              <a:ext cx="434263" cy="361528"/>
            </a:xfrm>
            <a:prstGeom prst="roundRect">
              <a:avLst>
                <a:gd name="adj" fmla="val 4354"/>
              </a:avLst>
            </a:prstGeom>
            <a:solidFill>
              <a:srgbClr val="9A72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5472669" y="825292"/>
              <a:ext cx="71663" cy="480523"/>
              <a:chOff x="4995767" y="3928812"/>
              <a:chExt cx="71663" cy="707201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4995767" y="3928812"/>
                <a:ext cx="0" cy="70295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067430" y="3933056"/>
                <a:ext cx="0" cy="70295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 Box 3"/>
            <p:cNvSpPr txBox="1">
              <a:spLocks noChangeArrowheads="1"/>
            </p:cNvSpPr>
            <p:nvPr/>
          </p:nvSpPr>
          <p:spPr bwMode="auto">
            <a:xfrm>
              <a:off x="3251416" y="871830"/>
              <a:ext cx="19764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600" b="1" dirty="0">
                  <a:solidFill>
                    <a:prstClr val="white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การจัดหาน้ำมันดิบ</a:t>
              </a:r>
            </a:p>
          </p:txBody>
        </p:sp>
      </p:grpSp>
      <p:sp>
        <p:nvSpPr>
          <p:cNvPr id="94" name="Plus 93"/>
          <p:cNvSpPr/>
          <p:nvPr/>
        </p:nvSpPr>
        <p:spPr>
          <a:xfrm>
            <a:off x="2224240" y="2210742"/>
            <a:ext cx="513557" cy="508232"/>
          </a:xfrm>
          <a:prstGeom prst="mathPlus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0066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37956" y="2693287"/>
            <a:ext cx="1777658" cy="199207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79 พันบาร์เรลต่อวัน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24200" y="2152374"/>
            <a:ext cx="674978" cy="445428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r>
              <a:rPr lang="th-TH" sz="28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en-US" sz="28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28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35" name="Group 1034"/>
          <p:cNvGrpSpPr/>
          <p:nvPr/>
        </p:nvGrpSpPr>
        <p:grpSpPr>
          <a:xfrm>
            <a:off x="362884" y="1655957"/>
            <a:ext cx="1711714" cy="379602"/>
            <a:chOff x="362884" y="1335332"/>
            <a:chExt cx="1711714" cy="379602"/>
          </a:xfrm>
        </p:grpSpPr>
        <p:sp>
          <p:nvSpPr>
            <p:cNvPr id="16" name="Rounded Rectangle 15"/>
            <p:cNvSpPr/>
            <p:nvPr/>
          </p:nvSpPr>
          <p:spPr>
            <a:xfrm>
              <a:off x="547350" y="1430322"/>
              <a:ext cx="1527248" cy="263773"/>
            </a:xfrm>
            <a:prstGeom prst="roundRect">
              <a:avLst>
                <a:gd name="adj" fmla="val 50000"/>
              </a:avLst>
            </a:prstGeom>
            <a:solidFill>
              <a:srgbClr val="996633"/>
            </a:solidFill>
            <a:ln w="63500" cmpd="thickThin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0131" y="1431496"/>
              <a:ext cx="1219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ผลิตในประเทศ</a:t>
              </a:r>
            </a:p>
          </p:txBody>
        </p:sp>
        <p:pic>
          <p:nvPicPr>
            <p:cNvPr id="95" name="Picture 2" descr="D:\7. Infographic EPPO\Picture icon\Color Icon\10156-1-f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24" t="1527" r="18428" b="15504"/>
            <a:stretch/>
          </p:blipFill>
          <p:spPr bwMode="auto">
            <a:xfrm>
              <a:off x="362884" y="1335332"/>
              <a:ext cx="449003" cy="379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" name="TextBox 108"/>
          <p:cNvSpPr txBox="1"/>
          <p:nvPr/>
        </p:nvSpPr>
        <p:spPr>
          <a:xfrm>
            <a:off x="2895228" y="2677457"/>
            <a:ext cx="1777658" cy="229984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en-US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73</a:t>
            </a:r>
            <a:r>
              <a:rPr lang="th-TH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พันบาร์เรลต่อวัน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281472" y="2157810"/>
            <a:ext cx="904208" cy="445428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r>
              <a:rPr lang="en-US" sz="28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th-TH" sz="28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8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28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36" name="Group 1035"/>
          <p:cNvGrpSpPr/>
          <p:nvPr/>
        </p:nvGrpSpPr>
        <p:grpSpPr>
          <a:xfrm>
            <a:off x="3015777" y="1748931"/>
            <a:ext cx="1259698" cy="290717"/>
            <a:chOff x="3015777" y="1428306"/>
            <a:chExt cx="1259698" cy="290717"/>
          </a:xfrm>
        </p:grpSpPr>
        <p:sp>
          <p:nvSpPr>
            <p:cNvPr id="107" name="Rounded Rectangle 106"/>
            <p:cNvSpPr/>
            <p:nvPr/>
          </p:nvSpPr>
          <p:spPr>
            <a:xfrm>
              <a:off x="3107387" y="1435758"/>
              <a:ext cx="1168088" cy="263773"/>
            </a:xfrm>
            <a:prstGeom prst="roundRect">
              <a:avLst>
                <a:gd name="adj" fmla="val 50000"/>
              </a:avLst>
            </a:prstGeom>
            <a:solidFill>
              <a:srgbClr val="996633"/>
            </a:solidFill>
            <a:ln w="63500" cmpd="thickThin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334541" y="1428306"/>
              <a:ext cx="8166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นำเข้า</a:t>
              </a:r>
            </a:p>
          </p:txBody>
        </p:sp>
        <p:pic>
          <p:nvPicPr>
            <p:cNvPr id="114" name="Picture 3" descr="D:\7. Infographic EPPO\Picture icon\Color Icon\steamer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37" b="4890"/>
            <a:stretch/>
          </p:blipFill>
          <p:spPr bwMode="auto">
            <a:xfrm flipH="1">
              <a:off x="3015777" y="1443053"/>
              <a:ext cx="372564" cy="275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8" name="Group 1037"/>
          <p:cNvGrpSpPr/>
          <p:nvPr/>
        </p:nvGrpSpPr>
        <p:grpSpPr>
          <a:xfrm>
            <a:off x="0" y="3301932"/>
            <a:ext cx="9144000" cy="1139625"/>
            <a:chOff x="0" y="3191662"/>
            <a:chExt cx="9144000" cy="1139625"/>
          </a:xfrm>
        </p:grpSpPr>
        <p:pic>
          <p:nvPicPr>
            <p:cNvPr id="1026" name="Picture 2" descr="C:\Users\User\Desktop\Energy Graph_New\Infographic EPPO\Picture icon\Monthly Report Info\EPPO 2016\banner EPPO-02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6" t="5734" b="16983"/>
            <a:stretch/>
          </p:blipFill>
          <p:spPr bwMode="auto">
            <a:xfrm>
              <a:off x="0" y="3191662"/>
              <a:ext cx="4619100" cy="113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2" descr="C:\Users\User\Desktop\Energy Graph_New\Infographic EPPO\Picture icon\Monthly Report Info\EPPO 2016\banner EPPO-02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8" t="5734" b="16983"/>
            <a:stretch/>
          </p:blipFill>
          <p:spPr bwMode="auto">
            <a:xfrm flipH="1">
              <a:off x="4608383" y="3202975"/>
              <a:ext cx="4535617" cy="1120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7" name="TextBox 116"/>
          <p:cNvSpPr txBox="1"/>
          <p:nvPr/>
        </p:nvSpPr>
        <p:spPr>
          <a:xfrm>
            <a:off x="641023" y="5538498"/>
            <a:ext cx="2418809" cy="445428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68</a:t>
            </a:r>
            <a:r>
              <a:rPr lang="th-TH" sz="28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พันบาร์เรลต่อวัน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607243" y="6119005"/>
            <a:ext cx="870544" cy="383873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1.2%</a:t>
            </a:r>
            <a:endParaRPr lang="th-TH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25" name="Group 1024"/>
          <p:cNvGrpSpPr/>
          <p:nvPr/>
        </p:nvGrpSpPr>
        <p:grpSpPr>
          <a:xfrm>
            <a:off x="5981016" y="4723697"/>
            <a:ext cx="2803073" cy="480523"/>
            <a:chOff x="5945391" y="4581197"/>
            <a:chExt cx="2803073" cy="480523"/>
          </a:xfrm>
        </p:grpSpPr>
        <p:sp>
          <p:nvSpPr>
            <p:cNvPr id="122" name="Rounded Rectangle 121"/>
            <p:cNvSpPr/>
            <p:nvPr/>
          </p:nvSpPr>
          <p:spPr>
            <a:xfrm>
              <a:off x="5945391" y="4622962"/>
              <a:ext cx="2294381" cy="364533"/>
            </a:xfrm>
            <a:prstGeom prst="roundRect">
              <a:avLst>
                <a:gd name="adj" fmla="val 4354"/>
              </a:avLst>
            </a:prstGeom>
            <a:solidFill>
              <a:srgbClr val="96326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8314201" y="4622962"/>
              <a:ext cx="434263" cy="361528"/>
            </a:xfrm>
            <a:prstGeom prst="roundRect">
              <a:avLst>
                <a:gd name="adj" fmla="val 4354"/>
              </a:avLst>
            </a:prstGeom>
            <a:solidFill>
              <a:srgbClr val="71254B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8401469" y="4581197"/>
              <a:ext cx="71663" cy="480523"/>
              <a:chOff x="4995767" y="3928812"/>
              <a:chExt cx="71663" cy="707201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>
                <a:off x="4995767" y="3928812"/>
                <a:ext cx="0" cy="70295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5067430" y="3933056"/>
                <a:ext cx="0" cy="70295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Text Box 3"/>
            <p:cNvSpPr txBox="1">
              <a:spLocks noChangeArrowheads="1"/>
            </p:cNvSpPr>
            <p:nvPr/>
          </p:nvSpPr>
          <p:spPr bwMode="auto">
            <a:xfrm>
              <a:off x="6009945" y="4615860"/>
              <a:ext cx="22298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600" b="1" dirty="0">
                  <a:solidFill>
                    <a:prstClr val="white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การใช้กำลังการกลั่น</a:t>
              </a: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6952249" y="5322311"/>
            <a:ext cx="1154276" cy="568538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th-TH" sz="3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3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36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3917341" y="4899734"/>
            <a:ext cx="1806787" cy="845154"/>
          </a:xfrm>
          <a:prstGeom prst="roundRect">
            <a:avLst>
              <a:gd name="adj" fmla="val 12710"/>
            </a:avLst>
          </a:prstGeom>
          <a:noFill/>
          <a:ln w="25400">
            <a:solidFill>
              <a:srgbClr val="71254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978666" y="4939894"/>
            <a:ext cx="1715644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กำลังการกลั่น </a:t>
            </a:r>
          </a:p>
          <a:p>
            <a:pPr algn="ctr">
              <a:spcBef>
                <a:spcPts val="300"/>
              </a:spcBef>
            </a:pPr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1,</a:t>
            </a:r>
            <a:r>
              <a:rPr lang="en-US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244</a:t>
            </a:r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พันบาร์เรลต่อวัน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3914652" y="5865560"/>
            <a:ext cx="2009499" cy="845154"/>
          </a:xfrm>
          <a:prstGeom prst="roundRect">
            <a:avLst>
              <a:gd name="adj" fmla="val 12710"/>
            </a:avLst>
          </a:prstGeom>
          <a:noFill/>
          <a:ln w="25400">
            <a:solidFill>
              <a:srgbClr val="71254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917340" y="5976513"/>
            <a:ext cx="2063675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ใช้น้ำมันในการก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ลั่น</a:t>
            </a:r>
          </a:p>
          <a:p>
            <a:pPr algn="ctr">
              <a:spcBef>
                <a:spcPts val="300"/>
              </a:spcBef>
            </a:pPr>
            <a:r>
              <a:rPr lang="en-US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1,</a:t>
            </a:r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021 </a:t>
            </a:r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พันบาร์เรลต่อวัน</a:t>
            </a:r>
          </a:p>
        </p:txBody>
      </p:sp>
      <p:grpSp>
        <p:nvGrpSpPr>
          <p:cNvPr id="1033" name="Group 1032"/>
          <p:cNvGrpSpPr/>
          <p:nvPr/>
        </p:nvGrpSpPr>
        <p:grpSpPr>
          <a:xfrm>
            <a:off x="5940152" y="5873964"/>
            <a:ext cx="3181536" cy="978717"/>
            <a:chOff x="5891386" y="5924906"/>
            <a:chExt cx="3252614" cy="927775"/>
          </a:xfrm>
        </p:grpSpPr>
        <p:pic>
          <p:nvPicPr>
            <p:cNvPr id="1031" name="Picture 7" descr="C:\Users\User\Desktop\Energy Graph_New\Infographic EPPO\Picture icon\Monthly Report Info\EPPO 2015\7-0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07578" y="5924906"/>
              <a:ext cx="1036422" cy="92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7" descr="C:\Users\User\Desktop\Energy Graph_New\Infographic EPPO\Picture icon\Monthly Report Info\EPPO 2015\7-0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386" y="5963004"/>
              <a:ext cx="993860" cy="889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User\Desktop\Energy Graph_New\Infographic EPPO\Picture icon\Monthly Report Info\EPPO 2015\6-01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7490" y="6355928"/>
              <a:ext cx="792088" cy="495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8" descr="C:\Users\User\Desktop\Energy Graph_New\Infographic EPPO\Picture icon\Monthly Report Info\EPPO 2015\6-01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68086" y="6351121"/>
              <a:ext cx="790873" cy="49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TextBox 88"/>
          <p:cNvSpPr txBox="1"/>
          <p:nvPr/>
        </p:nvSpPr>
        <p:spPr>
          <a:xfrm>
            <a:off x="3207466" y="1101646"/>
            <a:ext cx="2709580" cy="322317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2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th-TH" sz="2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052 พันบาร์เรลต่อวัน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177986" y="2990100"/>
            <a:ext cx="800012" cy="353095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>
            <a:defPPr>
              <a:defRPr lang="en-US"/>
            </a:defPPr>
            <a:lvl1pPr>
              <a:defRPr sz="2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4.7%</a:t>
            </a:r>
            <a:endParaRPr lang="th-TH" dirty="0"/>
          </a:p>
        </p:txBody>
      </p:sp>
      <p:grpSp>
        <p:nvGrpSpPr>
          <p:cNvPr id="4" name="Group 3"/>
          <p:cNvGrpSpPr/>
          <p:nvPr/>
        </p:nvGrpSpPr>
        <p:grpSpPr>
          <a:xfrm>
            <a:off x="4860032" y="1828563"/>
            <a:ext cx="1584176" cy="1657538"/>
            <a:chOff x="4860032" y="1828563"/>
            <a:chExt cx="1584176" cy="1657538"/>
          </a:xfrm>
        </p:grpSpPr>
        <p:grpSp>
          <p:nvGrpSpPr>
            <p:cNvPr id="112" name="Group 111"/>
            <p:cNvGrpSpPr/>
            <p:nvPr/>
          </p:nvGrpSpPr>
          <p:grpSpPr>
            <a:xfrm>
              <a:off x="4860032" y="2065514"/>
              <a:ext cx="193381" cy="1238338"/>
              <a:chOff x="3562659" y="2034855"/>
              <a:chExt cx="141355" cy="1014009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>
                <a:off x="3567683" y="2034855"/>
                <a:ext cx="0" cy="1014009"/>
              </a:xfrm>
              <a:prstGeom prst="line">
                <a:avLst/>
              </a:prstGeom>
              <a:ln w="22225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3562659" y="2036978"/>
                <a:ext cx="140126" cy="0"/>
              </a:xfrm>
              <a:prstGeom prst="line">
                <a:avLst/>
              </a:prstGeom>
              <a:ln w="22225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3563888" y="2564904"/>
                <a:ext cx="140126" cy="0"/>
              </a:xfrm>
              <a:prstGeom prst="line">
                <a:avLst/>
              </a:prstGeom>
              <a:ln w="22225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3563888" y="3048864"/>
                <a:ext cx="140126" cy="0"/>
              </a:xfrm>
              <a:prstGeom prst="line">
                <a:avLst/>
              </a:prstGeom>
              <a:ln w="22225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Group 127"/>
            <p:cNvGrpSpPr/>
            <p:nvPr/>
          </p:nvGrpSpPr>
          <p:grpSpPr>
            <a:xfrm>
              <a:off x="5558731" y="1828563"/>
              <a:ext cx="885477" cy="438106"/>
              <a:chOff x="3908137" y="1845404"/>
              <a:chExt cx="885477" cy="438106"/>
            </a:xfrm>
          </p:grpSpPr>
          <p:sp>
            <p:nvSpPr>
              <p:cNvPr id="129" name="TextBox 128"/>
              <p:cNvSpPr txBox="1"/>
              <p:nvPr/>
            </p:nvSpPr>
            <p:spPr>
              <a:xfrm>
                <a:off x="3908137" y="1845404"/>
                <a:ext cx="885477" cy="168429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r>
                  <a:rPr lang="th-TH" sz="10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ตะวันออกกลาง</a:t>
                </a: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3968363" y="2022748"/>
                <a:ext cx="631622" cy="260762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th-TH" sz="16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r>
                  <a:rPr lang="en-US" sz="16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0%</a:t>
                </a:r>
                <a:endParaRPr lang="th-TH" sz="16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131" name="Picture 4" descr="D:\7. Infographic EPPO\Picture icon\Color Icon\Sheikh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48064" y="1885330"/>
              <a:ext cx="360368" cy="360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" name="TextBox 131"/>
            <p:cNvSpPr txBox="1"/>
            <p:nvPr/>
          </p:nvSpPr>
          <p:spPr>
            <a:xfrm>
              <a:off x="5569421" y="2412556"/>
              <a:ext cx="874787" cy="168429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r>
                <a:rPr lang="th-TH" sz="10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ตะวันออกไกล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628112" y="2649275"/>
              <a:ext cx="623997" cy="260762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th-TH" sz="16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en-US" sz="16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0%</a:t>
              </a:r>
              <a:endParaRPr lang="th-TH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34" name="Picture 5" descr="D:\7. Infographic EPPO\Picture icon\Color Icon\african_256_256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478"/>
            <a:stretch/>
          </p:blipFill>
          <p:spPr bwMode="auto">
            <a:xfrm>
              <a:off x="5229794" y="2476630"/>
              <a:ext cx="303129" cy="357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5" name="Group 134"/>
            <p:cNvGrpSpPr/>
            <p:nvPr/>
          </p:nvGrpSpPr>
          <p:grpSpPr>
            <a:xfrm>
              <a:off x="5569421" y="3067045"/>
              <a:ext cx="758754" cy="419056"/>
              <a:chOff x="3918827" y="2899519"/>
              <a:chExt cx="758754" cy="419056"/>
            </a:xfrm>
          </p:grpSpPr>
          <p:sp>
            <p:nvSpPr>
              <p:cNvPr id="136" name="TextBox 135"/>
              <p:cNvSpPr txBox="1"/>
              <p:nvPr/>
            </p:nvSpPr>
            <p:spPr>
              <a:xfrm>
                <a:off x="3918827" y="2899519"/>
                <a:ext cx="758754" cy="168429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th-TH" sz="10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อื่นๆ</a:t>
                </a: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3960002" y="3057813"/>
                <a:ext cx="631622" cy="260762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th-TH" sz="16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en-US" sz="16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2%</a:t>
                </a:r>
                <a:endParaRPr lang="th-TH" sz="16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139" name="Picture 6" descr="D:\7. Infographic EPPO\Picture icon\Color Icon\man-3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917" y="3049828"/>
              <a:ext cx="326006" cy="326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" name="TextBox 91"/>
          <p:cNvSpPr txBox="1"/>
          <p:nvPr/>
        </p:nvSpPr>
        <p:spPr>
          <a:xfrm>
            <a:off x="398718" y="6603702"/>
            <a:ext cx="2445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00" i="1" u="sng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</a:t>
            </a:r>
            <a:r>
              <a:rPr lang="en-US" sz="900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900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เทียบกับช่วงเดียวกันของปีก่อน</a:t>
            </a:r>
          </a:p>
        </p:txBody>
      </p:sp>
      <p:sp>
        <p:nvSpPr>
          <p:cNvPr id="93" name="Plus 92"/>
          <p:cNvSpPr/>
          <p:nvPr/>
        </p:nvSpPr>
        <p:spPr>
          <a:xfrm>
            <a:off x="1468824" y="4420831"/>
            <a:ext cx="646122" cy="569753"/>
          </a:xfrm>
          <a:prstGeom prst="mathPlus">
            <a:avLst>
              <a:gd name="adj1" fmla="val 2749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362884" y="4917418"/>
            <a:ext cx="2848661" cy="644421"/>
            <a:chOff x="362884" y="5013176"/>
            <a:chExt cx="2848661" cy="644421"/>
          </a:xfrm>
        </p:grpSpPr>
        <p:sp>
          <p:nvSpPr>
            <p:cNvPr id="103" name="Rounded Rectangle 102"/>
            <p:cNvSpPr/>
            <p:nvPr/>
          </p:nvSpPr>
          <p:spPr>
            <a:xfrm>
              <a:off x="868653" y="5164816"/>
              <a:ext cx="2342892" cy="389209"/>
            </a:xfrm>
            <a:prstGeom prst="roundRect">
              <a:avLst>
                <a:gd name="adj" fmla="val 4354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362884" y="5168024"/>
              <a:ext cx="443445" cy="386001"/>
            </a:xfrm>
            <a:prstGeom prst="roundRect">
              <a:avLst>
                <a:gd name="adj" fmla="val 4354"/>
              </a:avLst>
            </a:prstGeom>
            <a:solidFill>
              <a:srgbClr val="8B333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59620" y="5013176"/>
              <a:ext cx="73178" cy="644421"/>
              <a:chOff x="4995767" y="3928812"/>
              <a:chExt cx="71663" cy="707201"/>
            </a:xfrm>
          </p:grpSpPr>
          <p:cxnSp>
            <p:nvCxnSpPr>
              <p:cNvPr id="145" name="Straight Connector 144"/>
              <p:cNvCxnSpPr/>
              <p:nvPr/>
            </p:nvCxnSpPr>
            <p:spPr>
              <a:xfrm>
                <a:off x="4995767" y="3928812"/>
                <a:ext cx="0" cy="70295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5067430" y="3933056"/>
                <a:ext cx="0" cy="70295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Text Box 3"/>
            <p:cNvSpPr txBox="1">
              <a:spLocks noChangeArrowheads="1"/>
            </p:cNvSpPr>
            <p:nvPr/>
          </p:nvSpPr>
          <p:spPr bwMode="auto">
            <a:xfrm>
              <a:off x="1015033" y="5183866"/>
              <a:ext cx="21228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600" b="1" dirty="0">
                  <a:solidFill>
                    <a:prstClr val="white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การผลิตคอนเดนเสท</a:t>
              </a: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7164288" y="620688"/>
            <a:ext cx="1884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ม.ค. 2566</a:t>
            </a:r>
          </a:p>
        </p:txBody>
      </p:sp>
      <p:sp>
        <p:nvSpPr>
          <p:cNvPr id="100" name="Striped Right Arrow 99"/>
          <p:cNvSpPr/>
          <p:nvPr/>
        </p:nvSpPr>
        <p:spPr>
          <a:xfrm rot="16200000" flipH="1">
            <a:off x="1202820" y="6092106"/>
            <a:ext cx="280464" cy="437671"/>
          </a:xfrm>
          <a:prstGeom prst="striped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5" name="Striped Right Arrow 84"/>
          <p:cNvSpPr/>
          <p:nvPr/>
        </p:nvSpPr>
        <p:spPr>
          <a:xfrm rot="16200000" flipH="1">
            <a:off x="780821" y="2955107"/>
            <a:ext cx="280464" cy="437671"/>
          </a:xfrm>
          <a:prstGeom prst="striped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E1E929B8-2DA1-46E3-8250-8FEAA4734D0D}"/>
              </a:ext>
            </a:extLst>
          </p:cNvPr>
          <p:cNvSpPr txBox="1"/>
          <p:nvPr/>
        </p:nvSpPr>
        <p:spPr>
          <a:xfrm>
            <a:off x="6398726" y="1138456"/>
            <a:ext cx="729480" cy="322317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r>
              <a:rPr lang="en-US" sz="2000" b="1" dirty="0">
                <a:solidFill>
                  <a:srgbClr val="00823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4.2%</a:t>
            </a:r>
            <a:endParaRPr lang="th-TH" sz="2000" b="1" dirty="0">
              <a:solidFill>
                <a:srgbClr val="00823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1" name="Striped Right Arrow 87">
            <a:extLst>
              <a:ext uri="{FF2B5EF4-FFF2-40B4-BE49-F238E27FC236}">
                <a16:creationId xmlns:a16="http://schemas.microsoft.com/office/drawing/2014/main" xmlns="" id="{781BB9E8-25DB-4CCE-9581-1465393D72D0}"/>
              </a:ext>
            </a:extLst>
          </p:cNvPr>
          <p:cNvSpPr/>
          <p:nvPr/>
        </p:nvSpPr>
        <p:spPr>
          <a:xfrm rot="16200000">
            <a:off x="6041630" y="1091329"/>
            <a:ext cx="283747" cy="359108"/>
          </a:xfrm>
          <a:prstGeom prst="striped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51AA26B5-484A-4D5C-B081-1BF95A39210A}"/>
              </a:ext>
            </a:extLst>
          </p:cNvPr>
          <p:cNvSpPr txBox="1"/>
          <p:nvPr/>
        </p:nvSpPr>
        <p:spPr>
          <a:xfrm>
            <a:off x="3698504" y="2962667"/>
            <a:ext cx="729480" cy="322317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r>
              <a:rPr lang="th-TH" sz="2000" b="1" dirty="0">
                <a:solidFill>
                  <a:srgbClr val="00823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</a:t>
            </a:r>
            <a:r>
              <a:rPr lang="en-US" sz="2000" b="1" dirty="0">
                <a:solidFill>
                  <a:srgbClr val="00823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0%</a:t>
            </a:r>
            <a:endParaRPr lang="th-TH" sz="2000" b="1" dirty="0">
              <a:solidFill>
                <a:srgbClr val="00823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1" name="Striped Right Arrow 87">
            <a:extLst>
              <a:ext uri="{FF2B5EF4-FFF2-40B4-BE49-F238E27FC236}">
                <a16:creationId xmlns:a16="http://schemas.microsoft.com/office/drawing/2014/main" xmlns="" id="{BD0E160B-BC27-4369-B983-02C997D26D46}"/>
              </a:ext>
            </a:extLst>
          </p:cNvPr>
          <p:cNvSpPr/>
          <p:nvPr/>
        </p:nvSpPr>
        <p:spPr>
          <a:xfrm rot="16200000">
            <a:off x="3287698" y="2913458"/>
            <a:ext cx="283747" cy="359108"/>
          </a:xfrm>
          <a:prstGeom prst="striped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43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3" descr="D:\1. EPPO\3. Energy Graph\Energy Graph_ปรับรูปแบบใหม่\Title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3" r="7032"/>
          <a:stretch/>
        </p:blipFill>
        <p:spPr bwMode="auto">
          <a:xfrm>
            <a:off x="2291617" y="0"/>
            <a:ext cx="6852383" cy="103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1. EPPO\11. General\LOGO_EPPO\สำนักนโยบายและแผนพลังงาน_T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52"/>
            <a:ext cx="2232248" cy="6306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65927" y="-83088"/>
            <a:ext cx="6326553" cy="714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น้ำมันสำเร็จรูป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405760" y="3778580"/>
            <a:ext cx="1550928" cy="2915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en-US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541 </a:t>
            </a:r>
            <a:r>
              <a:rPr lang="th-TH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พันตันต่อเดือน</a:t>
            </a:r>
            <a:endParaRPr lang="th-TH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870101" y="6433318"/>
            <a:ext cx="1550928" cy="2915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en-US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520</a:t>
            </a:r>
            <a:r>
              <a:rPr lang="th-TH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พันตันต่อเดือน</a:t>
            </a:r>
          </a:p>
        </p:txBody>
      </p:sp>
      <p:grpSp>
        <p:nvGrpSpPr>
          <p:cNvPr id="2073" name="Group 2072"/>
          <p:cNvGrpSpPr/>
          <p:nvPr/>
        </p:nvGrpSpPr>
        <p:grpSpPr>
          <a:xfrm>
            <a:off x="4325018" y="3832941"/>
            <a:ext cx="4495454" cy="2461760"/>
            <a:chOff x="4469034" y="3822308"/>
            <a:chExt cx="4495454" cy="2461760"/>
          </a:xfrm>
        </p:grpSpPr>
        <p:pic>
          <p:nvPicPr>
            <p:cNvPr id="2063" name="Picture 10" descr="C:\Users\User\Desktop\Energy Graph_New\Infographic EPPO\Picture icon\Monthly Report Info\EPPO 2016\12-0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8" t="55014" r="57007" b="15717"/>
            <a:stretch/>
          </p:blipFill>
          <p:spPr bwMode="auto">
            <a:xfrm>
              <a:off x="4674355" y="5424656"/>
              <a:ext cx="1416163" cy="85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10" descr="C:\Users\User\Desktop\Energy Graph_New\Infographic EPPO\Picture icon\Monthly Report Info\EPPO 2016\12-0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 t="38240"/>
            <a:stretch/>
          </p:blipFill>
          <p:spPr bwMode="auto">
            <a:xfrm>
              <a:off x="6091455" y="4437112"/>
              <a:ext cx="2873033" cy="1813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2" descr="C:\Users\User\Desktop\Energy Graph_New\Infographic EPPO\Picture icon\Monthly Report Info\EPPO 2015\7-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3114" y="5203248"/>
              <a:ext cx="954031" cy="854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0" name="TextBox 139"/>
            <p:cNvSpPr txBox="1"/>
            <p:nvPr/>
          </p:nvSpPr>
          <p:spPr>
            <a:xfrm>
              <a:off x="6334260" y="4754531"/>
              <a:ext cx="945796" cy="437733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th-TH" sz="11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อุตสาหกรรม </a:t>
              </a:r>
              <a:endParaRPr lang="en-US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>
                <a:spcBef>
                  <a:spcPts val="300"/>
                </a:spcBef>
              </a:pPr>
              <a:r>
                <a:rPr lang="en-US" sz="1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11%</a:t>
              </a:r>
              <a:endParaRPr lang="th-TH" sz="105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651698" y="4727512"/>
              <a:ext cx="611329" cy="437733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th-TH" sz="11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ใช้เอง</a:t>
              </a:r>
              <a:endParaRPr lang="en-US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>
                <a:spcBef>
                  <a:spcPts val="300"/>
                </a:spcBef>
              </a:pPr>
              <a:r>
                <a:rPr lang="en-US" sz="1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1%</a:t>
              </a:r>
              <a:endParaRPr lang="th-TH" sz="105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2067" name="Picture 13" descr="C:\Users\User\Desktop\Energy Graph_New\Infographic EPPO\Picture icon\Color Icon\commercial.pn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641" y="4637639"/>
              <a:ext cx="1082301" cy="839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" name="TextBox 142"/>
            <p:cNvSpPr txBox="1"/>
            <p:nvPr/>
          </p:nvSpPr>
          <p:spPr>
            <a:xfrm>
              <a:off x="4563950" y="4125039"/>
              <a:ext cx="945796" cy="437733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th-TH" sz="11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ครัวเรือน </a:t>
              </a:r>
              <a:endParaRPr lang="en-US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>
                <a:spcBef>
                  <a:spcPts val="300"/>
                </a:spcBef>
              </a:pPr>
              <a:r>
                <a:rPr lang="en-US" sz="1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35%</a:t>
              </a:r>
              <a:endParaRPr lang="th-TH" sz="105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4" name="Picture 26" descr="D:\7. Infographic EPPO\Picture icon\Color Icon\tetrahedral-3d-balls-14A1BFDD6B63FB1C51B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155" y="5749819"/>
              <a:ext cx="508506" cy="53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5" name="TextBox 144"/>
            <p:cNvSpPr txBox="1"/>
            <p:nvPr/>
          </p:nvSpPr>
          <p:spPr>
            <a:xfrm>
              <a:off x="4469034" y="5727571"/>
              <a:ext cx="945796" cy="437733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th-TH" sz="11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ปิโตรเคมี</a:t>
              </a:r>
              <a:endParaRPr lang="en-US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>
                <a:spcBef>
                  <a:spcPts val="300"/>
                </a:spcBef>
              </a:pPr>
              <a:r>
                <a:rPr lang="en-US" sz="1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38%</a:t>
              </a:r>
              <a:endParaRPr lang="th-TH" sz="105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2068" name="Picture 14" descr="C:\Users\User\Desktop\Energy Graph_New\Infographic EPPO\Picture icon\Color Icon\hw018096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2430" y="4170395"/>
              <a:ext cx="586794" cy="303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7" name="TextBox 146"/>
            <p:cNvSpPr txBox="1"/>
            <p:nvPr/>
          </p:nvSpPr>
          <p:spPr>
            <a:xfrm>
              <a:off x="6362468" y="3822308"/>
              <a:ext cx="694620" cy="437733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th-TH" sz="11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ขนส่ง</a:t>
              </a:r>
              <a:endParaRPr lang="en-US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>
                <a:spcBef>
                  <a:spcPts val="300"/>
                </a:spcBef>
              </a:pPr>
              <a:r>
                <a:rPr lang="en-US" sz="1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15%</a:t>
              </a:r>
              <a:endParaRPr lang="th-TH" sz="105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2070" name="Picture 16" descr="C:\Users\User\Desktop\Energy Graph_New\Infographic EPPO\Picture icon\Color Icon\pickup-icon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86" b="28840"/>
            <a:stretch/>
          </p:blipFill>
          <p:spPr bwMode="auto">
            <a:xfrm>
              <a:off x="7652899" y="4125806"/>
              <a:ext cx="685240" cy="318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75" name="Group 2074"/>
          <p:cNvGrpSpPr/>
          <p:nvPr/>
        </p:nvGrpSpPr>
        <p:grpSpPr>
          <a:xfrm rot="21365433">
            <a:off x="3070931" y="5483390"/>
            <a:ext cx="1080277" cy="603257"/>
            <a:chOff x="3211179" y="5405108"/>
            <a:chExt cx="1080277" cy="603257"/>
          </a:xfrm>
        </p:grpSpPr>
        <p:sp>
          <p:nvSpPr>
            <p:cNvPr id="163" name="Striped Right Arrow 162"/>
            <p:cNvSpPr/>
            <p:nvPr/>
          </p:nvSpPr>
          <p:spPr>
            <a:xfrm rot="19913973">
              <a:off x="3211179" y="5405108"/>
              <a:ext cx="1080277" cy="603257"/>
            </a:xfrm>
            <a:prstGeom prst="striped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tIns="7200" rIns="7200" bIns="7200"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 rot="19963285">
              <a:off x="3290780" y="5599320"/>
              <a:ext cx="932060" cy="199207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th-TH" sz="1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ในประเทศ</a:t>
              </a:r>
              <a:endParaRPr lang="th-TH" sz="9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 rot="3595138">
            <a:off x="3072482" y="4668234"/>
            <a:ext cx="1080277" cy="603257"/>
            <a:chOff x="3211179" y="5405108"/>
            <a:chExt cx="1080277" cy="603257"/>
          </a:xfrm>
        </p:grpSpPr>
        <p:sp>
          <p:nvSpPr>
            <p:cNvPr id="167" name="Striped Right Arrow 166"/>
            <p:cNvSpPr/>
            <p:nvPr/>
          </p:nvSpPr>
          <p:spPr>
            <a:xfrm rot="19913973">
              <a:off x="3211179" y="5405108"/>
              <a:ext cx="1080277" cy="603257"/>
            </a:xfrm>
            <a:prstGeom prst="striped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tIns="7200" rIns="7200" bIns="7200"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 rot="19963285">
              <a:off x="3290780" y="5599320"/>
              <a:ext cx="932060" cy="199207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th-TH" sz="1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นำเข้า</a:t>
              </a:r>
              <a:endParaRPr lang="th-TH" sz="9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1940544" y="4469570"/>
            <a:ext cx="945796" cy="437733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นำเข้า</a:t>
            </a:r>
            <a:endParaRPr lang="en-US" sz="11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5%</a:t>
            </a:r>
            <a:endParaRPr lang="th-TH" sz="105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914134" y="5420696"/>
            <a:ext cx="945796" cy="437733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โรงกลั่นน้ำมัน</a:t>
            </a:r>
            <a:endParaRPr lang="en-US" sz="11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36%</a:t>
            </a:r>
            <a:endParaRPr lang="th-TH" sz="105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914134" y="6159619"/>
            <a:ext cx="945796" cy="437733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โรงแยกก๊าซ</a:t>
            </a:r>
            <a:endParaRPr lang="en-US" sz="11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39%</a:t>
            </a:r>
            <a:endParaRPr lang="th-TH" sz="105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4" name="Picture 16" descr="D:\7. Infographic EPPO\Picture icon\Color Icon\img-slider1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25"/>
          <a:stretch/>
        </p:blipFill>
        <p:spPr bwMode="auto">
          <a:xfrm>
            <a:off x="521481" y="5680627"/>
            <a:ext cx="1073921" cy="102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19" descr="C:\Users\User\Desktop\Energy Graph_New\Infographic EPPO\Picture icon\Monthly Report Info\EPPO 2015\7-0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98" y="5022757"/>
            <a:ext cx="820637" cy="73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20" descr="C:\Users\User\Desktop\Energy Graph_New\Infographic EPPO\Picture icon\Monthly Report Info\EPPO 2015\8-0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4" y="4366371"/>
            <a:ext cx="1238776" cy="44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" name="Plus 178"/>
          <p:cNvSpPr/>
          <p:nvPr/>
        </p:nvSpPr>
        <p:spPr>
          <a:xfrm>
            <a:off x="1596029" y="5755819"/>
            <a:ext cx="403544" cy="399509"/>
          </a:xfrm>
          <a:prstGeom prst="mathPlus">
            <a:avLst/>
          </a:prstGeom>
          <a:solidFill>
            <a:srgbClr val="2A7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0066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106348" y="934080"/>
            <a:ext cx="2185085" cy="446211"/>
          </a:xfrm>
          <a:prstGeom prst="roundRect">
            <a:avLst>
              <a:gd name="adj" fmla="val 50000"/>
            </a:avLst>
          </a:prstGeom>
          <a:solidFill>
            <a:srgbClr val="655E39"/>
          </a:solidFill>
          <a:ln w="101600" cmpd="thickThin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69542" y="992057"/>
            <a:ext cx="16821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5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น้ำมันสำเร็จรูป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6779547" y="3313885"/>
            <a:ext cx="2185085" cy="446211"/>
          </a:xfrm>
          <a:prstGeom prst="roundRect">
            <a:avLst>
              <a:gd name="adj" fmla="val 50000"/>
            </a:avLst>
          </a:prstGeom>
          <a:solidFill>
            <a:srgbClr val="655E39"/>
          </a:solidFill>
          <a:ln w="101600" cmpd="thickThin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42741" y="3371862"/>
            <a:ext cx="16821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LPG</a:t>
            </a:r>
            <a:endParaRPr lang="th-TH" sz="15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42740" y="3789697"/>
            <a:ext cx="1083844" cy="300081"/>
          </a:xfrm>
          <a:prstGeom prst="rect">
            <a:avLst/>
          </a:prstGeom>
          <a:solidFill>
            <a:srgbClr val="988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64006" y="3766767"/>
            <a:ext cx="9779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5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การจัดหา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4691026" y="6444435"/>
            <a:ext cx="1083844" cy="300081"/>
          </a:xfrm>
          <a:prstGeom prst="rect">
            <a:avLst/>
          </a:prstGeom>
          <a:solidFill>
            <a:srgbClr val="988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712292" y="6421505"/>
            <a:ext cx="9779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5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38750" y="1527979"/>
            <a:ext cx="1891589" cy="1510869"/>
            <a:chOff x="2661933" y="1519106"/>
            <a:chExt cx="1891589" cy="1510869"/>
          </a:xfrm>
        </p:grpSpPr>
        <p:sp>
          <p:nvSpPr>
            <p:cNvPr id="83" name="Rectangle 82"/>
            <p:cNvSpPr/>
            <p:nvPr/>
          </p:nvSpPr>
          <p:spPr>
            <a:xfrm>
              <a:off x="2808148" y="1519106"/>
              <a:ext cx="1542525" cy="3000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56423" y="1520386"/>
              <a:ext cx="1086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การนำเข้า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61933" y="2586758"/>
              <a:ext cx="1891589" cy="322317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18</a:t>
              </a:r>
              <a:r>
                <a:rPr lang="th-TH" sz="20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th-TH" sz="12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ล้านลิตรต่อวัน</a:t>
              </a: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2701933" y="1980983"/>
              <a:ext cx="1843014" cy="1048992"/>
            </a:xfrm>
            <a:prstGeom prst="roundRect">
              <a:avLst>
                <a:gd name="adj" fmla="val 12710"/>
              </a:avLst>
            </a:prstGeom>
            <a:noFill/>
            <a:ln w="25400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9844" y="1520386"/>
            <a:ext cx="1891589" cy="1510888"/>
            <a:chOff x="399844" y="1520386"/>
            <a:chExt cx="1891589" cy="1510888"/>
          </a:xfrm>
        </p:grpSpPr>
        <p:sp>
          <p:nvSpPr>
            <p:cNvPr id="81" name="Rectangle 80"/>
            <p:cNvSpPr/>
            <p:nvPr/>
          </p:nvSpPr>
          <p:spPr>
            <a:xfrm>
              <a:off x="582211" y="1520386"/>
              <a:ext cx="1541036" cy="3000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4741" y="1520386"/>
              <a:ext cx="1086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การผลิต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9844" y="2595744"/>
              <a:ext cx="1891589" cy="322317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175</a:t>
              </a:r>
              <a:r>
                <a:rPr lang="th-TH" sz="20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th-TH" sz="12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ล้านลิตรต่อวัน</a:t>
              </a: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472412" y="1982282"/>
              <a:ext cx="1761977" cy="1048992"/>
            </a:xfrm>
            <a:prstGeom prst="roundRect">
              <a:avLst>
                <a:gd name="adj" fmla="val 12710"/>
              </a:avLst>
            </a:prstGeom>
            <a:noFill/>
            <a:ln w="25400"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68242" y="1508473"/>
            <a:ext cx="1761977" cy="1512939"/>
            <a:chOff x="7101027" y="1508473"/>
            <a:chExt cx="1761977" cy="1512939"/>
          </a:xfrm>
        </p:grpSpPr>
        <p:sp>
          <p:nvSpPr>
            <p:cNvPr id="86" name="Rectangle 85"/>
            <p:cNvSpPr/>
            <p:nvPr/>
          </p:nvSpPr>
          <p:spPr>
            <a:xfrm>
              <a:off x="7195901" y="1508473"/>
              <a:ext cx="1497258" cy="30008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452320" y="1509753"/>
              <a:ext cx="1000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การใช้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115969" y="2595744"/>
              <a:ext cx="1741582" cy="322317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150 </a:t>
              </a:r>
              <a:r>
                <a:rPr lang="th-TH" sz="12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ล้านลิตรต่อวัน</a:t>
              </a: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7101027" y="1972420"/>
              <a:ext cx="1761977" cy="1048992"/>
            </a:xfrm>
            <a:prstGeom prst="roundRect">
              <a:avLst>
                <a:gd name="adj" fmla="val 12710"/>
              </a:avLst>
            </a:prstGeom>
            <a:noFill/>
            <a:ln w="254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36984" y="1472514"/>
            <a:ext cx="1891589" cy="1512958"/>
            <a:chOff x="4856926" y="1509753"/>
            <a:chExt cx="1891589" cy="1512958"/>
          </a:xfrm>
        </p:grpSpPr>
        <p:sp>
          <p:nvSpPr>
            <p:cNvPr id="43" name="TextBox 42"/>
            <p:cNvSpPr txBox="1"/>
            <p:nvPr/>
          </p:nvSpPr>
          <p:spPr>
            <a:xfrm>
              <a:off x="4856926" y="2613860"/>
              <a:ext cx="1891589" cy="322317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20 </a:t>
              </a:r>
              <a:r>
                <a:rPr lang="th-TH" sz="12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ล้านลิตรต่อวัน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881298" y="1509753"/>
              <a:ext cx="1761977" cy="1512958"/>
              <a:chOff x="4882139" y="1509753"/>
              <a:chExt cx="1761977" cy="1512958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4989154" y="1509753"/>
                <a:ext cx="1497258" cy="30008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235774" y="1509753"/>
                <a:ext cx="10862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การส่งออก</a:t>
                </a:r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4882139" y="1973719"/>
                <a:ext cx="1761977" cy="1048992"/>
              </a:xfrm>
              <a:prstGeom prst="roundRect">
                <a:avLst>
                  <a:gd name="adj" fmla="val 12710"/>
                </a:avLst>
              </a:prstGeom>
              <a:noFill/>
              <a:ln w="25400">
                <a:solidFill>
                  <a:schemeClr val="accent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</p:grpSp>
      <p:pic>
        <p:nvPicPr>
          <p:cNvPr id="3074" name="Picture 2" descr="C:\Users\User\Desktop\Energy Graph_New\Infographic EPPO\Picture icon\Color Icon\gas_pump_nozzle_400_clr_487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44" y="828701"/>
            <a:ext cx="808575" cy="65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6630219" y="1113834"/>
            <a:ext cx="2445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900" i="1" u="sng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</a:t>
            </a:r>
            <a:r>
              <a:rPr lang="en-US" sz="900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900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เทียบกับช่วงเดียวกันของปีก่อน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64288" y="620688"/>
            <a:ext cx="1884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ม.ค. 2566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78495C28-BC38-451C-86BA-8668DAAB7CC4}"/>
              </a:ext>
            </a:extLst>
          </p:cNvPr>
          <p:cNvSpPr txBox="1"/>
          <p:nvPr/>
        </p:nvSpPr>
        <p:spPr>
          <a:xfrm>
            <a:off x="1109168" y="2080809"/>
            <a:ext cx="870544" cy="383873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823B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th-TH" dirty="0">
                <a:solidFill>
                  <a:srgbClr val="006600"/>
                </a:solidFill>
              </a:rPr>
              <a:t>3.</a:t>
            </a:r>
            <a:r>
              <a:rPr lang="en-US" dirty="0">
                <a:solidFill>
                  <a:srgbClr val="006600"/>
                </a:solidFill>
              </a:rPr>
              <a:t>1%</a:t>
            </a:r>
            <a:endParaRPr lang="th-TH" dirty="0">
              <a:solidFill>
                <a:srgbClr val="006600"/>
              </a:solidFill>
            </a:endParaRPr>
          </a:p>
        </p:txBody>
      </p:sp>
      <p:sp>
        <p:nvSpPr>
          <p:cNvPr id="112" name="Striped Right Arrow 93">
            <a:extLst>
              <a:ext uri="{FF2B5EF4-FFF2-40B4-BE49-F238E27FC236}">
                <a16:creationId xmlns:a16="http://schemas.microsoft.com/office/drawing/2014/main" xmlns="" id="{83F4B1EF-6199-4279-A781-BD6D091D83F0}"/>
              </a:ext>
            </a:extLst>
          </p:cNvPr>
          <p:cNvSpPr/>
          <p:nvPr/>
        </p:nvSpPr>
        <p:spPr>
          <a:xfrm rot="5400000" flipH="1">
            <a:off x="673707" y="2010158"/>
            <a:ext cx="336290" cy="437671"/>
          </a:xfrm>
          <a:prstGeom prst="stripedRightArrow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60A8BE21-8E91-4AC2-AB74-713FDD54ABAA}"/>
              </a:ext>
            </a:extLst>
          </p:cNvPr>
          <p:cNvSpPr txBox="1"/>
          <p:nvPr/>
        </p:nvSpPr>
        <p:spPr>
          <a:xfrm>
            <a:off x="3268461" y="2102078"/>
            <a:ext cx="774364" cy="383873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823B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006600"/>
                </a:solidFill>
              </a:rPr>
              <a:t>30%</a:t>
            </a:r>
            <a:endParaRPr lang="th-TH" dirty="0">
              <a:solidFill>
                <a:srgbClr val="006600"/>
              </a:solidFill>
            </a:endParaRPr>
          </a:p>
        </p:txBody>
      </p:sp>
      <p:sp>
        <p:nvSpPr>
          <p:cNvPr id="118" name="Striped Right Arrow 93">
            <a:extLst>
              <a:ext uri="{FF2B5EF4-FFF2-40B4-BE49-F238E27FC236}">
                <a16:creationId xmlns:a16="http://schemas.microsoft.com/office/drawing/2014/main" xmlns="" id="{C3352171-2090-46E9-B0BD-486E96A92436}"/>
              </a:ext>
            </a:extLst>
          </p:cNvPr>
          <p:cNvSpPr/>
          <p:nvPr/>
        </p:nvSpPr>
        <p:spPr>
          <a:xfrm rot="5400000" flipH="1">
            <a:off x="2857478" y="2010158"/>
            <a:ext cx="336290" cy="437671"/>
          </a:xfrm>
          <a:prstGeom prst="stripedRightArrow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02D4973D-FF48-4E22-B70D-E0B1ECD46409}"/>
              </a:ext>
            </a:extLst>
          </p:cNvPr>
          <p:cNvSpPr txBox="1"/>
          <p:nvPr/>
        </p:nvSpPr>
        <p:spPr>
          <a:xfrm>
            <a:off x="5450105" y="2152817"/>
            <a:ext cx="870544" cy="383873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823B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006600"/>
                </a:solidFill>
              </a:rPr>
              <a:t>8.4%</a:t>
            </a:r>
            <a:endParaRPr lang="th-TH" dirty="0">
              <a:solidFill>
                <a:srgbClr val="006600"/>
              </a:solidFill>
            </a:endParaRPr>
          </a:p>
        </p:txBody>
      </p:sp>
      <p:sp>
        <p:nvSpPr>
          <p:cNvPr id="120" name="Striped Right Arrow 93">
            <a:extLst>
              <a:ext uri="{FF2B5EF4-FFF2-40B4-BE49-F238E27FC236}">
                <a16:creationId xmlns:a16="http://schemas.microsoft.com/office/drawing/2014/main" xmlns="" id="{C60955FE-40B5-4D7E-90AA-CC241C06367A}"/>
              </a:ext>
            </a:extLst>
          </p:cNvPr>
          <p:cNvSpPr/>
          <p:nvPr/>
        </p:nvSpPr>
        <p:spPr>
          <a:xfrm rot="5400000" flipH="1">
            <a:off x="5014644" y="2082166"/>
            <a:ext cx="336290" cy="437671"/>
          </a:xfrm>
          <a:prstGeom prst="stripedRightArrow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DF6C885C-0995-434F-A2C3-3583FD63A33F}"/>
              </a:ext>
            </a:extLst>
          </p:cNvPr>
          <p:cNvSpPr txBox="1"/>
          <p:nvPr/>
        </p:nvSpPr>
        <p:spPr>
          <a:xfrm>
            <a:off x="7876444" y="2132856"/>
            <a:ext cx="979548" cy="353095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>
            <a:defPPr>
              <a:defRPr lang="en-US"/>
            </a:defPPr>
            <a:lvl1pPr>
              <a:defRPr sz="2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18.6%</a:t>
            </a:r>
            <a:endParaRPr lang="th-TH" dirty="0"/>
          </a:p>
        </p:txBody>
      </p:sp>
      <p:sp>
        <p:nvSpPr>
          <p:cNvPr id="122" name="Striped Right Arrow 84">
            <a:extLst>
              <a:ext uri="{FF2B5EF4-FFF2-40B4-BE49-F238E27FC236}">
                <a16:creationId xmlns:a16="http://schemas.microsoft.com/office/drawing/2014/main" xmlns="" id="{FBAB323C-DE3D-4233-87E2-29A29EA7786D}"/>
              </a:ext>
            </a:extLst>
          </p:cNvPr>
          <p:cNvSpPr/>
          <p:nvPr/>
        </p:nvSpPr>
        <p:spPr>
          <a:xfrm rot="16200000" flipH="1">
            <a:off x="7453292" y="2097863"/>
            <a:ext cx="280464" cy="437671"/>
          </a:xfrm>
          <a:prstGeom prst="striped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136FEC7E-02D2-415C-ABAC-E774AA9FCF48}"/>
              </a:ext>
            </a:extLst>
          </p:cNvPr>
          <p:cNvSpPr txBox="1"/>
          <p:nvPr/>
        </p:nvSpPr>
        <p:spPr>
          <a:xfrm>
            <a:off x="3427077" y="3795960"/>
            <a:ext cx="979548" cy="353095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>
            <a:defPPr>
              <a:defRPr lang="en-US"/>
            </a:defPPr>
            <a:lvl1pPr>
              <a:defRPr sz="2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12.4%</a:t>
            </a:r>
            <a:endParaRPr lang="th-TH" dirty="0"/>
          </a:p>
        </p:txBody>
      </p:sp>
      <p:sp>
        <p:nvSpPr>
          <p:cNvPr id="79" name="Striped Right Arrow 84">
            <a:extLst>
              <a:ext uri="{FF2B5EF4-FFF2-40B4-BE49-F238E27FC236}">
                <a16:creationId xmlns:a16="http://schemas.microsoft.com/office/drawing/2014/main" xmlns="" id="{91820EC2-A3EE-4F6B-841D-1C1A66180FD6}"/>
              </a:ext>
            </a:extLst>
          </p:cNvPr>
          <p:cNvSpPr/>
          <p:nvPr/>
        </p:nvSpPr>
        <p:spPr>
          <a:xfrm rot="16200000" flipH="1">
            <a:off x="2999334" y="3745413"/>
            <a:ext cx="353291" cy="437671"/>
          </a:xfrm>
          <a:prstGeom prst="striped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7714A69F-0A0F-4551-A152-6CA17012570E}"/>
              </a:ext>
            </a:extLst>
          </p:cNvPr>
          <p:cNvSpPr txBox="1"/>
          <p:nvPr/>
        </p:nvSpPr>
        <p:spPr>
          <a:xfrm>
            <a:off x="7984940" y="6388273"/>
            <a:ext cx="800012" cy="353095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>
            <a:defPPr>
              <a:defRPr lang="en-US"/>
            </a:defPPr>
            <a:lvl1pPr>
              <a:defRPr sz="2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3.6%</a:t>
            </a:r>
            <a:endParaRPr lang="th-TH" dirty="0"/>
          </a:p>
        </p:txBody>
      </p:sp>
      <p:sp>
        <p:nvSpPr>
          <p:cNvPr id="94" name="Striped Right Arrow 84">
            <a:extLst>
              <a:ext uri="{FF2B5EF4-FFF2-40B4-BE49-F238E27FC236}">
                <a16:creationId xmlns:a16="http://schemas.microsoft.com/office/drawing/2014/main" xmlns="" id="{9F38E1A6-7B38-4C7D-9AA3-8444236EA3DF}"/>
              </a:ext>
            </a:extLst>
          </p:cNvPr>
          <p:cNvSpPr/>
          <p:nvPr/>
        </p:nvSpPr>
        <p:spPr>
          <a:xfrm rot="16200000" flipH="1">
            <a:off x="7557197" y="6337726"/>
            <a:ext cx="353291" cy="437671"/>
          </a:xfrm>
          <a:prstGeom prst="striped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16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4280" y="61833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การจัดหาน้ำมันดิบ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467492657"/>
              </p:ext>
            </p:extLst>
          </p:nvPr>
        </p:nvGraphicFramePr>
        <p:xfrm>
          <a:off x="5715932" y="1289642"/>
          <a:ext cx="2934072" cy="233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107127702"/>
              </p:ext>
            </p:extLst>
          </p:nvPr>
        </p:nvGraphicFramePr>
        <p:xfrm>
          <a:off x="4913085" y="3361146"/>
          <a:ext cx="3771907" cy="321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urved Left Arrow 15"/>
          <p:cNvSpPr/>
          <p:nvPr/>
        </p:nvSpPr>
        <p:spPr>
          <a:xfrm rot="1141754">
            <a:off x="8372512" y="3273885"/>
            <a:ext cx="437512" cy="1458995"/>
          </a:xfrm>
          <a:prstGeom prst="curvedLeftArrow">
            <a:avLst>
              <a:gd name="adj1" fmla="val 25000"/>
              <a:gd name="adj2" fmla="val 50000"/>
              <a:gd name="adj3" fmla="val 26239"/>
            </a:avLst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986624" y="1533142"/>
            <a:ext cx="648072" cy="982736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88" y="1130841"/>
            <a:ext cx="30598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สัดส่วนการจัดหาน้ำมันดิบ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21456" y="5241075"/>
            <a:ext cx="4585984" cy="246221"/>
            <a:chOff x="562081" y="5445224"/>
            <a:chExt cx="4585984" cy="246221"/>
          </a:xfrm>
        </p:grpSpPr>
        <p:grpSp>
          <p:nvGrpSpPr>
            <p:cNvPr id="20" name="Group 19"/>
            <p:cNvGrpSpPr/>
            <p:nvPr/>
          </p:nvGrpSpPr>
          <p:grpSpPr>
            <a:xfrm>
              <a:off x="562081" y="5445224"/>
              <a:ext cx="1313299" cy="246221"/>
              <a:chOff x="289121" y="5445224"/>
              <a:chExt cx="1313299" cy="246221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89121" y="5486168"/>
                <a:ext cx="166954" cy="144016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38823" y="5445224"/>
                <a:ext cx="116359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ผลิตในประเทศ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757063" y="5445224"/>
              <a:ext cx="1313299" cy="246221"/>
              <a:chOff x="289121" y="5445224"/>
              <a:chExt cx="1313299" cy="246221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89121" y="5486168"/>
                <a:ext cx="166954" cy="144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38823" y="5445224"/>
                <a:ext cx="116359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ตะวันออกกลาง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941463" y="5445224"/>
              <a:ext cx="1313299" cy="246221"/>
              <a:chOff x="289121" y="5445224"/>
              <a:chExt cx="1313299" cy="246221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89121" y="5486168"/>
                <a:ext cx="166954" cy="144016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38823" y="5445224"/>
                <a:ext cx="116359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ตะวันออกไกล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070289" y="5445224"/>
              <a:ext cx="1077776" cy="246221"/>
              <a:chOff x="289121" y="5445224"/>
              <a:chExt cx="1313299" cy="24622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89121" y="5486168"/>
                <a:ext cx="166954" cy="144016"/>
              </a:xfrm>
              <a:prstGeom prst="rect">
                <a:avLst/>
              </a:prstGeom>
              <a:solidFill>
                <a:srgbClr val="B944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38823" y="5445224"/>
                <a:ext cx="116359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แหล่งอื่นๆ</a:t>
                </a: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6578506" y="225135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6*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491966" y="2899336"/>
            <a:ext cx="3415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พันบาร์เรล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603419530"/>
              </p:ext>
            </p:extLst>
          </p:nvPr>
        </p:nvGraphicFramePr>
        <p:xfrm>
          <a:off x="384473" y="1208159"/>
          <a:ext cx="4559442" cy="4050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112005" y="2422672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27%</a:t>
            </a:r>
            <a:endParaRPr lang="th-TH" sz="1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97791" y="4641230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21521" y="3673466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07754" y="2970593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14%</a:t>
            </a:r>
            <a:endParaRPr lang="th-TH" sz="1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87658" y="4603529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46934" y="3650701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87658" y="2955433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12%</a:t>
            </a:r>
            <a:endParaRPr lang="th-TH" sz="1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18837" y="2380072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28%</a:t>
            </a:r>
            <a:endParaRPr lang="th-TH" sz="1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20362" y="4593742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5777" y="3510320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11851" y="2466282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17%</a:t>
            </a:r>
            <a:endParaRPr lang="th-TH" sz="1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40746" y="1966703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16%</a:t>
            </a:r>
            <a:endParaRPr lang="th-TH" sz="1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4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60175" y="5958017"/>
            <a:ext cx="5048279" cy="499636"/>
            <a:chOff x="605785" y="6093296"/>
            <a:chExt cx="3740914" cy="555562"/>
          </a:xfrm>
        </p:grpSpPr>
        <p:sp>
          <p:nvSpPr>
            <p:cNvPr id="62" name="Rounded Rectangle 61"/>
            <p:cNvSpPr/>
            <p:nvPr/>
          </p:nvSpPr>
          <p:spPr>
            <a:xfrm>
              <a:off x="605785" y="6093296"/>
              <a:ext cx="374091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657802" y="6149222"/>
              <a:ext cx="363553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755576" y="6076950"/>
            <a:ext cx="4752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การจัดหาน้ำมันดิบ 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1,052 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พันบาร์เรล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         </a:t>
            </a:r>
            <a:r>
              <a:rPr lang="en-US" sz="14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4.2%</a:t>
            </a:r>
            <a:r>
              <a:rPr lang="th-TH" sz="14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</p:txBody>
      </p:sp>
      <p:pic>
        <p:nvPicPr>
          <p:cNvPr id="69" name="Picture 2" descr="D:\7. Infographic EPPO\Picture icon\Color Icon\10156-1-f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4" t="1527" r="18428" b="15504"/>
          <a:stretch/>
        </p:blipFill>
        <p:spPr bwMode="auto">
          <a:xfrm>
            <a:off x="35496" y="5797660"/>
            <a:ext cx="860723" cy="72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1476040" y="4584847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473796" y="3542642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475656" y="2476607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r>
              <a:rPr lang="en-US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490923" y="1988840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22%</a:t>
            </a:r>
            <a:endParaRPr lang="th-TH" sz="1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5" name="Picture 2" descr="D:\7. Infographic EPPO\Picture icon\Color Icon\steamer.png"/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069">
            <a:off x="5744939" y="1859036"/>
            <a:ext cx="448370" cy="44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D:\7. Infographic EPPO\Picture icon\Black and White\refinery-clipart-24590955-pump-jack-oil-cran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48" y="2274449"/>
            <a:ext cx="457468" cy="45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5076056" y="2631579"/>
            <a:ext cx="11921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973</a:t>
            </a:r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7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พันบาร์เรล/วัน)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990771" y="2963127"/>
            <a:ext cx="790506" cy="23008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9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4.7%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945370" y="2721998"/>
            <a:ext cx="10856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(79 </a:t>
            </a:r>
            <a:r>
              <a:rPr lang="th-TH" sz="7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พันบาร์เรล/วัน)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043363" y="4605753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019928" y="3572625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35343" y="2754247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3%</a:t>
            </a:r>
            <a:endParaRPr lang="th-TH" sz="1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058510" y="2273318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24%</a:t>
            </a:r>
            <a:endParaRPr lang="th-TH" sz="1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423614" y="2862411"/>
            <a:ext cx="790506" cy="230832"/>
          </a:xfrm>
          <a:prstGeom prst="rect">
            <a:avLst/>
          </a:prstGeom>
          <a:noFill/>
          <a:ln>
            <a:solidFill>
              <a:srgbClr val="0066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9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5.</a:t>
            </a:r>
            <a:r>
              <a:rPr lang="en-US" sz="9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0</a:t>
            </a:r>
            <a:r>
              <a:rPr lang="th-TH" sz="9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%</a:t>
            </a:r>
          </a:p>
        </p:txBody>
      </p:sp>
      <p:sp>
        <p:nvSpPr>
          <p:cNvPr id="79" name="Striped Right Arrow 34">
            <a:extLst>
              <a:ext uri="{FF2B5EF4-FFF2-40B4-BE49-F238E27FC236}">
                <a16:creationId xmlns:a16="http://schemas.microsoft.com/office/drawing/2014/main" xmlns="" id="{77300E02-9B8B-45E1-A561-F271E57FD7E0}"/>
              </a:ext>
            </a:extLst>
          </p:cNvPr>
          <p:cNvSpPr/>
          <p:nvPr/>
        </p:nvSpPr>
        <p:spPr>
          <a:xfrm rot="16200000">
            <a:off x="4231485" y="6028197"/>
            <a:ext cx="283747" cy="359108"/>
          </a:xfrm>
          <a:prstGeom prst="striped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80C1719A-5CB1-4F42-AC3E-EB36F808D710}"/>
              </a:ext>
            </a:extLst>
          </p:cNvPr>
          <p:cNvSpPr/>
          <p:nvPr/>
        </p:nvSpPr>
        <p:spPr>
          <a:xfrm>
            <a:off x="5505190" y="2941543"/>
            <a:ext cx="121000" cy="86326"/>
          </a:xfrm>
          <a:prstGeom prst="triangl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BC137E3-5E87-42C0-8B90-318A758E92CE}"/>
              </a:ext>
            </a:extLst>
          </p:cNvPr>
          <p:cNvSpPr txBox="1"/>
          <p:nvPr/>
        </p:nvSpPr>
        <p:spPr>
          <a:xfrm>
            <a:off x="3683446" y="2306891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24%</a:t>
            </a:r>
            <a:endParaRPr lang="th-TH" sz="1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34F94505-8BD5-4CE9-967A-252BD714170B}"/>
              </a:ext>
            </a:extLst>
          </p:cNvPr>
          <p:cNvSpPr txBox="1"/>
          <p:nvPr/>
        </p:nvSpPr>
        <p:spPr>
          <a:xfrm>
            <a:off x="3633680" y="4687674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5794031D-9354-4C9E-AB00-D97A4A07B048}"/>
              </a:ext>
            </a:extLst>
          </p:cNvPr>
          <p:cNvSpPr txBox="1"/>
          <p:nvPr/>
        </p:nvSpPr>
        <p:spPr>
          <a:xfrm>
            <a:off x="3669844" y="3572625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CBC30F7F-AA78-419A-9328-E32EB3ACB6BB}"/>
              </a:ext>
            </a:extLst>
          </p:cNvPr>
          <p:cNvSpPr txBox="1"/>
          <p:nvPr/>
        </p:nvSpPr>
        <p:spPr>
          <a:xfrm>
            <a:off x="3674100" y="2748602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12%</a:t>
            </a:r>
            <a:endParaRPr lang="th-TH" sz="1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D9B92C1A-B32A-418B-B8F7-8D3D45722EE6}"/>
              </a:ext>
            </a:extLst>
          </p:cNvPr>
          <p:cNvSpPr txBox="1"/>
          <p:nvPr/>
        </p:nvSpPr>
        <p:spPr>
          <a:xfrm>
            <a:off x="4231181" y="2133069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22%</a:t>
            </a:r>
            <a:endParaRPr lang="th-TH" sz="1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BFE4FDE1-3052-46F9-91AC-1042675E57B6}"/>
              </a:ext>
            </a:extLst>
          </p:cNvPr>
          <p:cNvSpPr txBox="1"/>
          <p:nvPr/>
        </p:nvSpPr>
        <p:spPr>
          <a:xfrm>
            <a:off x="4217579" y="3398803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F41AA24C-BE2D-4F29-81D9-ED714D4DF6D8}"/>
              </a:ext>
            </a:extLst>
          </p:cNvPr>
          <p:cNvSpPr txBox="1"/>
          <p:nvPr/>
        </p:nvSpPr>
        <p:spPr>
          <a:xfrm>
            <a:off x="4221835" y="2574780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10%</a:t>
            </a:r>
            <a:endParaRPr lang="th-TH" sz="1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F155DD37-B9E2-49D3-B088-D84EE3FEBD2D}"/>
              </a:ext>
            </a:extLst>
          </p:cNvPr>
          <p:cNvSpPr txBox="1"/>
          <p:nvPr/>
        </p:nvSpPr>
        <p:spPr>
          <a:xfrm>
            <a:off x="4213117" y="4700930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6D704E1-0AA7-4EDF-BB04-11674FCEDD25}"/>
              </a:ext>
            </a:extLst>
          </p:cNvPr>
          <p:cNvSpPr txBox="1"/>
          <p:nvPr/>
        </p:nvSpPr>
        <p:spPr>
          <a:xfrm>
            <a:off x="7956800" y="6207751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ม.ค.66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65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423781149"/>
              </p:ext>
            </p:extLst>
          </p:nvPr>
        </p:nvGraphicFramePr>
        <p:xfrm>
          <a:off x="-233084" y="741148"/>
          <a:ext cx="6852118" cy="476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439694930"/>
              </p:ext>
            </p:extLst>
          </p:nvPr>
        </p:nvGraphicFramePr>
        <p:xfrm>
          <a:off x="1568546" y="1032014"/>
          <a:ext cx="4497761" cy="4132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859" y="0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819326" y="5736725"/>
            <a:ext cx="56605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รวมนำเข้า 973 พันบาร์เรล/วัน</a:t>
            </a:r>
          </a:p>
          <a:p>
            <a:pPr algn="ctr">
              <a:spcBef>
                <a:spcPts val="600"/>
              </a:spcBef>
            </a:pP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หรือคิดเป็น 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4,795 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ล้านลิตร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526901" y="2985121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sz="2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66*</a:t>
            </a:r>
            <a:endParaRPr lang="en-US" sz="2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5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59070" y="5589240"/>
            <a:ext cx="2892850" cy="883764"/>
            <a:chOff x="959070" y="5589240"/>
            <a:chExt cx="2634951" cy="883764"/>
          </a:xfrm>
        </p:grpSpPr>
        <p:sp>
          <p:nvSpPr>
            <p:cNvPr id="68" name="Rounded Rectangle 67"/>
            <p:cNvSpPr/>
            <p:nvPr/>
          </p:nvSpPr>
          <p:spPr>
            <a:xfrm>
              <a:off x="959070" y="5589240"/>
              <a:ext cx="2634951" cy="883764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997077" y="5657051"/>
              <a:ext cx="2551394" cy="751012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278179" y="5683113"/>
            <a:ext cx="236059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การนำเข้าน้ำมันดิบ</a:t>
            </a:r>
          </a:p>
          <a:p>
            <a:pPr algn="ctr">
              <a:spcBef>
                <a:spcPts val="600"/>
              </a:spcBef>
            </a:pPr>
            <a:r>
              <a:rPr lang="th-TH" sz="1600" b="1" dirty="0">
                <a:solidFill>
                  <a:srgbClr val="008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5.0</a:t>
            </a:r>
            <a:r>
              <a:rPr lang="en-US" sz="1600" b="1" dirty="0">
                <a:solidFill>
                  <a:srgbClr val="008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C:\Users\User\Desktop\Energy Graph_Edit Pattern\Infographic\Color Icon\FreeGreatPicture.com-29364-barrels-of-oi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8" y="5506598"/>
            <a:ext cx="1528233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ounded Rectangle 75"/>
          <p:cNvSpPr/>
          <p:nvPr/>
        </p:nvSpPr>
        <p:spPr>
          <a:xfrm>
            <a:off x="4110669" y="5645137"/>
            <a:ext cx="3252227" cy="786676"/>
          </a:xfrm>
          <a:prstGeom prst="roundRect">
            <a:avLst>
              <a:gd name="adj" fmla="val 25551"/>
            </a:avLst>
          </a:prstGeom>
          <a:noFill/>
          <a:ln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666156" y="1117476"/>
            <a:ext cx="2219840" cy="4111724"/>
            <a:chOff x="6583031" y="1117476"/>
            <a:chExt cx="2219840" cy="4111724"/>
          </a:xfrm>
        </p:grpSpPr>
        <p:grpSp>
          <p:nvGrpSpPr>
            <p:cNvPr id="3" name="Group 2"/>
            <p:cNvGrpSpPr/>
            <p:nvPr/>
          </p:nvGrpSpPr>
          <p:grpSpPr>
            <a:xfrm>
              <a:off x="6850083" y="1124744"/>
              <a:ext cx="1952788" cy="4104456"/>
              <a:chOff x="6850083" y="1124744"/>
              <a:chExt cx="1952788" cy="4104456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852506" y="1124744"/>
                <a:ext cx="1950365" cy="1613652"/>
                <a:chOff x="6876256" y="1196752"/>
                <a:chExt cx="1950365" cy="1613652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7025898" y="1437047"/>
                  <a:ext cx="1799305" cy="261610"/>
                  <a:chOff x="7332473" y="1149334"/>
                  <a:chExt cx="1799305" cy="261610"/>
                </a:xfrm>
              </p:grpSpPr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7584114" y="1149334"/>
                    <a:ext cx="154766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h-TH" sz="1100" dirty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สหรัฐอาหรับเอมิเรตส์</a:t>
                    </a:r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7332473" y="1208131"/>
                    <a:ext cx="144016" cy="144016"/>
                  </a:xfrm>
                  <a:prstGeom prst="rect">
                    <a:avLst/>
                  </a:prstGeom>
                  <a:solidFill>
                    <a:srgbClr val="00E6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7027316" y="1696011"/>
                  <a:ext cx="1799305" cy="261610"/>
                  <a:chOff x="7332473" y="1149334"/>
                  <a:chExt cx="1799305" cy="261610"/>
                </a:xfrm>
              </p:grpSpPr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7584114" y="1149334"/>
                    <a:ext cx="154766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h-TH" sz="1100" dirty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ซาอุดิอาระเบีย</a:t>
                    </a: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7332473" y="1208131"/>
                    <a:ext cx="144016" cy="144016"/>
                  </a:xfrm>
                  <a:prstGeom prst="rect">
                    <a:avLst/>
                  </a:prstGeom>
                  <a:solidFill>
                    <a:srgbClr val="78B4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7022458" y="1956333"/>
                  <a:ext cx="1799305" cy="261610"/>
                  <a:chOff x="7332473" y="1149334"/>
                  <a:chExt cx="1799305" cy="261610"/>
                </a:xfrm>
              </p:grpSpPr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7584114" y="1149334"/>
                    <a:ext cx="154766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h-TH" sz="1100" dirty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กาตาร์</a:t>
                    </a:r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>
                    <a:off x="7332473" y="1208131"/>
                    <a:ext cx="144016" cy="144016"/>
                  </a:xfrm>
                  <a:prstGeom prst="rect">
                    <a:avLst/>
                  </a:prstGeom>
                  <a:solidFill>
                    <a:srgbClr val="A9FF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7025585" y="2237571"/>
                  <a:ext cx="1799305" cy="261610"/>
                  <a:chOff x="7332473" y="1149334"/>
                  <a:chExt cx="1799305" cy="261610"/>
                </a:xfrm>
              </p:grpSpPr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7584114" y="1149334"/>
                    <a:ext cx="154766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h-TH" sz="1100" dirty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คูเวต</a:t>
                    </a: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7332473" y="1208131"/>
                    <a:ext cx="144016" cy="144016"/>
                  </a:xfrm>
                  <a:prstGeom prst="rect">
                    <a:avLst/>
                  </a:prstGeom>
                  <a:solidFill>
                    <a:srgbClr val="CC99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7023712" y="2490311"/>
                  <a:ext cx="1799305" cy="261610"/>
                  <a:chOff x="7332473" y="1149334"/>
                  <a:chExt cx="1799305" cy="261610"/>
                </a:xfrm>
              </p:grpSpPr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7584114" y="1149334"/>
                    <a:ext cx="154766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h-TH" sz="1100" dirty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อื่นๆ (ตะวันออกกลาง)</a:t>
                    </a:r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7332473" y="1208131"/>
                    <a:ext cx="144016" cy="144016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7027316" y="2810404"/>
                  <a:ext cx="1584962" cy="0"/>
                </a:xfrm>
                <a:prstGeom prst="line">
                  <a:avLst/>
                </a:prstGeom>
                <a:ln w="15875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/>
                <p:cNvSpPr txBox="1"/>
                <p:nvPr/>
              </p:nvSpPr>
              <p:spPr>
                <a:xfrm>
                  <a:off x="6876256" y="1196752"/>
                  <a:ext cx="154766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11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ตะวันออกกลาง</a:t>
                  </a: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6850083" y="2809773"/>
                <a:ext cx="1950602" cy="1332952"/>
                <a:chOff x="6873833" y="2881781"/>
                <a:chExt cx="1950602" cy="1332952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7025130" y="3099760"/>
                  <a:ext cx="1799305" cy="261610"/>
                  <a:chOff x="7332473" y="1149334"/>
                  <a:chExt cx="1799305" cy="261610"/>
                </a:xfrm>
              </p:grpSpPr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7584114" y="1149334"/>
                    <a:ext cx="154766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h-TH" sz="1100" dirty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มาเลเซีย</a:t>
                    </a:r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7332473" y="1208131"/>
                    <a:ext cx="144016" cy="14401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grpSp>
              <p:nvGrpSpPr>
                <p:cNvPr id="40" name="Group 39"/>
                <p:cNvGrpSpPr/>
                <p:nvPr/>
              </p:nvGrpSpPr>
              <p:grpSpPr>
                <a:xfrm>
                  <a:off x="7020272" y="3360082"/>
                  <a:ext cx="1799305" cy="261610"/>
                  <a:chOff x="7332473" y="1149334"/>
                  <a:chExt cx="1799305" cy="261610"/>
                </a:xfrm>
              </p:grpSpPr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7584114" y="1149334"/>
                    <a:ext cx="154766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h-TH" sz="1100" dirty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เวียดนาม</a:t>
                    </a:r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7332473" y="1208131"/>
                    <a:ext cx="144016" cy="144016"/>
                  </a:xfrm>
                  <a:prstGeom prst="rect">
                    <a:avLst/>
                  </a:prstGeom>
                  <a:solidFill>
                    <a:srgbClr val="FF5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grpSp>
              <p:nvGrpSpPr>
                <p:cNvPr id="41" name="Group 40"/>
                <p:cNvGrpSpPr/>
                <p:nvPr/>
              </p:nvGrpSpPr>
              <p:grpSpPr>
                <a:xfrm>
                  <a:off x="7023399" y="3641320"/>
                  <a:ext cx="1799305" cy="261610"/>
                  <a:chOff x="7332473" y="1149334"/>
                  <a:chExt cx="1799305" cy="261610"/>
                </a:xfrm>
              </p:grpSpPr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7584114" y="1149334"/>
                    <a:ext cx="154766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h-TH" sz="1100" dirty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อินโดนีเซีย</a:t>
                    </a:r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7332473" y="1208131"/>
                    <a:ext cx="144016" cy="144016"/>
                  </a:xfrm>
                  <a:prstGeom prst="rect">
                    <a:avLst/>
                  </a:prstGeom>
                  <a:solidFill>
                    <a:srgbClr val="FF66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7023712" y="3898038"/>
                  <a:ext cx="1799305" cy="261610"/>
                  <a:chOff x="7332473" y="1149334"/>
                  <a:chExt cx="1799305" cy="261610"/>
                </a:xfrm>
              </p:grpSpPr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7584114" y="1149334"/>
                    <a:ext cx="154766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h-TH" sz="1100" dirty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อื่นๆ (ตะวันออกไกล)</a:t>
                    </a:r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7332473" y="1208131"/>
                    <a:ext cx="144016" cy="144016"/>
                  </a:xfrm>
                  <a:prstGeom prst="rect">
                    <a:avLst/>
                  </a:prstGeom>
                  <a:solidFill>
                    <a:srgbClr val="FFCC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7028103" y="4214733"/>
                  <a:ext cx="1584962" cy="0"/>
                </a:xfrm>
                <a:prstGeom prst="line">
                  <a:avLst/>
                </a:prstGeom>
                <a:ln w="15875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/>
                <p:cNvSpPr txBox="1"/>
                <p:nvPr/>
              </p:nvSpPr>
              <p:spPr>
                <a:xfrm>
                  <a:off x="6873833" y="2881781"/>
                  <a:ext cx="154766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11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ตะวันออกไกล</a:t>
                  </a: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6852506" y="4199822"/>
                <a:ext cx="1948179" cy="1029378"/>
                <a:chOff x="6876256" y="4271830"/>
                <a:chExt cx="1948179" cy="1029378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7025130" y="4498038"/>
                  <a:ext cx="1799305" cy="261610"/>
                  <a:chOff x="7332473" y="1149334"/>
                  <a:chExt cx="1799305" cy="261610"/>
                </a:xfrm>
              </p:grpSpPr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584114" y="1149334"/>
                    <a:ext cx="154766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h-TH" sz="1100" dirty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สหรัฐอเมริกา</a:t>
                    </a: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7332473" y="1208131"/>
                    <a:ext cx="144016" cy="144016"/>
                  </a:xfrm>
                  <a:prstGeom prst="rect">
                    <a:avLst/>
                  </a:prstGeom>
                  <a:solidFill>
                    <a:srgbClr val="5D93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7020272" y="4758360"/>
                  <a:ext cx="1799305" cy="261610"/>
                  <a:chOff x="7332473" y="1149334"/>
                  <a:chExt cx="1799305" cy="261610"/>
                </a:xfrm>
              </p:grpSpPr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7584114" y="1149334"/>
                    <a:ext cx="154766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h-TH" sz="1100" dirty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แองโกลา</a:t>
                    </a:r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7332473" y="1208131"/>
                    <a:ext cx="144016" cy="144016"/>
                  </a:xfrm>
                  <a:prstGeom prst="rect">
                    <a:avLst/>
                  </a:prstGeom>
                  <a:solidFill>
                    <a:srgbClr val="66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7023399" y="5039598"/>
                  <a:ext cx="1799305" cy="261610"/>
                  <a:chOff x="7332473" y="1149334"/>
                  <a:chExt cx="1799305" cy="261610"/>
                </a:xfrm>
              </p:grpSpPr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7584114" y="1149334"/>
                    <a:ext cx="154766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h-TH" sz="1100" dirty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สหพันธรัฐรัสเซีย</a:t>
                    </a:r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7332473" y="1208131"/>
                    <a:ext cx="144016" cy="14401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57" name="TextBox 56"/>
                <p:cNvSpPr txBox="1"/>
                <p:nvPr/>
              </p:nvSpPr>
              <p:spPr>
                <a:xfrm>
                  <a:off x="6876256" y="4271830"/>
                  <a:ext cx="154766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11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แหล่งอื่นๆ</a:t>
                  </a:r>
                </a:p>
              </p:txBody>
            </p:sp>
          </p:grpSp>
        </p:grpSp>
        <p:pic>
          <p:nvPicPr>
            <p:cNvPr id="91" name="Picture 4" descr="D:\7. Infographic EPPO\Picture icon\Color Icon\Sheikh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83031" y="1117476"/>
              <a:ext cx="313556" cy="313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5" descr="D:\7. Infographic EPPO\Picture icon\Color Icon\african_256_256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478"/>
            <a:stretch/>
          </p:blipFill>
          <p:spPr bwMode="auto">
            <a:xfrm>
              <a:off x="6607970" y="2726322"/>
              <a:ext cx="292395" cy="345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6" descr="D:\7. Infographic EPPO\Picture icon\Color Icon\man-3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2258" y="4167624"/>
              <a:ext cx="326006" cy="326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5" name="Rectangle 2"/>
          <p:cNvSpPr txBox="1">
            <a:spLocks noChangeArrowheads="1"/>
          </p:cNvSpPr>
          <p:nvPr/>
        </p:nvSpPr>
        <p:spPr>
          <a:xfrm>
            <a:off x="191755" y="0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การนำเข้าน้ำมันดิบแยกตามแหล่งผลิต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342253" y="5241554"/>
            <a:ext cx="15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อื่นๆ (แหล่งอื่นๆ)</a:t>
            </a:r>
          </a:p>
        </p:txBody>
      </p:sp>
      <p:sp>
        <p:nvSpPr>
          <p:cNvPr id="78" name="Rectangle 77"/>
          <p:cNvSpPr/>
          <p:nvPr/>
        </p:nvSpPr>
        <p:spPr>
          <a:xfrm>
            <a:off x="7090612" y="5300351"/>
            <a:ext cx="144016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Striped Right Arrow 34">
            <a:extLst>
              <a:ext uri="{FF2B5EF4-FFF2-40B4-BE49-F238E27FC236}">
                <a16:creationId xmlns:a16="http://schemas.microsoft.com/office/drawing/2014/main" xmlns="" id="{A3D54B82-44AD-4BB5-B1F6-686E0F69FDD4}"/>
              </a:ext>
            </a:extLst>
          </p:cNvPr>
          <p:cNvSpPr/>
          <p:nvPr/>
        </p:nvSpPr>
        <p:spPr>
          <a:xfrm rot="16200000">
            <a:off x="2915403" y="5952815"/>
            <a:ext cx="283747" cy="359108"/>
          </a:xfrm>
          <a:prstGeom prst="striped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B6A99989-2064-40F2-AB44-9BA18F19A387}"/>
              </a:ext>
            </a:extLst>
          </p:cNvPr>
          <p:cNvSpPr txBox="1"/>
          <p:nvPr/>
        </p:nvSpPr>
        <p:spPr>
          <a:xfrm>
            <a:off x="5269333" y="3375239"/>
            <a:ext cx="899905" cy="253916"/>
          </a:xfrm>
          <a:prstGeom prst="rect">
            <a:avLst/>
          </a:prstGeom>
          <a:noFill/>
          <a:ln>
            <a:solidFill>
              <a:srgbClr val="0066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050" b="1" dirty="0">
                <a:solidFill>
                  <a:srgbClr val="00823B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en-US" sz="1050" b="1" dirty="0">
                <a:solidFill>
                  <a:srgbClr val="00823B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14.5%</a:t>
            </a:r>
            <a:endParaRPr lang="en-US" sz="1050" b="1" dirty="0">
              <a:solidFill>
                <a:srgbClr val="00823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112E6115-3D32-4754-B8CB-648F02C039FB}"/>
              </a:ext>
            </a:extLst>
          </p:cNvPr>
          <p:cNvSpPr txBox="1"/>
          <p:nvPr/>
        </p:nvSpPr>
        <p:spPr>
          <a:xfrm>
            <a:off x="349489" y="2095086"/>
            <a:ext cx="928690" cy="253916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05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</a:t>
            </a:r>
            <a:r>
              <a:rPr lang="en-US" sz="105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20.0%</a:t>
            </a:r>
            <a:endParaRPr lang="en-US" sz="105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48837CE5-5AFA-41CD-9938-BB2A6A723635}"/>
              </a:ext>
            </a:extLst>
          </p:cNvPr>
          <p:cNvSpPr txBox="1"/>
          <p:nvPr/>
        </p:nvSpPr>
        <p:spPr>
          <a:xfrm>
            <a:off x="7956800" y="6207751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ม.ค.66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7A23EDA0-C087-4B5B-BA42-2E2F0CC2D5C7}"/>
              </a:ext>
            </a:extLst>
          </p:cNvPr>
          <p:cNvSpPr txBox="1"/>
          <p:nvPr/>
        </p:nvSpPr>
        <p:spPr>
          <a:xfrm>
            <a:off x="435905" y="4484827"/>
            <a:ext cx="899905" cy="253916"/>
          </a:xfrm>
          <a:prstGeom prst="rect">
            <a:avLst/>
          </a:prstGeom>
          <a:noFill/>
          <a:ln>
            <a:solidFill>
              <a:srgbClr val="0066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050" b="1" dirty="0">
                <a:solidFill>
                  <a:srgbClr val="00823B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en-US" sz="1050" b="1" dirty="0">
                <a:solidFill>
                  <a:srgbClr val="00823B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27.7%</a:t>
            </a:r>
            <a:endParaRPr lang="en-US" sz="1050" b="1" dirty="0">
              <a:solidFill>
                <a:srgbClr val="00823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3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61833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การผลิตคอนเดนเสท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840952944"/>
              </p:ext>
            </p:extLst>
          </p:nvPr>
        </p:nvGraphicFramePr>
        <p:xfrm>
          <a:off x="343275" y="1359477"/>
          <a:ext cx="4919482" cy="4301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 rot="16200000">
            <a:off x="-1718827" y="3113801"/>
            <a:ext cx="3816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พันบาร์เรล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525453004"/>
              </p:ext>
            </p:extLst>
          </p:nvPr>
        </p:nvGraphicFramePr>
        <p:xfrm>
          <a:off x="5046290" y="1421403"/>
          <a:ext cx="4494262" cy="423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508104" y="1113627"/>
            <a:ext cx="33564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</a:t>
            </a:r>
          </a:p>
          <a:p>
            <a:pPr algn="ctr"/>
            <a:r>
              <a:rPr lang="th-TH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การผลิตคอนเดนเสท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9567" y="5322694"/>
            <a:ext cx="3123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รวมทั้งสิ้น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พันบาร์เรล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56827" y="4248571"/>
            <a:ext cx="6345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100" b="1" dirty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บงกช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89637" y="3998728"/>
            <a:ext cx="769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ไพลิน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39064" y="3344451"/>
            <a:ext cx="93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เอราวัณ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63541" y="4704063"/>
            <a:ext cx="88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b="1" dirty="0">
                <a:solidFill>
                  <a:srgbClr val="DEA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บงกชใต้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52220" y="3260092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66*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99950" y="4396772"/>
            <a:ext cx="729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100" b="1" dirty="0">
                <a:solidFill>
                  <a:srgbClr val="FF5D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อาทิตย์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12982" y="5115947"/>
            <a:ext cx="695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b="1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ภูฮ่อม</a:t>
            </a: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6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17233" y="6117046"/>
            <a:ext cx="4226682" cy="555562"/>
            <a:chOff x="605786" y="6093296"/>
            <a:chExt cx="3606174" cy="555562"/>
          </a:xfrm>
        </p:grpSpPr>
        <p:sp>
          <p:nvSpPr>
            <p:cNvPr id="35" name="Rounded Rectangle 34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403648" y="6243200"/>
            <a:ext cx="3540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การผลิตคอนเดนเสท          </a:t>
            </a:r>
            <a:r>
              <a:rPr lang="th-TH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</a:t>
            </a:r>
            <a:r>
              <a:rPr lang="en-US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9" name="Picture 8" descr="D:\7. Infographic EPPO\Picture icon\Color Icon\Oil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3" y="5827295"/>
            <a:ext cx="882921" cy="89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triped Right Arrow 29"/>
          <p:cNvSpPr/>
          <p:nvPr/>
        </p:nvSpPr>
        <p:spPr>
          <a:xfrm rot="5400000">
            <a:off x="3626381" y="6275808"/>
            <a:ext cx="274320" cy="32004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04286" y="4977448"/>
            <a:ext cx="695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อื่นๆ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DF21F00-8AB4-4577-8CD0-2675C53527C7}"/>
              </a:ext>
            </a:extLst>
          </p:cNvPr>
          <p:cNvSpPr txBox="1"/>
          <p:nvPr/>
        </p:nvSpPr>
        <p:spPr>
          <a:xfrm>
            <a:off x="7956800" y="6207751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ม.ค.66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68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26926546"/>
              </p:ext>
            </p:extLst>
          </p:nvPr>
        </p:nvGraphicFramePr>
        <p:xfrm>
          <a:off x="440285" y="1400294"/>
          <a:ext cx="8590763" cy="3900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1552543" y="2898147"/>
            <a:ext cx="3603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พันบาร์เรล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 (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KBD)</a:t>
            </a:r>
            <a:endParaRPr lang="th-TH" sz="1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5456" y="6490557"/>
            <a:ext cx="61926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 </a:t>
            </a:r>
            <a:r>
              <a:rPr 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กำลังการกลั่นของ </a:t>
            </a:r>
            <a:r>
              <a:rPr 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PTTGC</a:t>
            </a:r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เป็นกำลังการกลั่นน้ำมันดิบ</a:t>
            </a:r>
            <a:r>
              <a:rPr 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145 KBD </a:t>
            </a:r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และคอนเดนเสท</a:t>
            </a:r>
            <a:r>
              <a:rPr 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135 KBD</a:t>
            </a:r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</a:t>
            </a: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4729" y="6467672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7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436097" y="933103"/>
            <a:ext cx="3456383" cy="889358"/>
            <a:chOff x="5436097" y="933103"/>
            <a:chExt cx="3456383" cy="889358"/>
          </a:xfrm>
        </p:grpSpPr>
        <p:sp>
          <p:nvSpPr>
            <p:cNvPr id="36" name="Rectangle 35"/>
            <p:cNvSpPr/>
            <p:nvPr/>
          </p:nvSpPr>
          <p:spPr>
            <a:xfrm>
              <a:off x="5925327" y="1081311"/>
              <a:ext cx="2967153" cy="705325"/>
            </a:xfrm>
            <a:prstGeom prst="rect">
              <a:avLst/>
            </a:prstGeom>
            <a:noFill/>
            <a:ln w="25400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272896" y="1124744"/>
              <a:ext cx="1136007" cy="276999"/>
              <a:chOff x="6272896" y="1138393"/>
              <a:chExt cx="1136007" cy="276999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6272896" y="1184269"/>
                <a:ext cx="216024" cy="21602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536098" y="1138393"/>
                <a:ext cx="872805" cy="27699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Capacity</a:t>
                </a:r>
                <a:endParaRPr lang="th-TH" sz="12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272896" y="1473510"/>
              <a:ext cx="903901" cy="276999"/>
              <a:chOff x="6272896" y="1487159"/>
              <a:chExt cx="903901" cy="276999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6272896" y="1512722"/>
                <a:ext cx="216024" cy="216024"/>
              </a:xfrm>
              <a:prstGeom prst="rect">
                <a:avLst/>
              </a:prstGeom>
              <a:solidFill>
                <a:srgbClr val="AE1E7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521912" y="1487159"/>
                <a:ext cx="654885" cy="27699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Intake</a:t>
                </a:r>
                <a:endParaRPr lang="th-TH" sz="12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7281008" y="1121909"/>
              <a:ext cx="16114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1,244 </a:t>
              </a:r>
              <a:r>
                <a:rPr lang="th-TH" sz="12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พันบาร์เรล/วัน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81008" y="1481063"/>
              <a:ext cx="16114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1,0</a:t>
              </a:r>
              <a:r>
                <a:rPr lang="th-TH" sz="12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21 พันบาร์เรล/วัน</a:t>
              </a:r>
            </a:p>
          </p:txBody>
        </p:sp>
        <p:pic>
          <p:nvPicPr>
            <p:cNvPr id="45" name="Picture 7" descr="D:\7. Infographic EPPO\Picture icon\Color Icon\Small_Refinery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7" y="933103"/>
              <a:ext cx="648072" cy="889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979300" y="4990298"/>
            <a:ext cx="7704856" cy="464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60613" y="4994472"/>
            <a:ext cx="7443835" cy="543937"/>
            <a:chOff x="1160613" y="4994472"/>
            <a:chExt cx="7443835" cy="543937"/>
          </a:xfrm>
        </p:grpSpPr>
        <p:pic>
          <p:nvPicPr>
            <p:cNvPr id="49" name="Picture 3" descr="D:\7. Infographic EPPO\Picture icon\Refinerary Logo\thaioi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814" y="5027419"/>
              <a:ext cx="836018" cy="373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D:\7. Infographic EPPO\Picture icon\Refinerary Logo\Image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945" y="5006410"/>
              <a:ext cx="531999" cy="53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D:\7. Infographic EPPO\Picture icon\Refinerary Logo\esso_logo_28929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513" y="5035800"/>
              <a:ext cx="544559" cy="382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D:\7. Infographic EPPO\Picture icon\Refinerary Logo\logologo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13" b="24705"/>
            <a:stretch/>
          </p:blipFill>
          <p:spPr bwMode="auto">
            <a:xfrm>
              <a:off x="5740220" y="5053899"/>
              <a:ext cx="703988" cy="29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D:\7. Infographic EPPO\Picture icon\Refinerary Logo\1455590212_70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8496" y="5076115"/>
              <a:ext cx="841856" cy="283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D:\7. Infographic EPPO\Picture icon\Refinerary Logo\559000002494401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4723" y="5110651"/>
              <a:ext cx="579725" cy="18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D:\7. Infographic EPPO\Picture icon\Refinerary Logo\untitled.pn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613" y="4994472"/>
              <a:ext cx="474741" cy="460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632745"/>
              </p:ext>
            </p:extLst>
          </p:nvPr>
        </p:nvGraphicFramePr>
        <p:xfrm>
          <a:off x="703323" y="5657789"/>
          <a:ext cx="8010308" cy="671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5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5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0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5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54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54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542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54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0130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60339"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256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5*</a:t>
                      </a:r>
                    </a:p>
                  </a:txBody>
                  <a:tcPr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FANG</a:t>
                      </a: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TOP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BCP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ESSO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IRPC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PTTGC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SPRC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</a:t>
                      </a:r>
                      <a:endParaRPr kumimoji="0" lang="en-GB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743" marB="45743" anchor="ctr" horzOverflow="overflow">
                    <a:solidFill>
                      <a:srgbClr val="6760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399"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สัดส่วนการใช้</a:t>
                      </a:r>
                    </a:p>
                    <a:p>
                      <a:pPr algn="ctr"/>
                      <a:r>
                        <a:rPr lang="th-TH" sz="105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กำลังการกลั่น (%)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404936" y="147696"/>
            <a:ext cx="58679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th-TH" sz="2800" dirty="0">
                <a:solidFill>
                  <a:prstClr val="white"/>
                </a:solidFill>
              </a:rPr>
              <a:t>การใช้กำลังการกลั่นของประเทศ</a:t>
            </a:r>
          </a:p>
        </p:txBody>
      </p:sp>
    </p:spTree>
    <p:extLst>
      <p:ext uri="{BB962C8B-B14F-4D97-AF65-F5344CB8AC3E}">
        <p14:creationId xmlns:p14="http://schemas.microsoft.com/office/powerpoint/2010/main" val="3640839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4280" y="61833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การผลิตน้ำมันสำเร็จรูป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665844918"/>
              </p:ext>
            </p:extLst>
          </p:nvPr>
        </p:nvGraphicFramePr>
        <p:xfrm>
          <a:off x="444606" y="1589715"/>
          <a:ext cx="4919482" cy="408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1455712" y="3253126"/>
            <a:ext cx="3467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ล้านลิตร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4058349352"/>
              </p:ext>
            </p:extLst>
          </p:nvPr>
        </p:nvGraphicFramePr>
        <p:xfrm>
          <a:off x="5094526" y="1844824"/>
          <a:ext cx="4302010" cy="389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508104" y="1373287"/>
            <a:ext cx="36174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</a:t>
            </a:r>
          </a:p>
          <a:p>
            <a:pPr algn="ctr"/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การผลิตน้ำมันสำเร็จรูป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8983" y="3540270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F79646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เบนซิน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9234" y="4216732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เครื่องบิน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35200" y="4432289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C49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น้ำมันเตา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77467" y="4085999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>
                <a:solidFill>
                  <a:srgbClr val="EEECE1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</a:t>
            </a:r>
            <a:endParaRPr lang="th-TH" sz="1300" b="1" dirty="0">
              <a:solidFill>
                <a:srgbClr val="EEECE1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9470" y="1750315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FF575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ดีเซล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73085" y="5070186"/>
            <a:ext cx="1014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100" b="1" dirty="0">
                <a:solidFill>
                  <a:srgbClr val="00A7E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น้ำมันก๊าด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68840" y="5647600"/>
            <a:ext cx="3123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รวมทั้งสิ้น 175 ล้านลิตร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70666" y="3482672"/>
            <a:ext cx="151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66*</a:t>
            </a:r>
            <a:endParaRPr lang="en-US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8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17233" y="6021288"/>
            <a:ext cx="4226682" cy="555562"/>
            <a:chOff x="605786" y="6093296"/>
            <a:chExt cx="3606174" cy="555562"/>
          </a:xfrm>
        </p:grpSpPr>
        <p:sp>
          <p:nvSpPr>
            <p:cNvPr id="31" name="Rounded Rectangle 30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331640" y="6147442"/>
            <a:ext cx="3643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การผลิตน้ำมันสำเร็จรูป        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3.1</a:t>
            </a:r>
            <a:r>
              <a:rPr lang="en-US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" name="Picture 9" descr="D:\7. Infographic EPPO\Picture icon\Black and White\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055"/>
          <a:stretch/>
        </p:blipFill>
        <p:spPr bwMode="auto">
          <a:xfrm>
            <a:off x="458434" y="5816877"/>
            <a:ext cx="840858" cy="75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triped Right Arrow 34">
            <a:extLst>
              <a:ext uri="{FF2B5EF4-FFF2-40B4-BE49-F238E27FC236}">
                <a16:creationId xmlns:a16="http://schemas.microsoft.com/office/drawing/2014/main" xmlns="" id="{0EE1A10F-F244-45A6-A4B5-6AA6F8C09E32}"/>
              </a:ext>
            </a:extLst>
          </p:cNvPr>
          <p:cNvSpPr/>
          <p:nvPr/>
        </p:nvSpPr>
        <p:spPr>
          <a:xfrm rot="16200000">
            <a:off x="3656039" y="6119514"/>
            <a:ext cx="283747" cy="359108"/>
          </a:xfrm>
          <a:prstGeom prst="striped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A5791B6-0486-4724-B933-725E42E395EC}"/>
              </a:ext>
            </a:extLst>
          </p:cNvPr>
          <p:cNvSpPr txBox="1"/>
          <p:nvPr/>
        </p:nvSpPr>
        <p:spPr>
          <a:xfrm>
            <a:off x="7956800" y="6207751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ม.ค.66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05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4280" y="61833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การใช้น้ำมันสำเร็จรูป </a:t>
            </a:r>
            <a:r>
              <a:rPr lang="th-TH" altLang="th-TH" sz="2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(ล้านลิตร/วัน)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455712" y="3253126"/>
            <a:ext cx="3467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ล้านลิตร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2216" y="1294778"/>
            <a:ext cx="36174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</a:t>
            </a:r>
          </a:p>
          <a:p>
            <a:pPr algn="ctr"/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การใช้น้ำมันสำเร็จรูป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24128" y="5683225"/>
            <a:ext cx="3123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รวมทั้งสิ้น 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 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ล้านลิตร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2085022348"/>
              </p:ext>
            </p:extLst>
          </p:nvPr>
        </p:nvGraphicFramePr>
        <p:xfrm>
          <a:off x="5103909" y="1887158"/>
          <a:ext cx="4590042" cy="396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910884" y="6465462"/>
            <a:ext cx="3537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lang="en-US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 LPG 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ไม่รวมที่ใช้เป็นวัตถุดิบในปิโตรเคมี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33688" y="3634221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2566*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9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83579" y="6021288"/>
            <a:ext cx="3910646" cy="555562"/>
            <a:chOff x="605786" y="6093296"/>
            <a:chExt cx="3606174" cy="555562"/>
          </a:xfrm>
        </p:grpSpPr>
        <p:sp>
          <p:nvSpPr>
            <p:cNvPr id="35" name="Rounded Rectangle 34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216827" y="6147441"/>
            <a:ext cx="3403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การใช้น้ำมันสำเร็จรูป          </a:t>
            </a:r>
            <a:r>
              <a:rPr lang="th-TH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8.4</a:t>
            </a:r>
            <a:r>
              <a:rPr lang="en-US" sz="1600" b="1" dirty="0">
                <a:solidFill>
                  <a:srgbClr val="008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solidFill>
                <a:srgbClr val="0082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1126" y="5706975"/>
            <a:ext cx="784907" cy="889292"/>
            <a:chOff x="343626" y="5683225"/>
            <a:chExt cx="784907" cy="889292"/>
          </a:xfrm>
        </p:grpSpPr>
        <p:pic>
          <p:nvPicPr>
            <p:cNvPr id="40" name="Picture 12" descr="D:\7. Infographic EPPO\Picture icon\Black and White\15642-2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26" y="5683225"/>
              <a:ext cx="784907" cy="757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5" descr="D:\7. Infographic EPPO\Picture icon\Black and White\car_silhouett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510" y="6374191"/>
              <a:ext cx="600023" cy="198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089185189"/>
              </p:ext>
            </p:extLst>
          </p:nvPr>
        </p:nvGraphicFramePr>
        <p:xfrm>
          <a:off x="391126" y="1588728"/>
          <a:ext cx="5188986" cy="409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149335" y="3659289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FA6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เบนซิน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07515" y="4717193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เครื่องบิน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52821" y="4791306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C49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น้ำมันเตา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21212" y="4232936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EEECE1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</a:t>
            </a:r>
            <a:endParaRPr lang="th-TH" sz="1300" b="1" dirty="0">
              <a:solidFill>
                <a:srgbClr val="EEECE1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62984" y="1927742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FF7C8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ดีเซล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4226" y="5054015"/>
            <a:ext cx="10142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น้ำมันก๊าด</a:t>
            </a:r>
          </a:p>
        </p:txBody>
      </p:sp>
      <p:sp>
        <p:nvSpPr>
          <p:cNvPr id="31" name="Striped Right Arrow 34">
            <a:extLst>
              <a:ext uri="{FF2B5EF4-FFF2-40B4-BE49-F238E27FC236}">
                <a16:creationId xmlns:a16="http://schemas.microsoft.com/office/drawing/2014/main" xmlns="" id="{DC966AC3-2525-4EB9-9159-996C75BB8AD4}"/>
              </a:ext>
            </a:extLst>
          </p:cNvPr>
          <p:cNvSpPr/>
          <p:nvPr/>
        </p:nvSpPr>
        <p:spPr>
          <a:xfrm rot="16200000">
            <a:off x="3448412" y="6109761"/>
            <a:ext cx="283747" cy="359108"/>
          </a:xfrm>
          <a:prstGeom prst="striped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0133B63-A25D-4105-9E51-0E6361BE0D2B}"/>
              </a:ext>
            </a:extLst>
          </p:cNvPr>
          <p:cNvSpPr txBox="1"/>
          <p:nvPr/>
        </p:nvSpPr>
        <p:spPr>
          <a:xfrm>
            <a:off x="7956800" y="6207751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ม.ค.66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05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24196</TotalTime>
  <Words>1095</Words>
  <Application>Microsoft Office PowerPoint</Application>
  <PresentationFormat>On-screen Show (4:3)</PresentationFormat>
  <Paragraphs>379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น้ำมัน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Wachira Jitpranee</dc:creator>
  <cp:lastModifiedBy>Bubpha Kunathai</cp:lastModifiedBy>
  <cp:revision>2470</cp:revision>
  <cp:lastPrinted>2023-03-23T09:21:14Z</cp:lastPrinted>
  <dcterms:created xsi:type="dcterms:W3CDTF">2016-03-30T06:07:10Z</dcterms:created>
  <dcterms:modified xsi:type="dcterms:W3CDTF">2023-03-24T01:17:16Z</dcterms:modified>
</cp:coreProperties>
</file>