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9144000" cy="6858000" type="screen4x3"/>
  <p:notesSz cx="6797675" cy="9926638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9C3"/>
    <a:srgbClr val="B6AD80"/>
    <a:srgbClr val="FF9933"/>
    <a:srgbClr val="81C0FF"/>
    <a:srgbClr val="1F8FFF"/>
    <a:srgbClr val="FF9900"/>
    <a:srgbClr val="FF812B"/>
    <a:srgbClr val="FF7313"/>
    <a:srgbClr val="FF8989"/>
    <a:srgbClr val="FFC1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9" autoAdjust="0"/>
    <p:restoredTop sz="94660"/>
  </p:normalViewPr>
  <p:slideViewPr>
    <p:cSldViewPr>
      <p:cViewPr>
        <p:scale>
          <a:sx n="70" d="100"/>
          <a:sy n="70" d="100"/>
        </p:scale>
        <p:origin x="-1254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773370282496046E-2"/>
          <c:y val="4.6785399912830199E-2"/>
          <c:w val="0.8989132358455193"/>
          <c:h val="0.82862096519190187"/>
        </c:manualLayout>
      </c:layout>
      <c:lineChart>
        <c:grouping val="standard"/>
        <c:varyColors val="0"/>
        <c:ser>
          <c:idx val="0"/>
          <c:order val="0"/>
          <c:spPr>
            <a:ln w="41275">
              <a:solidFill>
                <a:srgbClr val="0033CC"/>
              </a:solidFill>
            </a:ln>
            <a:effectLst/>
          </c:spPr>
          <c:marker>
            <c:symbol val="circle"/>
            <c:size val="7"/>
            <c:spPr>
              <a:solidFill>
                <a:schemeClr val="bg1"/>
              </a:solidFill>
              <a:ln w="25400">
                <a:solidFill>
                  <a:srgbClr val="0033CC"/>
                </a:solidFill>
              </a:ln>
            </c:spPr>
          </c:marker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270D-4D6B-9886-99FB3BCB1CB0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270D-4D6B-9886-99FB3BCB1CB0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270D-4D6B-9886-99FB3BCB1CB0}"/>
              </c:ext>
            </c:extLst>
          </c:dPt>
          <c:dPt>
            <c:idx val="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270D-4D6B-9886-99FB3BCB1CB0}"/>
              </c:ext>
            </c:extLst>
          </c:dPt>
          <c:dPt>
            <c:idx val="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270D-4D6B-9886-99FB3BCB1CB0}"/>
              </c:ext>
            </c:extLst>
          </c:dPt>
          <c:dPt>
            <c:idx val="7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270D-4D6B-9886-99FB3BCB1CB0}"/>
              </c:ext>
            </c:extLst>
          </c:dPt>
          <c:dPt>
            <c:idx val="9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270D-4D6B-9886-99FB3BCB1CB0}"/>
              </c:ext>
            </c:extLst>
          </c:dPt>
          <c:dPt>
            <c:idx val="1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270D-4D6B-9886-99FB3BCB1CB0}"/>
              </c:ext>
            </c:extLst>
          </c:dPt>
          <c:dPt>
            <c:idx val="1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270D-4D6B-9886-99FB3BCB1CB0}"/>
              </c:ext>
            </c:extLst>
          </c:dPt>
          <c:dPt>
            <c:idx val="1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270D-4D6B-9886-99FB3BCB1CB0}"/>
              </c:ext>
            </c:extLst>
          </c:dPt>
          <c:dPt>
            <c:idx val="1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270D-4D6B-9886-99FB3BCB1CB0}"/>
              </c:ext>
            </c:extLst>
          </c:dPt>
          <c:dPt>
            <c:idx val="1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270D-4D6B-9886-99FB3BCB1CB0}"/>
              </c:ext>
            </c:extLst>
          </c:dPt>
          <c:dPt>
            <c:idx val="17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C-270D-4D6B-9886-99FB3BCB1CB0}"/>
              </c:ext>
            </c:extLst>
          </c:dPt>
          <c:dPt>
            <c:idx val="18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270D-4D6B-9886-99FB3BCB1CB0}"/>
              </c:ext>
            </c:extLst>
          </c:dPt>
          <c:cat>
            <c:strRef>
              <c:f>Sheet1!$A$2:$A$26</c:f>
              <c:strCache>
                <c:ptCount val="25"/>
                <c:pt idx="0">
                  <c:v>2540</c:v>
                </c:pt>
                <c:pt idx="1">
                  <c:v>2541</c:v>
                </c:pt>
                <c:pt idx="2">
                  <c:v>2542</c:v>
                </c:pt>
                <c:pt idx="3">
                  <c:v>2543</c:v>
                </c:pt>
                <c:pt idx="4">
                  <c:v>2544</c:v>
                </c:pt>
                <c:pt idx="5">
                  <c:v>2545</c:v>
                </c:pt>
                <c:pt idx="6">
                  <c:v>2546</c:v>
                </c:pt>
                <c:pt idx="7">
                  <c:v>2547</c:v>
                </c:pt>
                <c:pt idx="8">
                  <c:v>2548</c:v>
                </c:pt>
                <c:pt idx="9">
                  <c:v>2549</c:v>
                </c:pt>
                <c:pt idx="10">
                  <c:v>2550</c:v>
                </c:pt>
                <c:pt idx="11">
                  <c:v>2551</c:v>
                </c:pt>
                <c:pt idx="12">
                  <c:v>2552</c:v>
                </c:pt>
                <c:pt idx="13">
                  <c:v>2553</c:v>
                </c:pt>
                <c:pt idx="14">
                  <c:v>2554</c:v>
                </c:pt>
                <c:pt idx="15">
                  <c:v>2555</c:v>
                </c:pt>
                <c:pt idx="16">
                  <c:v>2556</c:v>
                </c:pt>
                <c:pt idx="17">
                  <c:v>2557</c:v>
                </c:pt>
                <c:pt idx="18">
                  <c:v>2558</c:v>
                </c:pt>
                <c:pt idx="19">
                  <c:v>2559</c:v>
                </c:pt>
                <c:pt idx="20">
                  <c:v>2560</c:v>
                </c:pt>
                <c:pt idx="21">
                  <c:v>2561</c:v>
                </c:pt>
                <c:pt idx="22">
                  <c:v>2562</c:v>
                </c:pt>
                <c:pt idx="23">
                  <c:v>2563</c:v>
                </c:pt>
                <c:pt idx="24">
                  <c:v>2564</c:v>
                </c:pt>
              </c:strCache>
            </c:strRef>
          </c:cat>
          <c:val>
            <c:numRef>
              <c:f>Sheet1!$B$2:$B$26</c:f>
              <c:numCache>
                <c:formatCode>#,##0.00;[Red]\-#,##0.00;\ </c:formatCode>
                <c:ptCount val="25"/>
                <c:pt idx="0">
                  <c:v>30.745442136476889</c:v>
                </c:pt>
                <c:pt idx="1">
                  <c:v>30.067019680362748</c:v>
                </c:pt>
                <c:pt idx="2">
                  <c:v>29.63313538256687</c:v>
                </c:pt>
                <c:pt idx="3">
                  <c:v>28.553120659670359</c:v>
                </c:pt>
                <c:pt idx="4">
                  <c:v>28.099113125800784</c:v>
                </c:pt>
                <c:pt idx="5">
                  <c:v>28.198979455339579</c:v>
                </c:pt>
                <c:pt idx="6">
                  <c:v>27.66837495058104</c:v>
                </c:pt>
                <c:pt idx="7">
                  <c:v>28.351634590297746</c:v>
                </c:pt>
                <c:pt idx="8">
                  <c:v>27.965095653995913</c:v>
                </c:pt>
                <c:pt idx="9">
                  <c:v>26.742603658182848</c:v>
                </c:pt>
                <c:pt idx="10">
                  <c:v>26.346484499451023</c:v>
                </c:pt>
                <c:pt idx="11">
                  <c:v>26.364498426787549</c:v>
                </c:pt>
                <c:pt idx="12">
                  <c:v>27.199695625191247</c:v>
                </c:pt>
                <c:pt idx="13">
                  <c:v>26.799784688928991</c:v>
                </c:pt>
                <c:pt idx="14">
                  <c:v>27.040480118493402</c:v>
                </c:pt>
                <c:pt idx="15">
                  <c:v>27.083593924691776</c:v>
                </c:pt>
                <c:pt idx="16">
                  <c:v>26.510943141319924</c:v>
                </c:pt>
                <c:pt idx="17">
                  <c:v>27.132188711481081</c:v>
                </c:pt>
                <c:pt idx="18">
                  <c:v>26.767209631834568</c:v>
                </c:pt>
                <c:pt idx="19">
                  <c:v>26.267103305355466</c:v>
                </c:pt>
                <c:pt idx="20">
                  <c:v>25.192186463937762</c:v>
                </c:pt>
                <c:pt idx="21">
                  <c:v>24.635632123858112</c:v>
                </c:pt>
                <c:pt idx="22">
                  <c:v>23.568834610299501</c:v>
                </c:pt>
                <c:pt idx="23">
                  <c:v>24.251198643053481</c:v>
                </c:pt>
                <c:pt idx="24">
                  <c:v>23.5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E-270D-4D6B-9886-99FB3BCB1C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274752"/>
        <c:axId val="101704064"/>
      </c:lineChart>
      <c:catAx>
        <c:axId val="101274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3000000" vert="horz"/>
          <a:lstStyle/>
          <a:p>
            <a:pPr>
              <a:defRPr sz="1042" b="1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defRPr>
            </a:pPr>
            <a:endParaRPr lang="th-TH"/>
          </a:p>
        </c:txPr>
        <c:crossAx val="101704064"/>
        <c:crossesAt val="0"/>
        <c:auto val="1"/>
        <c:lblAlgn val="ctr"/>
        <c:lblOffset val="100"/>
        <c:tickLblSkip val="1"/>
        <c:noMultiLvlLbl val="0"/>
      </c:catAx>
      <c:valAx>
        <c:axId val="101704064"/>
        <c:scaling>
          <c:orientation val="minMax"/>
          <c:max val="32"/>
          <c:min val="22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136" b="1" i="0" u="none" strike="noStrike" baseline="0">
                <a:solidFill>
                  <a:srgbClr val="000000"/>
                </a:solidFill>
                <a:latin typeface="Tahoma"/>
                <a:ea typeface="Tahoma"/>
                <a:cs typeface="Tahoma"/>
              </a:defRPr>
            </a:pPr>
            <a:endParaRPr lang="th-TH"/>
          </a:p>
        </c:txPr>
        <c:crossAx val="101274752"/>
        <c:crosses val="autoZero"/>
        <c:crossBetween val="midCat"/>
        <c:majorUnit val="1"/>
        <c:minorUnit val="0.5"/>
      </c:valAx>
      <c:spPr>
        <a:solidFill>
          <a:schemeClr val="bg1"/>
        </a:solidFill>
        <a:ln w="24053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5" b="0" i="0" u="none" strike="noStrike" baseline="0">
          <a:solidFill>
            <a:srgbClr val="000000"/>
          </a:solidFill>
          <a:latin typeface="Angsana New"/>
          <a:ea typeface="Angsana New"/>
          <a:cs typeface="Angsana New"/>
        </a:defRPr>
      </a:pPr>
      <a:endParaRPr lang="th-TH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5C7AD5D-BEB4-4CB7-88C7-129B87281D6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29505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7EB109E-8BB9-45E4-B8E7-366C38871058}" type="datetimeFigureOut">
              <a:rPr lang="th-TH"/>
              <a:pPr>
                <a:defRPr/>
              </a:pPr>
              <a:t>13/06/65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h-TH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th-TH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5B1502F-E845-42A8-A0B9-22C0E2473B47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51578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A0249-EA16-45EE-9095-BBA68E549B3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7882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46A81-7DE5-435B-8574-FBC2D200283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45838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3F6F0-7A6E-412E-8EEE-D9C4C5AF2C7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8705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941CD-11C3-4CE8-ABA8-609DA5B3AAC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51304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BABB2-8A89-4AF9-8DC2-C7CD6C00E32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2441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2BCC7-28D7-409F-AC71-F6FF7995EC9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46273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AD3AD-3580-4C9D-AB28-0FC1BF641CF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7525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DAFBE-AAC0-4CC2-8C9F-1DDC4988EC4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1727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ECDA3-3E98-4749-9ACC-16C3B51A59E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23983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7448B-CC0A-4796-A4FB-846612467CC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83203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4524D-5CD7-4D52-86E7-17424B6A924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4850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EE025-0D83-4014-B296-9D3C7518DC9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6189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40985636-96EC-4547-AF92-35861E8E86E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92"/>
          <p:cNvGrpSpPr>
            <a:grpSpLocks/>
          </p:cNvGrpSpPr>
          <p:nvPr/>
        </p:nvGrpSpPr>
        <p:grpSpPr bwMode="auto">
          <a:xfrm>
            <a:off x="6350" y="1588"/>
            <a:ext cx="9144000" cy="866775"/>
            <a:chOff x="0" y="0"/>
            <a:chExt cx="5760" cy="546"/>
          </a:xfrm>
        </p:grpSpPr>
        <p:sp>
          <p:nvSpPr>
            <p:cNvPr id="6243" name="Rectangle 93"/>
            <p:cNvSpPr>
              <a:spLocks noChangeArrowheads="1"/>
            </p:cNvSpPr>
            <p:nvPr/>
          </p:nvSpPr>
          <p:spPr bwMode="auto">
            <a:xfrm>
              <a:off x="0" y="0"/>
              <a:ext cx="5760" cy="480"/>
            </a:xfrm>
            <a:prstGeom prst="rect">
              <a:avLst/>
            </a:prstGeom>
            <a:solidFill>
              <a:srgbClr val="B8005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244" name="Rectangle 94"/>
            <p:cNvSpPr>
              <a:spLocks noChangeArrowheads="1"/>
            </p:cNvSpPr>
            <p:nvPr/>
          </p:nvSpPr>
          <p:spPr bwMode="auto">
            <a:xfrm>
              <a:off x="0" y="480"/>
              <a:ext cx="5760" cy="66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5050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468313" y="981075"/>
            <a:ext cx="8280400" cy="446405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graphicFrame>
        <p:nvGraphicFramePr>
          <p:cNvPr id="35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3879982"/>
              </p:ext>
            </p:extLst>
          </p:nvPr>
        </p:nvGraphicFramePr>
        <p:xfrm>
          <a:off x="651631" y="980728"/>
          <a:ext cx="7856790" cy="4229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6" name="Group 45"/>
          <p:cNvGrpSpPr/>
          <p:nvPr/>
        </p:nvGrpSpPr>
        <p:grpSpPr>
          <a:xfrm>
            <a:off x="1346910" y="3733400"/>
            <a:ext cx="1336903" cy="883487"/>
            <a:chOff x="1835696" y="3017670"/>
            <a:chExt cx="1336903" cy="883487"/>
          </a:xfrm>
        </p:grpSpPr>
        <p:pic>
          <p:nvPicPr>
            <p:cNvPr id="47" name="Picture 2" descr="D:\7. Infographic EPPO\Picture icon\Color Icon\other_coin01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3728" y="3140968"/>
              <a:ext cx="1048871" cy="6674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Picture 10" descr="D:\7. Infographic EPPO\Picture icon\Color Icon\cartoon-money-stacks-199182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5696" y="3017670"/>
              <a:ext cx="913044" cy="8834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950383" y="1700808"/>
            <a:ext cx="757063" cy="367718"/>
            <a:chOff x="691297" y="3111492"/>
            <a:chExt cx="757063" cy="367718"/>
          </a:xfrm>
        </p:grpSpPr>
        <p:sp>
          <p:nvSpPr>
            <p:cNvPr id="55" name="Striped Right Arrow 54"/>
            <p:cNvSpPr/>
            <p:nvPr/>
          </p:nvSpPr>
          <p:spPr>
            <a:xfrm rot="5400000" flipH="1">
              <a:off x="912697" y="3148129"/>
              <a:ext cx="202425" cy="147828"/>
            </a:xfrm>
            <a:prstGeom prst="stripedRightArrow">
              <a:avLst/>
            </a:prstGeom>
            <a:solidFill>
              <a:srgbClr val="00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691297" y="3111492"/>
              <a:ext cx="757063" cy="367718"/>
              <a:chOff x="1233489" y="2182841"/>
              <a:chExt cx="757063" cy="367718"/>
            </a:xfrm>
          </p:grpSpPr>
          <p:sp>
            <p:nvSpPr>
              <p:cNvPr id="57" name="Rounded Rectangle 56"/>
              <p:cNvSpPr/>
              <p:nvPr/>
            </p:nvSpPr>
            <p:spPr>
              <a:xfrm>
                <a:off x="1233489" y="2315034"/>
                <a:ext cx="697088" cy="216024"/>
              </a:xfrm>
              <a:prstGeom prst="roundRect">
                <a:avLst>
                  <a:gd name="adj" fmla="val 50000"/>
                </a:avLst>
              </a:prstGeom>
              <a:solidFill>
                <a:srgbClr val="003399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58" name="Picture 11" descr="D:\7. Infographic EPPO\Picture icon\Color Icon\change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734887" y="2182841"/>
                <a:ext cx="255665" cy="24738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9" name="TextBox 58"/>
              <p:cNvSpPr txBox="1"/>
              <p:nvPr/>
            </p:nvSpPr>
            <p:spPr>
              <a:xfrm>
                <a:off x="1233489" y="2288949"/>
                <a:ext cx="59772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30.75</a:t>
                </a:r>
                <a:endParaRPr lang="th-TH" sz="11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</p:grpSp>
      <p:sp>
        <p:nvSpPr>
          <p:cNvPr id="27" name="TextBox 26"/>
          <p:cNvSpPr txBox="1"/>
          <p:nvPr/>
        </p:nvSpPr>
        <p:spPr>
          <a:xfrm>
            <a:off x="251520" y="1161127"/>
            <a:ext cx="369332" cy="3517045"/>
          </a:xfrm>
          <a:prstGeom prst="rect">
            <a:avLst/>
          </a:prstGeom>
          <a:noFill/>
        </p:spPr>
        <p:txBody>
          <a:bodyPr vert="vert270"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th-TH" sz="1200" b="1" dirty="0">
                <a:latin typeface="Tahoma" pitchFamily="34" charset="0"/>
                <a:cs typeface="Tahoma" pitchFamily="34" charset="0"/>
              </a:rPr>
              <a:t>ตัน </a:t>
            </a:r>
            <a:r>
              <a:rPr lang="en-US" sz="1200" b="1" dirty="0">
                <a:latin typeface="Tahoma" pitchFamily="34" charset="0"/>
                <a:cs typeface="Tahoma" pitchFamily="34" charset="0"/>
              </a:rPr>
              <a:t>CO</a:t>
            </a:r>
            <a:r>
              <a:rPr lang="en-US" sz="1200" b="1" baseline="-25000" dirty="0">
                <a:latin typeface="Tahoma" pitchFamily="34" charset="0"/>
                <a:cs typeface="Tahoma" pitchFamily="34" charset="0"/>
              </a:rPr>
              <a:t>2</a:t>
            </a:r>
            <a:r>
              <a:rPr lang="en-US" sz="1200" b="1" dirty="0">
                <a:latin typeface="Tahoma" pitchFamily="34" charset="0"/>
                <a:cs typeface="Tahoma" pitchFamily="34" charset="0"/>
              </a:rPr>
              <a:t>/</a:t>
            </a:r>
            <a:r>
              <a:rPr lang="th-TH" sz="1200" b="1" dirty="0">
                <a:latin typeface="Tahoma" pitchFamily="34" charset="0"/>
                <a:cs typeface="Tahoma" pitchFamily="34" charset="0"/>
              </a:rPr>
              <a:t>ล้านบาท</a:t>
            </a:r>
          </a:p>
        </p:txBody>
      </p:sp>
      <p:sp>
        <p:nvSpPr>
          <p:cNvPr id="28" name="Text Box 91"/>
          <p:cNvSpPr txBox="1">
            <a:spLocks noChangeArrowheads="1"/>
          </p:cNvSpPr>
          <p:nvPr/>
        </p:nvSpPr>
        <p:spPr bwMode="auto">
          <a:xfrm>
            <a:off x="6621050" y="5334662"/>
            <a:ext cx="185658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th-TH" sz="1000" b="1" dirty="0">
                <a:latin typeface="Tahoma" pitchFamily="34" charset="0"/>
                <a:cs typeface="Tahoma" pitchFamily="34" charset="0"/>
              </a:rPr>
              <a:t>หน่วย </a:t>
            </a:r>
            <a:r>
              <a:rPr lang="en-US" sz="1000" b="1" dirty="0">
                <a:latin typeface="Tahoma" pitchFamily="34" charset="0"/>
                <a:cs typeface="Tahoma" pitchFamily="34" charset="0"/>
              </a:rPr>
              <a:t>: </a:t>
            </a:r>
            <a:r>
              <a:rPr lang="th-TH" sz="1000" b="1" dirty="0">
                <a:latin typeface="Tahoma" pitchFamily="34" charset="0"/>
                <a:cs typeface="Tahoma" pitchFamily="34" charset="0"/>
              </a:rPr>
              <a:t>ตัน </a:t>
            </a:r>
            <a:r>
              <a:rPr lang="en-US" sz="1000" b="1" dirty="0">
                <a:latin typeface="Tahoma" pitchFamily="34" charset="0"/>
                <a:cs typeface="Tahoma" pitchFamily="34" charset="0"/>
              </a:rPr>
              <a:t>CO</a:t>
            </a:r>
            <a:r>
              <a:rPr lang="en-US" sz="1000" b="1" baseline="-25000" dirty="0">
                <a:latin typeface="Tahoma" pitchFamily="34" charset="0"/>
                <a:cs typeface="Tahoma" pitchFamily="34" charset="0"/>
              </a:rPr>
              <a:t>2</a:t>
            </a:r>
            <a:r>
              <a:rPr lang="en-US" sz="1000" b="1" dirty="0">
                <a:latin typeface="Tahoma" pitchFamily="34" charset="0"/>
                <a:cs typeface="Tahoma" pitchFamily="34" charset="0"/>
              </a:rPr>
              <a:t>/</a:t>
            </a:r>
            <a:r>
              <a:rPr lang="th-TH" sz="1000" b="1" dirty="0">
                <a:latin typeface="Tahoma" pitchFamily="34" charset="0"/>
                <a:cs typeface="Tahoma" pitchFamily="34" charset="0"/>
              </a:rPr>
              <a:t>ล้านบาท</a:t>
            </a:r>
          </a:p>
        </p:txBody>
      </p:sp>
      <p:sp>
        <p:nvSpPr>
          <p:cNvPr id="29" name="Text Box 257"/>
          <p:cNvSpPr txBox="1">
            <a:spLocks noChangeArrowheads="1"/>
          </p:cNvSpPr>
          <p:nvPr/>
        </p:nvSpPr>
        <p:spPr bwMode="auto">
          <a:xfrm>
            <a:off x="747229" y="5339913"/>
            <a:ext cx="60178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GDP </a:t>
            </a:r>
            <a:r>
              <a:rPr lang="th-TH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CVM</a:t>
            </a:r>
            <a:r>
              <a:rPr lang="th-TH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en-US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000" dirty="0">
                <a:latin typeface="Tahoma" pitchFamily="34" charset="0"/>
                <a:ea typeface="Tahoma" pitchFamily="34" charset="0"/>
                <a:cs typeface="Tahoma" pitchFamily="34" charset="0"/>
              </a:rPr>
              <a:t>ณ ปีฐาน พ.ศ. 2545 จากสำนักงานคณะกรรมการพัฒนาการเศรษฐกิจและสังคมแห่งชาติ</a:t>
            </a:r>
          </a:p>
        </p:txBody>
      </p:sp>
      <p:sp>
        <p:nvSpPr>
          <p:cNvPr id="31" name="Rectangle 9"/>
          <p:cNvSpPr>
            <a:spLocks noChangeArrowheads="1"/>
          </p:cNvSpPr>
          <p:nvPr/>
        </p:nvSpPr>
        <p:spPr bwMode="auto">
          <a:xfrm>
            <a:off x="539750" y="146050"/>
            <a:ext cx="7920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th-TH" sz="2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การปล่อยก๊าซ </a:t>
            </a:r>
            <a:r>
              <a:rPr lang="en-US" sz="2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CO</a:t>
            </a:r>
            <a:r>
              <a:rPr lang="en-US" sz="2400" b="1" baseline="-250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2</a:t>
            </a:r>
            <a:r>
              <a:rPr lang="th-TH" sz="2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ต่อ </a:t>
            </a:r>
            <a:r>
              <a:rPr lang="en-US" sz="2400" b="1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GDP</a:t>
            </a:r>
            <a:endParaRPr lang="th-TH" sz="2400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8028384" y="4221088"/>
            <a:ext cx="757063" cy="367718"/>
            <a:chOff x="691297" y="3111492"/>
            <a:chExt cx="757063" cy="367718"/>
          </a:xfrm>
        </p:grpSpPr>
        <p:sp>
          <p:nvSpPr>
            <p:cNvPr id="33" name="Striped Right Arrow 32"/>
            <p:cNvSpPr/>
            <p:nvPr/>
          </p:nvSpPr>
          <p:spPr>
            <a:xfrm rot="5400000" flipH="1">
              <a:off x="912697" y="3148129"/>
              <a:ext cx="202425" cy="147828"/>
            </a:xfrm>
            <a:prstGeom prst="stripedRightArrow">
              <a:avLst/>
            </a:prstGeom>
            <a:solidFill>
              <a:srgbClr val="0033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691297" y="3111492"/>
              <a:ext cx="757063" cy="367718"/>
              <a:chOff x="1233489" y="2182841"/>
              <a:chExt cx="757063" cy="367718"/>
            </a:xfrm>
          </p:grpSpPr>
          <p:sp>
            <p:nvSpPr>
              <p:cNvPr id="36" name="Rounded Rectangle 35"/>
              <p:cNvSpPr/>
              <p:nvPr/>
            </p:nvSpPr>
            <p:spPr>
              <a:xfrm>
                <a:off x="1233489" y="2315034"/>
                <a:ext cx="697088" cy="216024"/>
              </a:xfrm>
              <a:prstGeom prst="roundRect">
                <a:avLst>
                  <a:gd name="adj" fmla="val 50000"/>
                </a:avLst>
              </a:prstGeom>
              <a:solidFill>
                <a:srgbClr val="003399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7" name="Picture 11" descr="D:\7. Infographic EPPO\Picture icon\Color Icon\change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734887" y="2182841"/>
                <a:ext cx="255665" cy="24738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8" name="TextBox 37"/>
              <p:cNvSpPr txBox="1"/>
              <p:nvPr/>
            </p:nvSpPr>
            <p:spPr>
              <a:xfrm>
                <a:off x="1233489" y="2288949"/>
                <a:ext cx="597727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11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2</a:t>
                </a:r>
                <a:r>
                  <a:rPr lang="en-US" sz="1100" b="1" dirty="0" smtClean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3.50</a:t>
                </a:r>
                <a:endParaRPr lang="th-TH" sz="11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</p:grpSp>
      <p:graphicFrame>
        <p:nvGraphicFramePr>
          <p:cNvPr id="30" name="Group 2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725787"/>
              </p:ext>
            </p:extLst>
          </p:nvPr>
        </p:nvGraphicFramePr>
        <p:xfrm>
          <a:off x="404813" y="5623935"/>
          <a:ext cx="8415655" cy="487364"/>
        </p:xfrm>
        <a:graphic>
          <a:graphicData uri="http://schemas.openxmlformats.org/drawingml/2006/table">
            <a:tbl>
              <a:tblPr/>
              <a:tblGrid>
                <a:gridCol w="11428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060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060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060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0606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0606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60606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0606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606067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06067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06067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606067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606067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</a:tblGrid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 พ.ศ.</a:t>
                      </a:r>
                    </a:p>
                  </a:txBody>
                  <a:tcPr marL="91446" marR="9144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th-TH" sz="900" b="1" dirty="0">
                          <a:latin typeface="Tahoma" pitchFamily="34" charset="0"/>
                          <a:cs typeface="Tahoma" pitchFamily="34" charset="0"/>
                        </a:rPr>
                        <a:t>ตัน </a:t>
                      </a:r>
                      <a:r>
                        <a:rPr lang="en-US" sz="900" b="1" dirty="0">
                          <a:latin typeface="Tahoma" pitchFamily="34" charset="0"/>
                          <a:cs typeface="Tahoma" pitchFamily="34" charset="0"/>
                        </a:rPr>
                        <a:t>CO</a:t>
                      </a:r>
                      <a:r>
                        <a:rPr lang="en-US" sz="900" b="1" baseline="-25000" dirty="0">
                          <a:latin typeface="Tahoma" pitchFamily="34" charset="0"/>
                          <a:cs typeface="Tahoma" pitchFamily="34" charset="0"/>
                        </a:rPr>
                        <a:t>2</a:t>
                      </a:r>
                      <a:r>
                        <a:rPr lang="en-US" sz="900" b="1" dirty="0">
                          <a:latin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th-TH" sz="900" b="1" dirty="0">
                          <a:latin typeface="Tahoma" pitchFamily="34" charset="0"/>
                          <a:cs typeface="Tahoma" pitchFamily="34" charset="0"/>
                        </a:rPr>
                        <a:t>ล้านบาท</a:t>
                      </a:r>
                      <a:endParaRPr kumimoji="0" lang="th-TH" sz="900" b="1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29.63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28.55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28.10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28.20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28.35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1" name="Group 28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9814279"/>
              </p:ext>
            </p:extLst>
          </p:nvPr>
        </p:nvGraphicFramePr>
        <p:xfrm>
          <a:off x="401638" y="6192884"/>
          <a:ext cx="8418836" cy="487366"/>
        </p:xfrm>
        <a:graphic>
          <a:graphicData uri="http://schemas.openxmlformats.org/drawingml/2006/table">
            <a:tbl>
              <a:tblPr/>
              <a:tblGrid>
                <a:gridCol w="10690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53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653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653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56536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6536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6536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6536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65367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65367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65367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565367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565367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565367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</a:tblGrid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ปี พ.ศ.</a:t>
                      </a:r>
                    </a:p>
                  </a:txBody>
                  <a:tcPr marL="91446" marR="91446" marT="45642" marB="4564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</a:t>
                      </a:r>
                      <a:r>
                        <a:rPr lang="th-TH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sz="10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AD8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ตัน </a:t>
                      </a: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CO</a:t>
                      </a:r>
                      <a:r>
                        <a:rPr kumimoji="0" lang="en-US" sz="900" b="1" i="0" u="none" strike="noStrike" kern="1200" cap="none" spc="0" normalizeH="0" baseline="-25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2</a:t>
                      </a:r>
                      <a:r>
                        <a:rPr kumimoji="0" 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/</a:t>
                      </a:r>
                      <a:r>
                        <a:rPr kumimoji="0" lang="th-TH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+mn-ea"/>
                          <a:cs typeface="Tahoma" pitchFamily="34" charset="0"/>
                        </a:rPr>
                        <a:t>ล้านบาท</a:t>
                      </a:r>
                      <a:endParaRPr kumimoji="0" lang="th-TH" sz="900" b="1" i="0" u="none" strike="noStrike" kern="1200" cap="none" spc="0" normalizeH="0" baseline="-25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26.27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23.50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9C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002964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3152</TotalTime>
  <Words>99</Words>
  <Application>Microsoft Office PowerPoint</Application>
  <PresentationFormat>On-screen Show (4:3)</PresentationFormat>
  <Paragraphs>60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สัดส่วนการปล่อย CO2 ต่อการใช้พลังงาน</dc:title>
  <dc:creator>user</dc:creator>
  <cp:lastModifiedBy>Bubpha Kunathai</cp:lastModifiedBy>
  <cp:revision>358</cp:revision>
  <cp:lastPrinted>2015-04-04T07:35:15Z</cp:lastPrinted>
  <dcterms:created xsi:type="dcterms:W3CDTF">2009-10-12T02:55:37Z</dcterms:created>
  <dcterms:modified xsi:type="dcterms:W3CDTF">2022-06-13T08:35:07Z</dcterms:modified>
</cp:coreProperties>
</file>